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5"/>
  </p:notesMasterIdLst>
  <p:sldIdLst>
    <p:sldId id="256" r:id="rId2"/>
    <p:sldId id="258" r:id="rId3"/>
    <p:sldId id="262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1" r:id="rId16"/>
    <p:sldId id="282" r:id="rId17"/>
    <p:sldId id="283" r:id="rId18"/>
    <p:sldId id="284" r:id="rId19"/>
    <p:sldId id="285" r:id="rId20"/>
    <p:sldId id="374" r:id="rId21"/>
    <p:sldId id="287" r:id="rId22"/>
    <p:sldId id="288" r:id="rId23"/>
    <p:sldId id="375" r:id="rId24"/>
    <p:sldId id="290" r:id="rId25"/>
    <p:sldId id="291" r:id="rId26"/>
    <p:sldId id="292" r:id="rId27"/>
    <p:sldId id="293" r:id="rId28"/>
    <p:sldId id="295" r:id="rId29"/>
    <p:sldId id="296" r:id="rId30"/>
    <p:sldId id="376" r:id="rId31"/>
    <p:sldId id="299" r:id="rId32"/>
    <p:sldId id="300" r:id="rId33"/>
    <p:sldId id="303" r:id="rId34"/>
    <p:sldId id="304" r:id="rId35"/>
    <p:sldId id="305" r:id="rId36"/>
    <p:sldId id="306" r:id="rId37"/>
    <p:sldId id="307" r:id="rId38"/>
    <p:sldId id="308" r:id="rId39"/>
    <p:sldId id="310" r:id="rId40"/>
    <p:sldId id="311" r:id="rId41"/>
    <p:sldId id="312" r:id="rId42"/>
    <p:sldId id="348" r:id="rId43"/>
    <p:sldId id="349" r:id="rId44"/>
    <p:sldId id="352" r:id="rId45"/>
    <p:sldId id="359" r:id="rId46"/>
    <p:sldId id="361" r:id="rId47"/>
    <p:sldId id="362" r:id="rId48"/>
    <p:sldId id="363" r:id="rId49"/>
    <p:sldId id="365" r:id="rId50"/>
    <p:sldId id="366" r:id="rId51"/>
    <p:sldId id="368" r:id="rId52"/>
    <p:sldId id="369" r:id="rId53"/>
    <p:sldId id="370" r:id="rId54"/>
  </p:sldIdLst>
  <p:sldSz cx="9144000" cy="6858000" type="screen4x3"/>
  <p:notesSz cx="6858000" cy="9144000"/>
  <p:defaultTextStyle>
    <a:defPPr>
      <a:defRPr lang="e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F26D1B9-7714-4BDC-B947-95DBDACAE0CA}" type="doc">
      <dgm:prSet loTypeId="urn:microsoft.com/office/officeart/2005/8/layout/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5B7AEA8-10A6-4C7C-B226-6ABA5D4966FA}">
      <dgm:prSet phldrT="[Text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n" b="1" dirty="0" smtClean="0">
              <a:solidFill>
                <a:schemeClr val="tx1"/>
              </a:solidFill>
            </a:rPr>
            <a:t>DIAGNOSTIC</a:t>
          </a:r>
          <a:endParaRPr lang="en-US" b="1" dirty="0">
            <a:solidFill>
              <a:schemeClr val="tx1"/>
            </a:solidFill>
          </a:endParaRPr>
        </a:p>
      </dgm:t>
    </dgm:pt>
    <dgm:pt modelId="{06C2118D-09C7-4B2E-B795-9B5194879DFE}" type="parTrans" cxnId="{01375B7F-FE2F-4BB0-BF1D-806D6F0BB9A6}">
      <dgm:prSet/>
      <dgm:spPr/>
      <dgm:t>
        <a:bodyPr/>
        <a:lstStyle/>
        <a:p>
          <a:endParaRPr lang="en-US"/>
        </a:p>
      </dgm:t>
    </dgm:pt>
    <dgm:pt modelId="{FA7254FD-DCD3-48DB-8280-4394CDF0F3CB}" type="sibTrans" cxnId="{01375B7F-FE2F-4BB0-BF1D-806D6F0BB9A6}">
      <dgm:prSet/>
      <dgm:spPr>
        <a:solidFill>
          <a:schemeClr val="tx1"/>
        </a:solidFill>
      </dgm:spPr>
      <dgm:t>
        <a:bodyPr/>
        <a:lstStyle/>
        <a:p>
          <a:endParaRPr lang="en-US"/>
        </a:p>
      </dgm:t>
    </dgm:pt>
    <dgm:pt modelId="{6D1891C1-06D6-4F60-B648-ECF33D807699}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pPr algn="l">
            <a:lnSpc>
              <a:spcPct val="100000"/>
            </a:lnSpc>
            <a:spcAft>
              <a:spcPts val="0"/>
            </a:spcAft>
          </a:pPr>
          <a:r>
            <a:rPr lang="en" sz="1800" dirty="0" smtClean="0">
              <a:solidFill>
                <a:schemeClr val="bg1"/>
              </a:solidFill>
              <a:latin typeface="Calibri" pitchFamily="34" charset="0"/>
            </a:rPr>
            <a:t>Suspected stenosis/occlusion a. renalis</a:t>
          </a:r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en" sz="1800" dirty="0" smtClean="0">
              <a:solidFill>
                <a:schemeClr val="bg1"/>
              </a:solidFill>
              <a:latin typeface="Calibri" pitchFamily="34" charset="0"/>
            </a:rPr>
            <a:t>Suspected arteritis</a:t>
          </a:r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en" sz="1800" dirty="0" smtClean="0">
              <a:solidFill>
                <a:schemeClr val="bg1"/>
              </a:solidFill>
              <a:latin typeface="Calibri" pitchFamily="34" charset="0"/>
            </a:rPr>
            <a:t>Persistent unexplained hematuria</a:t>
          </a:r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en" sz="1800" dirty="0" smtClean="0">
              <a:solidFill>
                <a:schemeClr val="bg1"/>
              </a:solidFill>
              <a:latin typeface="Calibri" pitchFamily="34" charset="0"/>
            </a:rPr>
            <a:t>Transplantation</a:t>
          </a:r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en" sz="1800" dirty="0" smtClean="0">
              <a:solidFill>
                <a:schemeClr val="bg1"/>
              </a:solidFill>
              <a:latin typeface="Calibri" pitchFamily="34" charset="0"/>
            </a:rPr>
            <a:t>Renal vein disorders (thrombosis)</a:t>
          </a:r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en" sz="1800" dirty="0" smtClean="0">
              <a:solidFill>
                <a:schemeClr val="bg1"/>
              </a:solidFill>
              <a:latin typeface="Calibri" pitchFamily="34" charset="0"/>
            </a:rPr>
            <a:t>Complications of trauma or polycystic kidneys</a:t>
          </a:r>
          <a:endParaRPr lang="en-US" sz="1800" dirty="0">
            <a:solidFill>
              <a:schemeClr val="bg1"/>
            </a:solidFill>
          </a:endParaRPr>
        </a:p>
      </dgm:t>
    </dgm:pt>
    <dgm:pt modelId="{F33142A5-B72B-4A70-92BB-8457D358497C}" type="parTrans" cxnId="{E12E60ED-D54F-4A66-9B31-E8E015FEA582}">
      <dgm:prSet/>
      <dgm:spPr/>
      <dgm:t>
        <a:bodyPr/>
        <a:lstStyle/>
        <a:p>
          <a:endParaRPr lang="en-US"/>
        </a:p>
      </dgm:t>
    </dgm:pt>
    <dgm:pt modelId="{09E2CDF9-1499-454C-B7CC-156E53B36960}" type="sibTrans" cxnId="{E12E60ED-D54F-4A66-9B31-E8E015FEA582}">
      <dgm:prSet/>
      <dgm:spPr>
        <a:solidFill>
          <a:srgbClr val="FF0000"/>
        </a:solidFill>
      </dgm:spPr>
      <dgm:t>
        <a:bodyPr/>
        <a:lstStyle/>
        <a:p>
          <a:endParaRPr lang="en-US"/>
        </a:p>
      </dgm:t>
    </dgm:pt>
    <dgm:pt modelId="{BD7BB8C8-56F3-40E6-8C5F-A547B715F07A}">
      <dgm:prSet phldrT="[Text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n" b="1" dirty="0" smtClean="0">
              <a:solidFill>
                <a:schemeClr val="tx1"/>
              </a:solidFill>
            </a:rPr>
            <a:t>THERAPEUTIC</a:t>
          </a:r>
          <a:endParaRPr lang="en-US" b="1" dirty="0">
            <a:solidFill>
              <a:schemeClr val="tx1"/>
            </a:solidFill>
          </a:endParaRPr>
        </a:p>
      </dgm:t>
    </dgm:pt>
    <dgm:pt modelId="{66F0BAF5-333B-4BF8-A15F-8D4FD3EA79E2}" type="parTrans" cxnId="{3E34A00E-6A94-4668-A0EC-162732CAD2E6}">
      <dgm:prSet/>
      <dgm:spPr/>
      <dgm:t>
        <a:bodyPr/>
        <a:lstStyle/>
        <a:p>
          <a:endParaRPr lang="en-US"/>
        </a:p>
      </dgm:t>
    </dgm:pt>
    <dgm:pt modelId="{B8749FF8-DE07-4409-A774-82B82EC3652A}" type="sibTrans" cxnId="{3E34A00E-6A94-4668-A0EC-162732CAD2E6}">
      <dgm:prSet/>
      <dgm:spPr/>
      <dgm:t>
        <a:bodyPr/>
        <a:lstStyle/>
        <a:p>
          <a:endParaRPr lang="en-US"/>
        </a:p>
      </dgm:t>
    </dgm:pt>
    <dgm:pt modelId="{3BF13DFE-6215-4868-A8D5-5BE79D011DB5}">
      <dgm:prSet phldrT="[Text]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" dirty="0" smtClean="0">
              <a:solidFill>
                <a:schemeClr val="bg1"/>
              </a:solidFill>
              <a:latin typeface="Calibri" pitchFamily="34" charset="0"/>
            </a:rPr>
            <a:t>Angioplasty</a:t>
          </a:r>
        </a:p>
        <a:p>
          <a:r>
            <a:rPr lang="en" dirty="0" smtClean="0">
              <a:solidFill>
                <a:schemeClr val="bg1"/>
              </a:solidFill>
              <a:latin typeface="Calibri" pitchFamily="34" charset="0"/>
            </a:rPr>
            <a:t>Angioocclusion</a:t>
          </a:r>
        </a:p>
        <a:p>
          <a:r>
            <a:rPr lang="en" dirty="0" smtClean="0">
              <a:solidFill>
                <a:schemeClr val="bg1"/>
              </a:solidFill>
              <a:latin typeface="Calibri" pitchFamily="34" charset="0"/>
            </a:rPr>
            <a:t>Thrombolysis</a:t>
          </a:r>
          <a:endParaRPr lang="en-US" dirty="0">
            <a:solidFill>
              <a:schemeClr val="bg1"/>
            </a:solidFill>
          </a:endParaRPr>
        </a:p>
      </dgm:t>
    </dgm:pt>
    <dgm:pt modelId="{155FD415-3CD8-41D4-A282-6C146C010B21}" type="sibTrans" cxnId="{BC0980E1-7578-48D8-8117-11B77F112479}">
      <dgm:prSet/>
      <dgm:spPr>
        <a:solidFill>
          <a:schemeClr val="tx1"/>
        </a:solidFill>
      </dgm:spPr>
      <dgm:t>
        <a:bodyPr/>
        <a:lstStyle/>
        <a:p>
          <a:endParaRPr lang="en-US"/>
        </a:p>
      </dgm:t>
    </dgm:pt>
    <dgm:pt modelId="{3D6AF26D-1BC7-44A3-A9FA-5433CA7EA653}" type="parTrans" cxnId="{BC0980E1-7578-48D8-8117-11B77F112479}">
      <dgm:prSet/>
      <dgm:spPr/>
      <dgm:t>
        <a:bodyPr/>
        <a:lstStyle/>
        <a:p>
          <a:endParaRPr lang="en-US"/>
        </a:p>
      </dgm:t>
    </dgm:pt>
    <dgm:pt modelId="{780CD180-F08B-4384-9EB0-76B48B2B84C9}" type="pres">
      <dgm:prSet presAssocID="{7F26D1B9-7714-4BDC-B947-95DBDACAE0C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AC78669-8A29-4F39-A157-C10BE4985CBC}" type="pres">
      <dgm:prSet presAssocID="{45B7AEA8-10A6-4C7C-B226-6ABA5D4966FA}" presName="node" presStyleLbl="node1" presStyleIdx="0" presStyleCnt="4" custScaleX="94557" custScaleY="76379" custLinFactNeighborY="-3347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FA05B42-A349-4C8C-8C2E-B087BDB7423E}" type="pres">
      <dgm:prSet presAssocID="{FA7254FD-DCD3-48DB-8280-4394CDF0F3CB}" presName="sibTrans" presStyleLbl="sibTrans2D1" presStyleIdx="0" presStyleCnt="3" custAng="21178211"/>
      <dgm:spPr/>
      <dgm:t>
        <a:bodyPr/>
        <a:lstStyle/>
        <a:p>
          <a:endParaRPr lang="en-US"/>
        </a:p>
      </dgm:t>
    </dgm:pt>
    <dgm:pt modelId="{16755893-01B9-4C4C-B784-252F02CB4DED}" type="pres">
      <dgm:prSet presAssocID="{FA7254FD-DCD3-48DB-8280-4394CDF0F3CB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3497849C-D2A2-4D8C-AE9C-84D924AFA7A2}" type="pres">
      <dgm:prSet presAssocID="{6D1891C1-06D6-4F60-B648-ECF33D807699}" presName="node" presStyleLbl="node1" presStyleIdx="1" presStyleCnt="4" custScaleX="151180" custScaleY="16186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BBC260-F702-444E-AAD2-29FD666BE68E}" type="pres">
      <dgm:prSet presAssocID="{09E2CDF9-1499-454C-B7CC-156E53B36960}" presName="sibTrans" presStyleLbl="sibTrans2D1" presStyleIdx="1" presStyleCnt="3" custLinFactX="-200000" custLinFactNeighborX="-250938" custLinFactNeighborY="-3972"/>
      <dgm:spPr/>
      <dgm:t>
        <a:bodyPr/>
        <a:lstStyle/>
        <a:p>
          <a:endParaRPr lang="en-US"/>
        </a:p>
      </dgm:t>
    </dgm:pt>
    <dgm:pt modelId="{7BC4F9BA-6721-46FE-BD65-3D2E4C8EE835}" type="pres">
      <dgm:prSet presAssocID="{09E2CDF9-1499-454C-B7CC-156E53B36960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D96AB88A-BFA4-4C5E-B64D-9872F8C3CDDA}" type="pres">
      <dgm:prSet presAssocID="{3BF13DFE-6215-4868-A8D5-5BE79D011DB5}" presName="node" presStyleLbl="node1" presStyleIdx="2" presStyleCnt="4" custScaleX="14491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A66038-8368-402D-8BE0-090705323A81}" type="pres">
      <dgm:prSet presAssocID="{155FD415-3CD8-41D4-A282-6C146C010B21}" presName="sibTrans" presStyleLbl="sibTrans2D1" presStyleIdx="2" presStyleCnt="3" custAng="10800000" custLinFactNeighborX="-7998"/>
      <dgm:spPr/>
      <dgm:t>
        <a:bodyPr/>
        <a:lstStyle/>
        <a:p>
          <a:endParaRPr lang="en-US"/>
        </a:p>
      </dgm:t>
    </dgm:pt>
    <dgm:pt modelId="{B26A8284-52C6-4AA2-A1EC-8FE47F8A6409}" type="pres">
      <dgm:prSet presAssocID="{155FD415-3CD8-41D4-A282-6C146C010B21}" presName="connectorText" presStyleLbl="sibTrans2D1" presStyleIdx="2" presStyleCnt="3"/>
      <dgm:spPr/>
      <dgm:t>
        <a:bodyPr/>
        <a:lstStyle/>
        <a:p>
          <a:endParaRPr lang="en-US"/>
        </a:p>
      </dgm:t>
    </dgm:pt>
    <dgm:pt modelId="{C5BBC0AF-4B31-429A-A943-2076170856D5}" type="pres">
      <dgm:prSet presAssocID="{BD7BB8C8-56F3-40E6-8C5F-A547B715F07A}" presName="node" presStyleLbl="node1" presStyleIdx="3" presStyleCnt="4" custScaleY="72349" custLinFactNeighborY="93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F167BB1-9AF8-47A8-B58E-A93FEEEE458F}" type="presOf" srcId="{FA7254FD-DCD3-48DB-8280-4394CDF0F3CB}" destId="{6FA05B42-A349-4C8C-8C2E-B087BDB7423E}" srcOrd="0" destOrd="0" presId="urn:microsoft.com/office/officeart/2005/8/layout/process5"/>
    <dgm:cxn modelId="{0D8F2B2A-D101-4F42-9223-591C77B2BDA9}" type="presOf" srcId="{BD7BB8C8-56F3-40E6-8C5F-A547B715F07A}" destId="{C5BBC0AF-4B31-429A-A943-2076170856D5}" srcOrd="0" destOrd="0" presId="urn:microsoft.com/office/officeart/2005/8/layout/process5"/>
    <dgm:cxn modelId="{73FAD718-B36C-4973-8333-9CEE61F2E485}" type="presOf" srcId="{6D1891C1-06D6-4F60-B648-ECF33D807699}" destId="{3497849C-D2A2-4D8C-AE9C-84D924AFA7A2}" srcOrd="0" destOrd="0" presId="urn:microsoft.com/office/officeart/2005/8/layout/process5"/>
    <dgm:cxn modelId="{01375B7F-FE2F-4BB0-BF1D-806D6F0BB9A6}" srcId="{7F26D1B9-7714-4BDC-B947-95DBDACAE0CA}" destId="{45B7AEA8-10A6-4C7C-B226-6ABA5D4966FA}" srcOrd="0" destOrd="0" parTransId="{06C2118D-09C7-4B2E-B795-9B5194879DFE}" sibTransId="{FA7254FD-DCD3-48DB-8280-4394CDF0F3CB}"/>
    <dgm:cxn modelId="{EF5F29B4-72A8-41C8-A01F-131336AA6670}" type="presOf" srcId="{155FD415-3CD8-41D4-A282-6C146C010B21}" destId="{B26A8284-52C6-4AA2-A1EC-8FE47F8A6409}" srcOrd="1" destOrd="0" presId="urn:microsoft.com/office/officeart/2005/8/layout/process5"/>
    <dgm:cxn modelId="{C6D9D291-17E3-4C05-A2E5-A499CBFF804C}" type="presOf" srcId="{7F26D1B9-7714-4BDC-B947-95DBDACAE0CA}" destId="{780CD180-F08B-4384-9EB0-76B48B2B84C9}" srcOrd="0" destOrd="0" presId="urn:microsoft.com/office/officeart/2005/8/layout/process5"/>
    <dgm:cxn modelId="{FC176B86-F332-4C87-9213-2B5D67CACA89}" type="presOf" srcId="{45B7AEA8-10A6-4C7C-B226-6ABA5D4966FA}" destId="{8AC78669-8A29-4F39-A157-C10BE4985CBC}" srcOrd="0" destOrd="0" presId="urn:microsoft.com/office/officeart/2005/8/layout/process5"/>
    <dgm:cxn modelId="{BC0980E1-7578-48D8-8117-11B77F112479}" srcId="{7F26D1B9-7714-4BDC-B947-95DBDACAE0CA}" destId="{3BF13DFE-6215-4868-A8D5-5BE79D011DB5}" srcOrd="2" destOrd="0" parTransId="{3D6AF26D-1BC7-44A3-A9FA-5433CA7EA653}" sibTransId="{155FD415-3CD8-41D4-A282-6C146C010B21}"/>
    <dgm:cxn modelId="{11ABF54F-CFEB-47A8-A98F-6825F641D8F2}" type="presOf" srcId="{155FD415-3CD8-41D4-A282-6C146C010B21}" destId="{FAA66038-8368-402D-8BE0-090705323A81}" srcOrd="0" destOrd="0" presId="urn:microsoft.com/office/officeart/2005/8/layout/process5"/>
    <dgm:cxn modelId="{2CEE222B-A113-41AE-BF42-BFA507D2509E}" type="presOf" srcId="{09E2CDF9-1499-454C-B7CC-156E53B36960}" destId="{7BC4F9BA-6721-46FE-BD65-3D2E4C8EE835}" srcOrd="1" destOrd="0" presId="urn:microsoft.com/office/officeart/2005/8/layout/process5"/>
    <dgm:cxn modelId="{E12E60ED-D54F-4A66-9B31-E8E015FEA582}" srcId="{7F26D1B9-7714-4BDC-B947-95DBDACAE0CA}" destId="{6D1891C1-06D6-4F60-B648-ECF33D807699}" srcOrd="1" destOrd="0" parTransId="{F33142A5-B72B-4A70-92BB-8457D358497C}" sibTransId="{09E2CDF9-1499-454C-B7CC-156E53B36960}"/>
    <dgm:cxn modelId="{E7547D64-0EB2-479A-A5E0-EAF8E23F09D0}" type="presOf" srcId="{3BF13DFE-6215-4868-A8D5-5BE79D011DB5}" destId="{D96AB88A-BFA4-4C5E-B64D-9872F8C3CDDA}" srcOrd="0" destOrd="0" presId="urn:microsoft.com/office/officeart/2005/8/layout/process5"/>
    <dgm:cxn modelId="{3E34A00E-6A94-4668-A0EC-162732CAD2E6}" srcId="{7F26D1B9-7714-4BDC-B947-95DBDACAE0CA}" destId="{BD7BB8C8-56F3-40E6-8C5F-A547B715F07A}" srcOrd="3" destOrd="0" parTransId="{66F0BAF5-333B-4BF8-A15F-8D4FD3EA79E2}" sibTransId="{B8749FF8-DE07-4409-A774-82B82EC3652A}"/>
    <dgm:cxn modelId="{2B50BDDE-1070-40E8-BC7B-3FC529A26B72}" type="presOf" srcId="{09E2CDF9-1499-454C-B7CC-156E53B36960}" destId="{0EBBC260-F702-444E-AAD2-29FD666BE68E}" srcOrd="0" destOrd="0" presId="urn:microsoft.com/office/officeart/2005/8/layout/process5"/>
    <dgm:cxn modelId="{83194E63-7FAC-4339-970A-710F5B2AEEE6}" type="presOf" srcId="{FA7254FD-DCD3-48DB-8280-4394CDF0F3CB}" destId="{16755893-01B9-4C4C-B784-252F02CB4DED}" srcOrd="1" destOrd="0" presId="urn:microsoft.com/office/officeart/2005/8/layout/process5"/>
    <dgm:cxn modelId="{E607C6E2-1CD5-4206-8D5E-676C2B4FB9AC}" type="presParOf" srcId="{780CD180-F08B-4384-9EB0-76B48B2B84C9}" destId="{8AC78669-8A29-4F39-A157-C10BE4985CBC}" srcOrd="0" destOrd="0" presId="urn:microsoft.com/office/officeart/2005/8/layout/process5"/>
    <dgm:cxn modelId="{CC14D947-DADA-4802-892C-BBBA65779A6D}" type="presParOf" srcId="{780CD180-F08B-4384-9EB0-76B48B2B84C9}" destId="{6FA05B42-A349-4C8C-8C2E-B087BDB7423E}" srcOrd="1" destOrd="0" presId="urn:microsoft.com/office/officeart/2005/8/layout/process5"/>
    <dgm:cxn modelId="{D0B23CF8-64F0-4583-9189-A3F2FF313CFE}" type="presParOf" srcId="{6FA05B42-A349-4C8C-8C2E-B087BDB7423E}" destId="{16755893-01B9-4C4C-B784-252F02CB4DED}" srcOrd="0" destOrd="0" presId="urn:microsoft.com/office/officeart/2005/8/layout/process5"/>
    <dgm:cxn modelId="{B1C02722-5D73-4020-B66D-C8F204EC6D28}" type="presParOf" srcId="{780CD180-F08B-4384-9EB0-76B48B2B84C9}" destId="{3497849C-D2A2-4D8C-AE9C-84D924AFA7A2}" srcOrd="2" destOrd="0" presId="urn:microsoft.com/office/officeart/2005/8/layout/process5"/>
    <dgm:cxn modelId="{B3EB1BD5-3EB2-4158-BFDD-E623B163FAFE}" type="presParOf" srcId="{780CD180-F08B-4384-9EB0-76B48B2B84C9}" destId="{0EBBC260-F702-444E-AAD2-29FD666BE68E}" srcOrd="3" destOrd="0" presId="urn:microsoft.com/office/officeart/2005/8/layout/process5"/>
    <dgm:cxn modelId="{6122E859-6B55-4CEE-B107-0D3F3B630142}" type="presParOf" srcId="{0EBBC260-F702-444E-AAD2-29FD666BE68E}" destId="{7BC4F9BA-6721-46FE-BD65-3D2E4C8EE835}" srcOrd="0" destOrd="0" presId="urn:microsoft.com/office/officeart/2005/8/layout/process5"/>
    <dgm:cxn modelId="{343F6F0B-1A50-41C5-A903-28B0861379D0}" type="presParOf" srcId="{780CD180-F08B-4384-9EB0-76B48B2B84C9}" destId="{D96AB88A-BFA4-4C5E-B64D-9872F8C3CDDA}" srcOrd="4" destOrd="0" presId="urn:microsoft.com/office/officeart/2005/8/layout/process5"/>
    <dgm:cxn modelId="{0E651B08-E7C3-4FD8-BCE1-D9C9B05920F3}" type="presParOf" srcId="{780CD180-F08B-4384-9EB0-76B48B2B84C9}" destId="{FAA66038-8368-402D-8BE0-090705323A81}" srcOrd="5" destOrd="0" presId="urn:microsoft.com/office/officeart/2005/8/layout/process5"/>
    <dgm:cxn modelId="{716D9DAB-636D-4BEF-8093-8E01EB853D65}" type="presParOf" srcId="{FAA66038-8368-402D-8BE0-090705323A81}" destId="{B26A8284-52C6-4AA2-A1EC-8FE47F8A6409}" srcOrd="0" destOrd="0" presId="urn:microsoft.com/office/officeart/2005/8/layout/process5"/>
    <dgm:cxn modelId="{6B3D5495-1F01-4BDC-84C4-0A4ABEB25094}" type="presParOf" srcId="{780CD180-F08B-4384-9EB0-76B48B2B84C9}" destId="{C5BBC0AF-4B31-429A-A943-2076170856D5}" srcOrd="6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C78669-8A29-4F39-A157-C10BE4985CBC}">
      <dsp:nvSpPr>
        <dsp:cNvPr id="0" name=""/>
        <dsp:cNvSpPr/>
      </dsp:nvSpPr>
      <dsp:spPr>
        <a:xfrm>
          <a:off x="91793" y="161232"/>
          <a:ext cx="2705184" cy="1311077"/>
        </a:xfrm>
        <a:prstGeom prst="roundRect">
          <a:avLst>
            <a:gd name="adj" fmla="val 10000"/>
          </a:avLst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" sz="2600" b="1" kern="1200" dirty="0" smtClean="0">
              <a:solidFill>
                <a:schemeClr val="tx1"/>
              </a:solidFill>
            </a:rPr>
            <a:t>DIAGNOSTIC</a:t>
          </a:r>
          <a:endParaRPr lang="en-US" sz="2600" b="1" kern="1200" dirty="0">
            <a:solidFill>
              <a:schemeClr val="tx1"/>
            </a:solidFill>
          </a:endParaRPr>
        </a:p>
      </dsp:txBody>
      <dsp:txXfrm>
        <a:off x="130193" y="199632"/>
        <a:ext cx="2628384" cy="1234277"/>
      </dsp:txXfrm>
    </dsp:sp>
    <dsp:sp modelId="{6FA05B42-A349-4C8C-8C2E-B087BDB7423E}">
      <dsp:nvSpPr>
        <dsp:cNvPr id="0" name=""/>
        <dsp:cNvSpPr/>
      </dsp:nvSpPr>
      <dsp:spPr>
        <a:xfrm>
          <a:off x="3046440" y="697251"/>
          <a:ext cx="611105" cy="70950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>
        <a:off x="3046440" y="839152"/>
        <a:ext cx="427774" cy="425702"/>
      </dsp:txXfrm>
    </dsp:sp>
    <dsp:sp modelId="{3497849C-D2A2-4D8C-AE9C-84D924AFA7A2}">
      <dsp:nvSpPr>
        <dsp:cNvPr id="0" name=""/>
        <dsp:cNvSpPr/>
      </dsp:nvSpPr>
      <dsp:spPr>
        <a:xfrm>
          <a:off x="3941339" y="2108"/>
          <a:ext cx="4325113" cy="2778480"/>
        </a:xfrm>
        <a:prstGeom prst="roundRect">
          <a:avLst>
            <a:gd name="adj" fmla="val 10000"/>
          </a:avLst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" sz="1800" kern="1200" dirty="0" smtClean="0">
              <a:solidFill>
                <a:schemeClr val="bg1"/>
              </a:solidFill>
              <a:latin typeface="Calibri" pitchFamily="34" charset="0"/>
            </a:rPr>
            <a:t>Suspected stenosis/occlusion a. renalis</a:t>
          </a:r>
        </a:p>
        <a:p>
          <a:pPr lvl="0" algn="l" defTabSz="8001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" sz="1800" kern="1200" dirty="0" smtClean="0">
              <a:solidFill>
                <a:schemeClr val="bg1"/>
              </a:solidFill>
              <a:latin typeface="Calibri" pitchFamily="34" charset="0"/>
            </a:rPr>
            <a:t>Suspected arteritis</a:t>
          </a:r>
        </a:p>
        <a:p>
          <a:pPr lvl="0" algn="l" defTabSz="8001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" sz="1800" kern="1200" dirty="0" smtClean="0">
              <a:solidFill>
                <a:schemeClr val="bg1"/>
              </a:solidFill>
              <a:latin typeface="Calibri" pitchFamily="34" charset="0"/>
            </a:rPr>
            <a:t>Persistent unexplained hematuria</a:t>
          </a:r>
        </a:p>
        <a:p>
          <a:pPr lvl="0" algn="l" defTabSz="8001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" sz="1800" kern="1200" dirty="0" smtClean="0">
              <a:solidFill>
                <a:schemeClr val="bg1"/>
              </a:solidFill>
              <a:latin typeface="Calibri" pitchFamily="34" charset="0"/>
            </a:rPr>
            <a:t>Transplantation</a:t>
          </a:r>
        </a:p>
        <a:p>
          <a:pPr lvl="0" algn="l" defTabSz="8001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" sz="1800" kern="1200" dirty="0" smtClean="0">
              <a:solidFill>
                <a:schemeClr val="bg1"/>
              </a:solidFill>
              <a:latin typeface="Calibri" pitchFamily="34" charset="0"/>
            </a:rPr>
            <a:t>Renal vein disorders (thrombosis)</a:t>
          </a:r>
        </a:p>
        <a:p>
          <a:pPr lvl="0" algn="l" defTabSz="8001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" sz="1800" kern="1200" dirty="0" smtClean="0">
              <a:solidFill>
                <a:schemeClr val="bg1"/>
              </a:solidFill>
              <a:latin typeface="Calibri" pitchFamily="34" charset="0"/>
            </a:rPr>
            <a:t>Complications of trauma or polycystic kidneys</a:t>
          </a:r>
          <a:endParaRPr lang="en-US" sz="1800" kern="1200" dirty="0">
            <a:solidFill>
              <a:schemeClr val="bg1"/>
            </a:solidFill>
          </a:endParaRPr>
        </a:p>
      </dsp:txBody>
      <dsp:txXfrm>
        <a:off x="4022718" y="83487"/>
        <a:ext cx="4162355" cy="2615722"/>
      </dsp:txXfrm>
    </dsp:sp>
    <dsp:sp modelId="{0EBBC260-F702-444E-AAD2-29FD666BE68E}">
      <dsp:nvSpPr>
        <dsp:cNvPr id="0" name=""/>
        <dsp:cNvSpPr/>
      </dsp:nvSpPr>
      <dsp:spPr>
        <a:xfrm rot="5309235">
          <a:off x="3115935" y="2952671"/>
          <a:ext cx="606723" cy="709504"/>
        </a:xfrm>
        <a:prstGeom prst="rightArrow">
          <a:avLst>
            <a:gd name="adj1" fmla="val 60000"/>
            <a:gd name="adj2" fmla="val 50000"/>
          </a:avLst>
        </a:prstGeom>
        <a:solidFill>
          <a:srgbClr val="FF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 rot="-5400000">
        <a:off x="3204043" y="3004093"/>
        <a:ext cx="425702" cy="424706"/>
      </dsp:txXfrm>
    </dsp:sp>
    <dsp:sp modelId="{D96AB88A-BFA4-4C5E-B64D-9872F8C3CDDA}">
      <dsp:nvSpPr>
        <dsp:cNvPr id="0" name=""/>
        <dsp:cNvSpPr/>
      </dsp:nvSpPr>
      <dsp:spPr>
        <a:xfrm>
          <a:off x="4120488" y="3924951"/>
          <a:ext cx="4145964" cy="1716542"/>
        </a:xfrm>
        <a:prstGeom prst="roundRect">
          <a:avLst>
            <a:gd name="adj" fmla="val 10000"/>
          </a:avLst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" sz="2600" kern="1200" dirty="0" smtClean="0">
              <a:solidFill>
                <a:schemeClr val="bg1"/>
              </a:solidFill>
              <a:latin typeface="Calibri" pitchFamily="34" charset="0"/>
            </a:rPr>
            <a:t>Angioplasty</a:t>
          </a:r>
        </a:p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" sz="2600" kern="1200" dirty="0" smtClean="0">
              <a:solidFill>
                <a:schemeClr val="bg1"/>
              </a:solidFill>
              <a:latin typeface="Calibri" pitchFamily="34" charset="0"/>
            </a:rPr>
            <a:t>Angioocclusion</a:t>
          </a:r>
        </a:p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" sz="2600" kern="1200" dirty="0" smtClean="0">
              <a:solidFill>
                <a:schemeClr val="bg1"/>
              </a:solidFill>
              <a:latin typeface="Calibri" pitchFamily="34" charset="0"/>
            </a:rPr>
            <a:t>Thrombolysis</a:t>
          </a:r>
          <a:endParaRPr lang="en-US" sz="2600" kern="1200" dirty="0">
            <a:solidFill>
              <a:schemeClr val="bg1"/>
            </a:solidFill>
          </a:endParaRPr>
        </a:p>
      </dsp:txBody>
      <dsp:txXfrm>
        <a:off x="4170764" y="3975227"/>
        <a:ext cx="4045412" cy="1615990"/>
      </dsp:txXfrm>
    </dsp:sp>
    <dsp:sp modelId="{FAA66038-8368-402D-8BE0-090705323A81}">
      <dsp:nvSpPr>
        <dsp:cNvPr id="0" name=""/>
        <dsp:cNvSpPr/>
      </dsp:nvSpPr>
      <dsp:spPr>
        <a:xfrm rot="21481843">
          <a:off x="3213501" y="4518831"/>
          <a:ext cx="606869" cy="70950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 rot="10800000">
        <a:off x="3213555" y="4663860"/>
        <a:ext cx="424808" cy="425702"/>
      </dsp:txXfrm>
    </dsp:sp>
    <dsp:sp modelId="{C5BBC0AF-4B31-429A-A943-2076170856D5}">
      <dsp:nvSpPr>
        <dsp:cNvPr id="0" name=""/>
        <dsp:cNvSpPr/>
      </dsp:nvSpPr>
      <dsp:spPr>
        <a:xfrm>
          <a:off x="115223" y="4322081"/>
          <a:ext cx="2860903" cy="1241901"/>
        </a:xfrm>
        <a:prstGeom prst="roundRect">
          <a:avLst>
            <a:gd name="adj" fmla="val 10000"/>
          </a:avLst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" sz="2600" b="1" kern="1200" dirty="0" smtClean="0">
              <a:solidFill>
                <a:schemeClr val="tx1"/>
              </a:solidFill>
            </a:rPr>
            <a:t>THERAPEUTIC</a:t>
          </a:r>
          <a:endParaRPr lang="en-US" sz="2600" b="1" kern="1200" dirty="0">
            <a:solidFill>
              <a:schemeClr val="tx1"/>
            </a:solidFill>
          </a:endParaRPr>
        </a:p>
      </dsp:txBody>
      <dsp:txXfrm>
        <a:off x="151597" y="4358455"/>
        <a:ext cx="2788155" cy="11691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93B56CD-C10F-4880-873E-BFD91EF811C7}" type="datetimeFigureOut">
              <a:rPr lang="en-US"/>
              <a:pPr>
                <a:defRPr/>
              </a:pPr>
              <a:t>2/18/2024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0469CCC0-5FC4-4297-A721-FE4322CD1EAA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69CCC0-5FC4-4297-A721-FE4322CD1EAA}" type="slidenum">
              <a:rPr lang="en-US" altLang="en-US" smtClean="0"/>
              <a:pPr/>
              <a:t>41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66345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41EFCC-3A8D-4AB3-BBC3-07C3ED155883}" type="datetimeFigureOut">
              <a:rPr lang="en-US"/>
              <a:pPr>
                <a:defRPr/>
              </a:pPr>
              <a:t>2/18/2024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4C0C06-A92A-4780-B2FD-CD339A408FE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24971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DE5256-2235-465A-9157-BFDB51CD2F75}" type="datetimeFigureOut">
              <a:rPr lang="en-US"/>
              <a:pPr>
                <a:defRPr/>
              </a:pPr>
              <a:t>2/18/2024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26E62F-3262-410B-806A-2BB06313B94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42269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464D3A-3654-4790-8692-2E8B61C5DAE2}" type="datetimeFigureOut">
              <a:rPr lang="en-US"/>
              <a:pPr>
                <a:defRPr/>
              </a:pPr>
              <a:t>2/18/2024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0242B6-5C06-4C99-A33F-0547D13C73C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713701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Наслов, садржај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слов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sr-Cyrl-CS" smtClean="0"/>
              <a:t>Кликните и уредите наслов мастерa</a:t>
            </a:r>
            <a:endParaRPr lang="en-US"/>
          </a:p>
        </p:txBody>
      </p:sp>
      <p:sp>
        <p:nvSpPr>
          <p:cNvPr id="3" name="Чувар места за садржај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sr-Cyrl-CS" smtClean="0"/>
              <a:t>Кликните и уредите стилове текста мастера</a:t>
            </a:r>
          </a:p>
          <a:p>
            <a:pPr lvl="1"/>
            <a:r>
              <a:rPr lang="sr-Cyrl-CS" smtClean="0"/>
              <a:t>Други ниво</a:t>
            </a:r>
          </a:p>
          <a:p>
            <a:pPr lvl="2"/>
            <a:r>
              <a:rPr lang="sr-Cyrl-CS" smtClean="0"/>
              <a:t>Трећи ниво</a:t>
            </a:r>
          </a:p>
          <a:p>
            <a:pPr lvl="3"/>
            <a:r>
              <a:rPr lang="sr-Cyrl-CS" smtClean="0"/>
              <a:t>Четврти ниво</a:t>
            </a:r>
          </a:p>
          <a:p>
            <a:pPr lvl="4"/>
            <a:r>
              <a:rPr lang="sr-Cyrl-CS" smtClean="0"/>
              <a:t>Пети ниво</a:t>
            </a:r>
            <a:endParaRPr lang="en-US"/>
          </a:p>
        </p:txBody>
      </p:sp>
      <p:sp>
        <p:nvSpPr>
          <p:cNvPr id="4" name="Чувар места за 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sr-Cyrl-CS" smtClean="0"/>
              <a:t>Кликните и уредите стилове текста мастера</a:t>
            </a:r>
          </a:p>
          <a:p>
            <a:pPr lvl="1"/>
            <a:r>
              <a:rPr lang="sr-Cyrl-CS" smtClean="0"/>
              <a:t>Други ниво</a:t>
            </a:r>
          </a:p>
          <a:p>
            <a:pPr lvl="2"/>
            <a:r>
              <a:rPr lang="sr-Cyrl-CS" smtClean="0"/>
              <a:t>Трећи ниво</a:t>
            </a:r>
          </a:p>
          <a:p>
            <a:pPr lvl="3"/>
            <a:r>
              <a:rPr lang="sr-Cyrl-CS" smtClean="0"/>
              <a:t>Четврти ниво</a:t>
            </a:r>
          </a:p>
          <a:p>
            <a:pPr lvl="4"/>
            <a:r>
              <a:rPr lang="sr-Cyrl-CS" smtClean="0"/>
              <a:t>Пети ниво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A876057-EECA-413F-932B-7A1A25729DE1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7512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 rtlCol="0">
            <a:normAutofit/>
          </a:bodyPr>
          <a:lstStyle/>
          <a:p>
            <a:pPr lvl="0"/>
            <a:endParaRPr lang="sr-Latn-CS" noProof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75A681-04A2-4D91-881E-B26F2C6A0B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083544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Наслов, текст и садржа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слов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sr-Cyrl-CS" smtClean="0"/>
              <a:t>Кликните и уредите наслов мастерa</a:t>
            </a:r>
            <a:endParaRPr lang="en-US"/>
          </a:p>
        </p:txBody>
      </p:sp>
      <p:sp>
        <p:nvSpPr>
          <p:cNvPr id="3" name="Чувар места за 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sr-Cyrl-CS" smtClean="0"/>
              <a:t>Кликните и уредите стилове текста мастера</a:t>
            </a:r>
          </a:p>
          <a:p>
            <a:pPr lvl="1"/>
            <a:r>
              <a:rPr lang="sr-Cyrl-CS" smtClean="0"/>
              <a:t>Други ниво</a:t>
            </a:r>
          </a:p>
          <a:p>
            <a:pPr lvl="2"/>
            <a:r>
              <a:rPr lang="sr-Cyrl-CS" smtClean="0"/>
              <a:t>Трећи ниво</a:t>
            </a:r>
          </a:p>
          <a:p>
            <a:pPr lvl="3"/>
            <a:r>
              <a:rPr lang="sr-Cyrl-CS" smtClean="0"/>
              <a:t>Четврти ниво</a:t>
            </a:r>
          </a:p>
          <a:p>
            <a:pPr lvl="4"/>
            <a:r>
              <a:rPr lang="sr-Cyrl-CS" smtClean="0"/>
              <a:t>Пети ниво</a:t>
            </a:r>
            <a:endParaRPr lang="en-US"/>
          </a:p>
        </p:txBody>
      </p:sp>
      <p:sp>
        <p:nvSpPr>
          <p:cNvPr id="4" name="Чувар места за садржај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sr-Cyrl-CS" smtClean="0"/>
              <a:t>Кликните и уредите стилове текста мастера</a:t>
            </a:r>
          </a:p>
          <a:p>
            <a:pPr lvl="1"/>
            <a:r>
              <a:rPr lang="sr-Cyrl-CS" smtClean="0"/>
              <a:t>Други ниво</a:t>
            </a:r>
          </a:p>
          <a:p>
            <a:pPr lvl="2"/>
            <a:r>
              <a:rPr lang="sr-Cyrl-CS" smtClean="0"/>
              <a:t>Трећи ниво</a:t>
            </a:r>
          </a:p>
          <a:p>
            <a:pPr lvl="3"/>
            <a:r>
              <a:rPr lang="sr-Cyrl-CS" smtClean="0"/>
              <a:t>Четврти ниво</a:t>
            </a:r>
          </a:p>
          <a:p>
            <a:pPr lvl="4"/>
            <a:r>
              <a:rPr lang="sr-Cyrl-CS" smtClean="0"/>
              <a:t>Пети ниво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B2D649C-E317-4621-95D9-6262EF59829C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009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6A4C2F-B117-4FE2-9835-A18359002BBB}" type="datetimeFigureOut">
              <a:rPr lang="en-US"/>
              <a:pPr>
                <a:defRPr/>
              </a:pPr>
              <a:t>2/18/2024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49C248-E569-4F40-825C-D10215CE8F1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64400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21B74C-EA09-432A-8BB2-2B2E6354BE93}" type="datetimeFigureOut">
              <a:rPr lang="en-US"/>
              <a:pPr>
                <a:defRPr/>
              </a:pPr>
              <a:t>2/18/2024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437576-ED17-4F2A-8C27-F99AFC1329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96436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5DDDE0-1E98-4889-8016-1F6CE52423CD}" type="datetimeFigureOut">
              <a:rPr lang="en-US"/>
              <a:pPr>
                <a:defRPr/>
              </a:pPr>
              <a:t>2/18/2024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8FC501-FF4F-469C-92F1-6436772EBD2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54377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76EAE5-FFDB-46D7-BC7F-71734C23C624}" type="datetimeFigureOut">
              <a:rPr lang="en-US"/>
              <a:pPr>
                <a:defRPr/>
              </a:pPr>
              <a:t>2/18/2024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103CA1-5281-403F-9DD8-D256B857603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958557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D23AF4-3F69-4BA5-B63B-688E0FCF4097}" type="datetimeFigureOut">
              <a:rPr lang="en-US"/>
              <a:pPr>
                <a:defRPr/>
              </a:pPr>
              <a:t>2/18/2024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221E87-19F1-4D2C-A6A0-68381B8FBCE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54822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A8F485-F456-4869-B40F-416ACA5630CC}" type="datetimeFigureOut">
              <a:rPr lang="en-US"/>
              <a:pPr>
                <a:defRPr/>
              </a:pPr>
              <a:t>2/18/2024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2C407B-ABF7-4E74-8AFF-0F1C1E7B45C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031955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993AB7-D795-4D5E-8D28-B7192495D500}" type="datetimeFigureOut">
              <a:rPr lang="en-US"/>
              <a:pPr>
                <a:defRPr/>
              </a:pPr>
              <a:t>2/18/2024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8A018D-8DB0-492D-B9D2-B8E6ADC03A6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93971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1C0C36-F175-4037-9E95-C78AC7EE1AA7}" type="datetimeFigureOut">
              <a:rPr lang="en-US"/>
              <a:pPr>
                <a:defRPr/>
              </a:pPr>
              <a:t>2/18/2024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F4B178-D6C9-4F83-BB3B-280BC250ED7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74342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41C7771-EEEA-4389-ABD8-1B561F2F718D}" type="datetimeFigureOut">
              <a:rPr lang="en-US"/>
              <a:pPr>
                <a:defRPr/>
              </a:pPr>
              <a:t>2/18/2024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32F77873-AAA3-4AF1-B403-D6555E25995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4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" altLang="en-US" b="1" smtClean="0">
                <a:solidFill>
                  <a:srgbClr val="333399"/>
                </a:solidFill>
              </a:rPr>
              <a:t>Diagnosis of kidney diseases</a:t>
            </a:r>
          </a:p>
        </p:txBody>
      </p:sp>
      <p:sp>
        <p:nvSpPr>
          <p:cNvPr id="5123" name="Subtitle 4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872808" cy="1752600"/>
          </a:xfrm>
        </p:spPr>
        <p:txBody>
          <a:bodyPr/>
          <a:lstStyle/>
          <a:p>
            <a:pPr eaLnBrk="1" hangingPunct="1"/>
            <a:r>
              <a:rPr lang="en" altLang="en-US" smtClean="0">
                <a:solidFill>
                  <a:srgbClr val="FF0000"/>
                </a:solidFill>
              </a:rPr>
              <a:t>Prof. Dr Radojica Stolić</a:t>
            </a:r>
          </a:p>
          <a:p>
            <a:pPr eaLnBrk="1" hangingPunct="1"/>
            <a:r>
              <a:rPr lang="en" altLang="en-US" smtClean="0">
                <a:solidFill>
                  <a:srgbClr val="FF0000"/>
                </a:solidFill>
              </a:rPr>
              <a:t>Doc. Dr Tomislav Nikoli</a:t>
            </a:r>
            <a:r>
              <a:rPr lang="sr-Latn-RS" altLang="en-US" smtClean="0">
                <a:solidFill>
                  <a:srgbClr val="FF0000"/>
                </a:solidFill>
              </a:rPr>
              <a:t>ć</a:t>
            </a:r>
            <a:endParaRPr lang="en" altLang="en-US" smtClean="0">
              <a:solidFill>
                <a:srgbClr val="FF0000"/>
              </a:solidFill>
            </a:endParaRPr>
          </a:p>
          <a:p>
            <a:pPr eaLnBrk="1" hangingPunct="1"/>
            <a:r>
              <a:rPr lang="en" altLang="en-US" smtClean="0">
                <a:solidFill>
                  <a:srgbClr val="FF0000"/>
                </a:solidFill>
              </a:rPr>
              <a:t>Faculty of Medical Sciences Kragujevac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3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" sz="3200" smtClean="0">
                <a:solidFill>
                  <a:srgbClr val="0000CC"/>
                </a:solidFill>
              </a:rPr>
              <a:t>Clinical examination of the patient</a:t>
            </a:r>
          </a:p>
        </p:txBody>
      </p:sp>
      <p:pic>
        <p:nvPicPr>
          <p:cNvPr id="14339" name="Picture 10508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581" r="16125"/>
          <a:stretch>
            <a:fillRect/>
          </a:stretch>
        </p:blipFill>
        <p:spPr>
          <a:xfrm>
            <a:off x="2478088" y="857250"/>
            <a:ext cx="3451225" cy="3698875"/>
          </a:xfrm>
        </p:spPr>
      </p:pic>
      <p:sp>
        <p:nvSpPr>
          <p:cNvPr id="14340" name="Content Placeholder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r>
              <a:rPr lang="en" altLang="en-US" smtClean="0"/>
              <a:t>Palpation of the kidneys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le 3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" sz="3200" smtClean="0">
                <a:solidFill>
                  <a:srgbClr val="0000CC"/>
                </a:solidFill>
              </a:rPr>
              <a:t>Clinical examination of the patient</a:t>
            </a:r>
          </a:p>
        </p:txBody>
      </p:sp>
      <p:pic>
        <p:nvPicPr>
          <p:cNvPr id="15363" name="Picture 10509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75" b="21875"/>
          <a:stretch>
            <a:fillRect/>
          </a:stretch>
        </p:blipFill>
        <p:spPr/>
      </p:pic>
      <p:sp>
        <p:nvSpPr>
          <p:cNvPr id="15364" name="Text Placeholder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r>
              <a:rPr lang="en" altLang="en-US" smtClean="0"/>
              <a:t>Percussion of the kidneys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3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" sz="3200" smtClean="0">
                <a:solidFill>
                  <a:srgbClr val="0000CC"/>
                </a:solidFill>
              </a:rPr>
              <a:t>Clinical examination of the patient</a:t>
            </a:r>
          </a:p>
        </p:txBody>
      </p:sp>
      <p:pic>
        <p:nvPicPr>
          <p:cNvPr id="16387" name="Picture 10510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75" b="21875"/>
          <a:stretch>
            <a:fillRect/>
          </a:stretch>
        </p:blipFill>
        <p:spPr/>
      </p:pic>
      <p:sp>
        <p:nvSpPr>
          <p:cNvPr id="16388" name="Text Placeholder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r>
              <a:rPr lang="en" altLang="en-US" smtClean="0"/>
              <a:t>Auscultation of the kidneys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" dirty="0" smtClean="0">
                <a:solidFill>
                  <a:srgbClr val="0000CC"/>
                </a:solidFill>
              </a:rPr>
              <a:t>Clinical manifestations of kidney disease</a:t>
            </a:r>
            <a:endParaRPr lang="en-US" dirty="0" smtClean="0">
              <a:solidFill>
                <a:srgbClr val="0000CC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" dirty="0" smtClean="0"/>
              <a:t>Diagnosis of kidney diseases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Content Placeholder 6"/>
          <p:cNvSpPr>
            <a:spLocks noGrp="1"/>
          </p:cNvSpPr>
          <p:nvPr>
            <p:ph sz="half" idx="1"/>
          </p:nvPr>
        </p:nvSpPr>
        <p:spPr>
          <a:xfrm>
            <a:off x="457200" y="428625"/>
            <a:ext cx="4038600" cy="5697538"/>
          </a:xfrm>
        </p:spPr>
        <p:txBody>
          <a:bodyPr/>
          <a:lstStyle/>
          <a:p>
            <a:pPr marL="176213" indent="-176213" algn="ctr" eaLnBrk="1" hangingPunct="1">
              <a:buFont typeface="Wingdings" panose="05000000000000000000" pitchFamily="2" charset="2"/>
              <a:buNone/>
            </a:pPr>
            <a:r>
              <a:rPr lang="en" altLang="en-US" sz="2400" b="1" smtClean="0">
                <a:solidFill>
                  <a:srgbClr val="FF0000"/>
                </a:solidFill>
              </a:rPr>
              <a:t>Urinary disorder</a:t>
            </a:r>
            <a:r>
              <a:rPr lang="en" altLang="en-US" sz="2400" b="1" smtClean="0"/>
              <a:t> </a:t>
            </a:r>
          </a:p>
          <a:p>
            <a:pPr marL="176213" indent="-176213" eaLnBrk="1" hangingPunct="1"/>
            <a:r>
              <a:rPr lang="en" altLang="en-US" sz="2200" smtClean="0"/>
              <a:t>Dysuria (difficult and painful urination)</a:t>
            </a:r>
          </a:p>
          <a:p>
            <a:pPr marL="176213" indent="-176213" eaLnBrk="1" hangingPunct="1"/>
            <a:r>
              <a:rPr lang="en" altLang="en-US" sz="2200" smtClean="0"/>
              <a:t>Polakisuria (frequent urination of a small amount of urine)</a:t>
            </a:r>
          </a:p>
          <a:p>
            <a:pPr marL="176213" indent="-176213" eaLnBrk="1" hangingPunct="1"/>
            <a:r>
              <a:rPr lang="en" altLang="en-US" sz="2200" smtClean="0"/>
              <a:t>Nocturia (waking up at night to urinate)</a:t>
            </a:r>
          </a:p>
          <a:p>
            <a:pPr marL="176213" indent="-176213" eaLnBrk="1" hangingPunct="1"/>
            <a:r>
              <a:rPr lang="en" altLang="en-US" sz="2200" smtClean="0"/>
              <a:t>Incontinence (inability to control urination)</a:t>
            </a:r>
          </a:p>
          <a:p>
            <a:pPr marL="176213" indent="-176213" eaLnBrk="1" hangingPunct="1"/>
            <a:r>
              <a:rPr lang="en" altLang="en-US" sz="2200" smtClean="0"/>
              <a:t>Enuresis (uncontrolled urination during sleep)</a:t>
            </a:r>
            <a:endParaRPr lang="en-US" altLang="en-US" sz="2200" smtClean="0"/>
          </a:p>
        </p:txBody>
      </p:sp>
      <p:sp>
        <p:nvSpPr>
          <p:cNvPr id="18435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428625"/>
            <a:ext cx="4038600" cy="5697538"/>
          </a:xfrm>
        </p:spPr>
        <p:txBody>
          <a:bodyPr/>
          <a:lstStyle/>
          <a:p>
            <a:pPr algn="ctr" eaLnBrk="1" hangingPunct="1">
              <a:buFont typeface="Wingdings" panose="05000000000000000000" pitchFamily="2" charset="2"/>
              <a:buNone/>
            </a:pPr>
            <a:r>
              <a:rPr lang="en" altLang="en-US" sz="2400" b="1" smtClean="0">
                <a:solidFill>
                  <a:srgbClr val="FF0000"/>
                </a:solidFill>
              </a:rPr>
              <a:t>Change in urine volume</a:t>
            </a:r>
          </a:p>
          <a:p>
            <a:pPr eaLnBrk="1" hangingPunct="1"/>
            <a:r>
              <a:rPr lang="en" altLang="en-US" sz="2200" smtClean="0"/>
              <a:t>Polyuria (physiological due to increased intake, diuretic, DM, diabetes insipidus, loss of kidney's ability to concentrate)</a:t>
            </a:r>
          </a:p>
          <a:p>
            <a:pPr eaLnBrk="1" hangingPunct="1"/>
            <a:r>
              <a:rPr lang="en" altLang="en-US" sz="2200" smtClean="0"/>
              <a:t>Oliguria (reduced fluid intake, increased salt intake, sweating, mechanical obstruction)</a:t>
            </a:r>
          </a:p>
          <a:p>
            <a:pPr eaLnBrk="1" hangingPunct="1"/>
            <a:r>
              <a:rPr lang="en" altLang="en-US" sz="2200" smtClean="0"/>
              <a:t>Anuria</a:t>
            </a:r>
            <a:endParaRPr lang="en-US" altLang="en-US" sz="2200" smtClean="0"/>
          </a:p>
          <a:p>
            <a:pPr eaLnBrk="1" hangingPunct="1">
              <a:buFont typeface="Arial" panose="020B0604020202020204" pitchFamily="34" charset="0"/>
              <a:buNone/>
            </a:pPr>
            <a:endParaRPr lang="ru-RU" altLang="en-US" sz="23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altLang="en-US" sz="3600" b="1" smtClean="0">
                <a:solidFill>
                  <a:srgbClr val="0000CC"/>
                </a:solidFill>
              </a:rPr>
              <a:t>Change in urine color</a:t>
            </a:r>
            <a:endParaRPr lang="en-US" altLang="en-US" sz="3600" b="1" smtClean="0">
              <a:solidFill>
                <a:srgbClr val="0000CC"/>
              </a:solidFill>
            </a:endParaRPr>
          </a:p>
        </p:txBody>
      </p:sp>
      <p:sp>
        <p:nvSpPr>
          <p:cNvPr id="19459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spcBef>
                <a:spcPct val="0"/>
              </a:spcBef>
            </a:pPr>
            <a:r>
              <a:rPr lang="en" altLang="en-US" sz="2000" b="1" smtClean="0"/>
              <a:t>Colorless urine </a:t>
            </a:r>
            <a:r>
              <a:rPr lang="en" altLang="en-US" sz="2000" smtClean="0"/>
              <a:t>(</a:t>
            </a:r>
            <a:r>
              <a:rPr lang="en" altLang="en-US" sz="2000" i="1" smtClean="0"/>
              <a:t>diabetes insipidus</a:t>
            </a:r>
            <a:r>
              <a:rPr lang="sr-Latn-RS" altLang="en-US" sz="2000" i="1"/>
              <a:t>)</a:t>
            </a:r>
            <a:endParaRPr lang="sr-Cyrl-CS" altLang="en-US" sz="2000" smtClean="0"/>
          </a:p>
          <a:p>
            <a:pPr marL="0" indent="0" eaLnBrk="1" hangingPunct="1">
              <a:spcBef>
                <a:spcPct val="0"/>
              </a:spcBef>
            </a:pPr>
            <a:r>
              <a:rPr lang="en" altLang="en-US" sz="2000" b="1" smtClean="0"/>
              <a:t>Milky white color </a:t>
            </a:r>
            <a:r>
              <a:rPr lang="en" altLang="en-US" sz="2000" smtClean="0"/>
              <a:t>(precipitated phosphates, pyuria, fatty drops)</a:t>
            </a:r>
          </a:p>
          <a:p>
            <a:pPr marL="0" indent="0" eaLnBrk="1" hangingPunct="1">
              <a:spcBef>
                <a:spcPct val="0"/>
              </a:spcBef>
            </a:pPr>
            <a:r>
              <a:rPr lang="en" altLang="en-US" sz="2000" b="1" smtClean="0"/>
              <a:t>Yellow color </a:t>
            </a:r>
            <a:r>
              <a:rPr lang="en" altLang="en-US" sz="2000" smtClean="0"/>
              <a:t>(bilirubin, nitrofurantoin, sulfasalazine, urobilin, riboflavin, intake of too many vitamins)</a:t>
            </a:r>
          </a:p>
          <a:p>
            <a:pPr marL="0" indent="0" eaLnBrk="1" hangingPunct="1">
              <a:spcBef>
                <a:spcPct val="0"/>
              </a:spcBef>
            </a:pPr>
            <a:r>
              <a:rPr lang="en" altLang="en-US" sz="2000" b="1" smtClean="0"/>
              <a:t>Orange urine </a:t>
            </a:r>
            <a:r>
              <a:rPr lang="en" altLang="en-US" sz="2000" smtClean="0"/>
              <a:t>(dehydration, too salty food, gallbladder cyst or tumor, jaundice)</a:t>
            </a:r>
          </a:p>
          <a:p>
            <a:pPr marL="0" indent="0" eaLnBrk="1" hangingPunct="1">
              <a:spcBef>
                <a:spcPct val="0"/>
              </a:spcBef>
            </a:pPr>
            <a:r>
              <a:rPr lang="en" altLang="en-US" sz="2000" b="1" smtClean="0"/>
              <a:t>Blue and pink urine </a:t>
            </a:r>
            <a:r>
              <a:rPr lang="en" altLang="en-US" sz="2000" smtClean="0"/>
              <a:t>(food, drugs)</a:t>
            </a:r>
          </a:p>
          <a:p>
            <a:pPr marL="0" indent="0" eaLnBrk="1" hangingPunct="1">
              <a:spcBef>
                <a:spcPct val="0"/>
              </a:spcBef>
            </a:pPr>
            <a:r>
              <a:rPr lang="en" altLang="en-US" sz="2000" b="1" smtClean="0"/>
              <a:t>Green urine </a:t>
            </a:r>
            <a:r>
              <a:rPr lang="en" altLang="en-US" sz="2000" smtClean="0"/>
              <a:t>(urinary tract infection, Parkinson's, antidepressants)</a:t>
            </a:r>
          </a:p>
          <a:p>
            <a:pPr marL="0" indent="0" eaLnBrk="1" hangingPunct="1">
              <a:spcBef>
                <a:spcPct val="0"/>
              </a:spcBef>
            </a:pPr>
            <a:r>
              <a:rPr lang="en" altLang="en-US" sz="2000" b="1" smtClean="0"/>
              <a:t>Brown-red color </a:t>
            </a:r>
            <a:r>
              <a:rPr lang="en" altLang="en-US" sz="2000" smtClean="0"/>
              <a:t>(melanin, methyldopa, porphobilin, metronidazole, quinine, cancer)</a:t>
            </a:r>
          </a:p>
          <a:p>
            <a:pPr marL="0" indent="0" eaLnBrk="1" hangingPunct="1">
              <a:spcBef>
                <a:spcPct val="0"/>
              </a:spcBef>
            </a:pPr>
            <a:r>
              <a:rPr lang="en" altLang="en-US" sz="2000" b="1" smtClean="0"/>
              <a:t>Blue-green color (</a:t>
            </a:r>
            <a:r>
              <a:rPr lang="en" altLang="en-US" sz="2000" i="1" smtClean="0"/>
              <a:t>Pseudomonas </a:t>
            </a:r>
            <a:r>
              <a:rPr lang="en" altLang="en-US" sz="2000" smtClean="0"/>
              <a:t>infection, biliverdin, methylene blue)</a:t>
            </a:r>
          </a:p>
          <a:p>
            <a:pPr marL="0" indent="0" eaLnBrk="1" hangingPunct="1">
              <a:spcBef>
                <a:spcPct val="0"/>
              </a:spcBef>
            </a:pPr>
            <a:r>
              <a:rPr lang="en" altLang="en-US" sz="2000" b="1" smtClean="0"/>
              <a:t>Purple urine </a:t>
            </a:r>
            <a:r>
              <a:rPr lang="en" altLang="en-US" sz="2000" smtClean="0"/>
              <a:t>(porphyria)</a:t>
            </a:r>
          </a:p>
          <a:p>
            <a:pPr marL="0" indent="0" eaLnBrk="1" hangingPunct="1">
              <a:spcBef>
                <a:spcPct val="0"/>
              </a:spcBef>
            </a:pPr>
            <a:r>
              <a:rPr lang="en" altLang="en-US" sz="2000" b="1" smtClean="0"/>
              <a:t>Brown or black urine </a:t>
            </a:r>
            <a:r>
              <a:rPr lang="en" altLang="en-US" sz="2000" smtClean="0"/>
              <a:t>(laxatives)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3"/>
          <p:cNvSpPr>
            <a:spLocks noGrp="1"/>
          </p:cNvSpPr>
          <p:nvPr>
            <p:ph type="title"/>
          </p:nvPr>
        </p:nvSpPr>
        <p:spPr>
          <a:xfrm>
            <a:off x="457200" y="142875"/>
            <a:ext cx="8229600" cy="939800"/>
          </a:xfrm>
        </p:spPr>
        <p:txBody>
          <a:bodyPr/>
          <a:lstStyle/>
          <a:p>
            <a:pPr eaLnBrk="1" hangingPunct="1"/>
            <a:r>
              <a:rPr lang="en" altLang="en-US" sz="3900" b="1" smtClean="0">
                <a:solidFill>
                  <a:srgbClr val="0000CC"/>
                </a:solidFill>
              </a:rPr>
              <a:t>Pain as a symptom of kidney diseases</a:t>
            </a:r>
            <a:endParaRPr lang="en-US" altLang="en-US" sz="3900" b="1" smtClean="0">
              <a:solidFill>
                <a:srgbClr val="0000CC"/>
              </a:solidFill>
            </a:endParaRPr>
          </a:p>
        </p:txBody>
      </p:sp>
      <p:sp>
        <p:nvSpPr>
          <p:cNvPr id="20483" name="Content Placeholder 4"/>
          <p:cNvSpPr>
            <a:spLocks noGrp="1"/>
          </p:cNvSpPr>
          <p:nvPr>
            <p:ph idx="1"/>
          </p:nvPr>
        </p:nvSpPr>
        <p:spPr>
          <a:xfrm>
            <a:off x="357188" y="1143000"/>
            <a:ext cx="8501062" cy="5500688"/>
          </a:xfrm>
        </p:spPr>
        <p:txBody>
          <a:bodyPr/>
          <a:lstStyle/>
          <a:p>
            <a:pPr eaLnBrk="1" hangingPunct="1"/>
            <a:r>
              <a:rPr lang="en" altLang="en-US" sz="2300" smtClean="0"/>
              <a:t>Renal colic, accompanied by frequent urination, hematuria, nausea</a:t>
            </a:r>
            <a:r>
              <a:rPr lang="sr-Latn-RS" altLang="en-US" sz="2300" smtClean="0"/>
              <a:t>,</a:t>
            </a:r>
            <a:r>
              <a:rPr lang="en" altLang="en-US" sz="2300" smtClean="0"/>
              <a:t> and vomiting, often with signs of paralytic ileus</a:t>
            </a:r>
          </a:p>
          <a:p>
            <a:pPr eaLnBrk="1" hangingPunct="1"/>
            <a:r>
              <a:rPr lang="en" altLang="en-US" sz="2300" smtClean="0"/>
              <a:t>The location of the pain indicates the location of the stone</a:t>
            </a:r>
          </a:p>
          <a:p>
            <a:pPr eaLnBrk="1" hangingPunct="1"/>
            <a:r>
              <a:rPr lang="en" altLang="en-US" sz="2300" smtClean="0"/>
              <a:t>Bladder inflammation (suprapubic pain, dysuric disorders)</a:t>
            </a:r>
          </a:p>
          <a:p>
            <a:pPr eaLnBrk="1" hangingPunct="1"/>
            <a:r>
              <a:rPr lang="en" altLang="en-US" sz="2300" smtClean="0"/>
              <a:t>GNF (dullness, bilateral pain in the lumbar areas, accompanied by dark urine, mild edema, headache, HTA)</a:t>
            </a:r>
          </a:p>
          <a:p>
            <a:pPr eaLnBrk="1" hangingPunct="1"/>
            <a:r>
              <a:rPr lang="en" altLang="en-US" sz="2300" smtClean="0"/>
              <a:t>ITU (unilateral or bilateral pain, dysuric disturbances, elevated temperature)</a:t>
            </a:r>
          </a:p>
          <a:p>
            <a:pPr eaLnBrk="1" hangingPunct="1"/>
            <a:r>
              <a:rPr lang="en" altLang="en-US" sz="2300" smtClean="0"/>
              <a:t>Dull, permanent pains in the lumbar region, accompanied by high temperature, </a:t>
            </a:r>
            <a:r>
              <a:rPr lang="sr-Latn-RS" altLang="en-US" sz="2300" smtClean="0"/>
              <a:t>and </a:t>
            </a:r>
            <a:r>
              <a:rPr lang="en" altLang="en-US" sz="2300" smtClean="0"/>
              <a:t>marked sensitivity of the kidney lobes (sometimes redness and swelling of the skin) are a sign of perinephritis, kidney inflammation</a:t>
            </a:r>
            <a:r>
              <a:rPr lang="sr-Latn-RS" altLang="en-US" sz="2300" smtClean="0"/>
              <a:t>,</a:t>
            </a:r>
            <a:r>
              <a:rPr lang="en" altLang="en-US" sz="2300" smtClean="0"/>
              <a:t> or perinephritic abscess.</a:t>
            </a:r>
            <a:endParaRPr lang="en-US" altLang="en-US" sz="23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altLang="en-US" sz="3300" b="1" smtClean="0">
                <a:solidFill>
                  <a:srgbClr val="0000CC"/>
                </a:solidFill>
              </a:rPr>
              <a:t>Clinical manifestation of kidney diseases</a:t>
            </a:r>
            <a:endParaRPr lang="en-US" altLang="en-US" sz="3300" b="1" smtClean="0">
              <a:solidFill>
                <a:srgbClr val="0000CC"/>
              </a:solidFill>
            </a:endParaRPr>
          </a:p>
        </p:txBody>
      </p:sp>
      <p:sp>
        <p:nvSpPr>
          <p:cNvPr id="21507" name="Tex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0488" indent="-90488" eaLnBrk="1" hangingPunct="1"/>
            <a:r>
              <a:rPr lang="sr-Latn-RS" altLang="en-US" sz="2500" u="sng" smtClean="0"/>
              <a:t> </a:t>
            </a:r>
            <a:r>
              <a:rPr lang="en" altLang="en-US" sz="2500" u="sng" smtClean="0"/>
              <a:t>Edemas </a:t>
            </a:r>
            <a:r>
              <a:rPr lang="en" altLang="en-US" sz="2500" smtClean="0"/>
              <a:t>of renal origin occur either due to proteinuria or due to a decrease in glomerular filtration or less often due to obstruction of the urinary tract, as a rule, they are on the eyelids, face</a:t>
            </a:r>
            <a:r>
              <a:rPr lang="sr-Latn-RS" altLang="en-US" sz="2500" smtClean="0"/>
              <a:t>,</a:t>
            </a:r>
            <a:r>
              <a:rPr lang="en" altLang="en-US" sz="2500" smtClean="0"/>
              <a:t> or the extremities and body; they are pale, warm and doughy</a:t>
            </a:r>
            <a:r>
              <a:rPr lang="sr-Latn-RS" altLang="en-US" sz="2500" smtClean="0"/>
              <a:t> (pitting)</a:t>
            </a:r>
            <a:r>
              <a:rPr lang="en" altLang="en-US" sz="2500" smtClean="0"/>
              <a:t>, they are not subject to the influence of gravity, so they are usually noticed in the morning</a:t>
            </a:r>
          </a:p>
          <a:p>
            <a:pPr marL="90488" indent="-90488" eaLnBrk="1" hangingPunct="1"/>
            <a:r>
              <a:rPr lang="sr-Latn-RS" altLang="en-US" sz="2500" smtClean="0"/>
              <a:t> </a:t>
            </a:r>
            <a:r>
              <a:rPr lang="en" altLang="en-US" sz="2500" smtClean="0"/>
              <a:t>Symptoms and signs of uremic syndrome (</a:t>
            </a:r>
            <a:r>
              <a:rPr lang="en" altLang="en-US" sz="2500" i="1" smtClean="0"/>
              <a:t>Kussmaul </a:t>
            </a:r>
            <a:r>
              <a:rPr lang="en" altLang="en-US" sz="2500" smtClean="0"/>
              <a:t>breathing, uremic breath, hemorrhagic syndrome, cramps, most often in the lower legs, sometimes generalized, disturbance of consciousness from somnolence, through somnolence to coma)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" dirty="0" smtClean="0">
                <a:solidFill>
                  <a:srgbClr val="0000CC"/>
                </a:solidFill>
              </a:rPr>
              <a:t>Examination of renal functions</a:t>
            </a:r>
            <a:endParaRPr lang="en-US" dirty="0" smtClean="0">
              <a:solidFill>
                <a:srgbClr val="0000CC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" dirty="0" smtClean="0"/>
              <a:t>Diagnosis of kidney diseases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" dirty="0" smtClean="0">
                <a:solidFill>
                  <a:srgbClr val="FF0000"/>
                </a:solidFill>
              </a:rPr>
              <a:t>Examination </a:t>
            </a:r>
            <a:r>
              <a:rPr lang="en" smtClean="0">
                <a:solidFill>
                  <a:srgbClr val="FF0000"/>
                </a:solidFill>
              </a:rPr>
              <a:t>of GLOMERULAr FUNCTION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" dirty="0" smtClean="0">
                <a:solidFill>
                  <a:srgbClr val="0000CC"/>
                </a:solidFill>
              </a:rPr>
              <a:t>Examination of renal functions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altLang="en-US" b="1" smtClean="0">
                <a:solidFill>
                  <a:srgbClr val="0070C0"/>
                </a:solidFill>
              </a:rPr>
              <a:t>Kidney anatomy</a:t>
            </a:r>
            <a:endParaRPr lang="sr-Latn-CS" altLang="en-US" smtClean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 rtlCol="0"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" dirty="0" smtClean="0"/>
              <a:t>Kidneys are paired retroperitoneal organs located in the lumbar region, right next to the spinal column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" dirty="0" smtClean="0"/>
              <a:t>Both kidneys are pressed with their medial parts to the side of the spinal column (at the level of the XII thoracic</a:t>
            </a:r>
            <a:r>
              <a:rPr lang="en" smtClean="0"/>
              <a:t>, I</a:t>
            </a:r>
            <a:r>
              <a:rPr lang="sr-Latn-RS" smtClean="0"/>
              <a:t>,</a:t>
            </a:r>
            <a:r>
              <a:rPr lang="en" smtClean="0"/>
              <a:t> </a:t>
            </a:r>
            <a:r>
              <a:rPr lang="en" dirty="0" smtClean="0"/>
              <a:t>and II </a:t>
            </a:r>
            <a:r>
              <a:rPr lang="en" smtClean="0"/>
              <a:t>lumbar </a:t>
            </a:r>
            <a:r>
              <a:rPr lang="sr-Latn-RS" smtClean="0"/>
              <a:t>vertebrae</a:t>
            </a:r>
            <a:r>
              <a:rPr lang="en" smtClean="0"/>
              <a:t>)</a:t>
            </a:r>
            <a:endParaRPr lang="en" dirty="0" smtClean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" dirty="0" smtClean="0"/>
              <a:t>The right kidney is lower by half the height of the vertebral body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" dirty="0" smtClean="0"/>
              <a:t>The distance between the upper poles of the kidneys is </a:t>
            </a:r>
            <a:r>
              <a:rPr lang="en" smtClean="0"/>
              <a:t>7-8 cm </a:t>
            </a:r>
            <a:r>
              <a:rPr lang="en" dirty="0" smtClean="0"/>
              <a:t>and between the lower ones about 12 cm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" dirty="0" smtClean="0"/>
              <a:t>Kidneys reach 10-12 cm in length, 5-6 cm in width, and their thickness is 3-4 cm.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" dirty="0" smtClean="0"/>
              <a:t>The weight of one kidney is 120-200 g (the left kidney is slightly longer and heavier than the right in both sexes)</a:t>
            </a:r>
            <a:endParaRPr lang="sr-Latn-C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b="1" smtClean="0">
                <a:solidFill>
                  <a:srgbClr val="0000CC"/>
                </a:solidFill>
              </a:rPr>
              <a:t>Е</a:t>
            </a:r>
            <a:r>
              <a:rPr lang="en-US" b="1" smtClean="0">
                <a:solidFill>
                  <a:srgbClr val="0000CC"/>
                </a:solidFill>
              </a:rPr>
              <a:t>xamination </a:t>
            </a:r>
            <a:r>
              <a:rPr lang="en-US" b="1">
                <a:solidFill>
                  <a:srgbClr val="0000CC"/>
                </a:solidFill>
              </a:rPr>
              <a:t>of glomerular function</a:t>
            </a:r>
            <a:endParaRPr lang="en-US" dirty="0" smtClean="0">
              <a:solidFill>
                <a:srgbClr val="0000CC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" dirty="0" smtClean="0"/>
              <a:t>Renal plasma flow </a:t>
            </a:r>
            <a:r>
              <a:rPr lang="en" smtClean="0"/>
              <a:t>rate (a </a:t>
            </a:r>
            <a:r>
              <a:rPr lang="en" dirty="0" smtClean="0"/>
              <a:t>measure by which the entire amount of a substance, in a unit of time, is excreted in the urine)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" dirty="0" smtClean="0"/>
              <a:t>PAH </a:t>
            </a:r>
            <a:r>
              <a:rPr lang="en" smtClean="0"/>
              <a:t>(?) (excreted </a:t>
            </a:r>
            <a:r>
              <a:rPr lang="en" dirty="0" smtClean="0"/>
              <a:t>by GF and </a:t>
            </a:r>
            <a:r>
              <a:rPr lang="en" smtClean="0"/>
              <a:t>active Tubular excretion)</a:t>
            </a:r>
            <a:endParaRPr lang="en" dirty="0" smtClean="0"/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" dirty="0" smtClean="0"/>
              <a:t>Isotopic methods</a:t>
            </a:r>
            <a:r>
              <a:rPr lang="en" smtClean="0"/>
              <a:t>; </a:t>
            </a:r>
            <a:r>
              <a:rPr lang="en" i="1" smtClean="0"/>
              <a:t>I</a:t>
            </a:r>
            <a:r>
              <a:rPr lang="en" baseline="30000"/>
              <a:t> 125 </a:t>
            </a:r>
            <a:r>
              <a:rPr lang="en" i="1" smtClean="0"/>
              <a:t>-hippurate </a:t>
            </a:r>
            <a:r>
              <a:rPr lang="en" smtClean="0"/>
              <a:t>(normal </a:t>
            </a:r>
            <a:r>
              <a:rPr lang="sr-Latn-RS" smtClean="0"/>
              <a:t>Renal plasma outflow </a:t>
            </a:r>
            <a:r>
              <a:rPr lang="en" smtClean="0"/>
              <a:t>is 625</a:t>
            </a:r>
            <a:r>
              <a:rPr lang="en" b="1" smtClean="0">
                <a:solidFill>
                  <a:srgbClr val="FF3300"/>
                </a:solidFill>
              </a:rPr>
              <a:t> </a:t>
            </a:r>
            <a:r>
              <a:rPr lang="en" i="1" smtClean="0"/>
              <a:t>ml/min</a:t>
            </a:r>
            <a:r>
              <a:rPr lang="en" smtClean="0"/>
              <a:t>)</a:t>
            </a:r>
            <a:endParaRPr lang="sr-Cyrl-RS" dirty="0" smtClean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" dirty="0" smtClean="0"/>
              <a:t>GF strength: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" dirty="0" smtClean="0"/>
              <a:t>Clearance of inulin (it is filtered in the glomeruli and not reabsorbed or excreted in the tubules)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" dirty="0" smtClean="0"/>
              <a:t>Creatinine clearance (excreted in the glomeruli, slightly secreted in the proximal tubules, 20% higher than the real values)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" dirty="0" smtClean="0"/>
              <a:t>Radionuclide methods (isotopically labeled exogenous markers)</a:t>
            </a:r>
            <a:endParaRPr lang="en-US" dirty="0" smtClean="0"/>
          </a:p>
          <a:p>
            <a:pPr eaLnBrk="1" fontAlgn="auto" hangingPunct="1">
              <a:spcAft>
                <a:spcPts val="0"/>
              </a:spcAft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457200" y="142875"/>
            <a:ext cx="8229600" cy="796925"/>
          </a:xfrm>
        </p:spPr>
        <p:txBody>
          <a:bodyPr/>
          <a:lstStyle/>
          <a:p>
            <a:pPr eaLnBrk="1" hangingPunct="1"/>
            <a:r>
              <a:rPr lang="en" altLang="en-US" b="1" smtClean="0">
                <a:solidFill>
                  <a:srgbClr val="0000CC"/>
                </a:solidFill>
              </a:rPr>
              <a:t>Methods of measuring JGF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>
          <a:xfrm>
            <a:off x="457200" y="928688"/>
            <a:ext cx="8229600" cy="5429250"/>
          </a:xfrm>
        </p:spPr>
        <p:txBody>
          <a:bodyPr/>
          <a:lstStyle/>
          <a:p>
            <a:pPr eaLnBrk="1" hangingPunct="1"/>
            <a:r>
              <a:rPr lang="en" altLang="en-US" sz="2100" smtClean="0">
                <a:cs typeface="Times New Roman" panose="02020603050405020304" pitchFamily="18" charset="0"/>
              </a:rPr>
              <a:t>Clearance of a substance is defined as the volume of plasma from which that substance is completely removed in a unit of time</a:t>
            </a:r>
          </a:p>
          <a:p>
            <a:pPr eaLnBrk="1" hangingPunct="1"/>
            <a:r>
              <a:rPr lang="en" altLang="en-US" sz="2100" smtClean="0">
                <a:cs typeface="Times New Roman" panose="02020603050405020304" pitchFamily="18" charset="0"/>
              </a:rPr>
              <a:t>It is the ratio of the concentration of that substance excreted in the urine per unit of time and the concentration of that substance in the plasma</a:t>
            </a:r>
          </a:p>
          <a:p>
            <a:pPr eaLnBrk="1" hangingPunct="1"/>
            <a:r>
              <a:rPr lang="en" altLang="en-US" sz="2100" smtClean="0">
                <a:cs typeface="Times New Roman" panose="02020603050405020304" pitchFamily="18" charset="0"/>
              </a:rPr>
              <a:t>Clearances are calculated using the formula: U x V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sr-Cyrl-RS" altLang="en-US" sz="2100" smtClean="0">
                <a:cs typeface="Times New Roman" panose="02020603050405020304" pitchFamily="18" charset="0"/>
              </a:rPr>
              <a:t>                                                                                          </a:t>
            </a:r>
            <a:r>
              <a:rPr lang="en" altLang="en-US" sz="2100" smtClean="0">
                <a:cs typeface="Times New Roman" panose="02020603050405020304" pitchFamily="18" charset="0"/>
              </a:rPr>
              <a:t>P</a:t>
            </a:r>
          </a:p>
          <a:p>
            <a:pPr eaLnBrk="1" hangingPunct="1"/>
            <a:r>
              <a:rPr lang="en" altLang="en-US" sz="2100" smtClean="0"/>
              <a:t>There are more than 40 creatinine/</a:t>
            </a:r>
            <a:r>
              <a:rPr lang="sr-Cyrl-RS" altLang="en-US" sz="2100" smtClean="0"/>
              <a:t>cystatin-based</a:t>
            </a:r>
            <a:r>
              <a:rPr lang="en" altLang="en-US" sz="2100" smtClean="0"/>
              <a:t> formulas:</a:t>
            </a:r>
          </a:p>
          <a:p>
            <a:pPr eaLnBrk="1" hangingPunct="1">
              <a:buFont typeface="Calibri" panose="020F0502020204030204" pitchFamily="34" charset="0"/>
              <a:buChar char="⁻"/>
            </a:pPr>
            <a:r>
              <a:rPr lang="en" altLang="en-US" sz="2100" i="1" smtClean="0"/>
              <a:t>Cockcroft-Gault </a:t>
            </a:r>
            <a:r>
              <a:rPr lang="en" altLang="en-US" sz="2100" smtClean="0"/>
              <a:t>formula (suitable for adults, easy to estimate GFR),</a:t>
            </a:r>
          </a:p>
          <a:p>
            <a:pPr eaLnBrk="1" hangingPunct="1">
              <a:buFont typeface="Calibri" panose="020F0502020204030204" pitchFamily="34" charset="0"/>
              <a:buChar char="⁻"/>
            </a:pPr>
            <a:r>
              <a:rPr lang="en" altLang="en-US" sz="2100" i="1" smtClean="0"/>
              <a:t>MDRD </a:t>
            </a:r>
            <a:r>
              <a:rPr lang="en" altLang="en-US" sz="2100" smtClean="0"/>
              <a:t>(</a:t>
            </a:r>
            <a:r>
              <a:rPr lang="en" altLang="en-US" sz="2100" i="1" smtClean="0"/>
              <a:t>Modification of Diet in Renal Disease</a:t>
            </a:r>
            <a:r>
              <a:rPr lang="en" altLang="en-US" sz="2100" smtClean="0"/>
              <a:t>) formula,</a:t>
            </a:r>
          </a:p>
          <a:p>
            <a:pPr eaLnBrk="1" hangingPunct="1">
              <a:buFont typeface="Calibri" panose="020F0502020204030204" pitchFamily="34" charset="0"/>
              <a:buChar char="⁻"/>
            </a:pPr>
            <a:r>
              <a:rPr lang="en" altLang="en-US" sz="2100" i="1" smtClean="0"/>
              <a:t>CKD EPI </a:t>
            </a:r>
            <a:r>
              <a:rPr lang="en" altLang="en-US" sz="2100" smtClean="0"/>
              <a:t>(</a:t>
            </a:r>
            <a:r>
              <a:rPr lang="en" altLang="en-US" sz="2100" i="1" smtClean="0"/>
              <a:t>Epidemiology Collaboration</a:t>
            </a:r>
            <a:r>
              <a:rPr lang="en" altLang="en-US" sz="2100" smtClean="0"/>
              <a:t>)</a:t>
            </a:r>
            <a:r>
              <a:rPr lang="en" altLang="en-US" sz="2100" i="1" smtClean="0"/>
              <a:t> </a:t>
            </a:r>
            <a:r>
              <a:rPr lang="en" altLang="en-US" sz="2100" smtClean="0"/>
              <a:t>formula (practical in adults with CKD)</a:t>
            </a:r>
          </a:p>
          <a:p>
            <a:pPr eaLnBrk="1" hangingPunct="1">
              <a:buFont typeface="Calibri" panose="020F0502020204030204" pitchFamily="34" charset="0"/>
              <a:buChar char="⁻"/>
            </a:pPr>
            <a:r>
              <a:rPr lang="en" altLang="en-US" sz="2100" smtClean="0"/>
              <a:t>Formulas using Cystatin </a:t>
            </a:r>
            <a:r>
              <a:rPr lang="en" altLang="en-US" sz="2100" i="1" smtClean="0"/>
              <a:t>C </a:t>
            </a:r>
            <a:r>
              <a:rPr lang="en" altLang="en-US" sz="2100" smtClean="0"/>
              <a:t>(in the 70-40 range) estimate JGF better than formulas using creatinine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5724128" y="2996952"/>
            <a:ext cx="642937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>
                <a:solidFill>
                  <a:srgbClr val="0000CC"/>
                </a:solidFill>
              </a:rPr>
              <a:t>Disadvantages of eGFR calculation formulas</a:t>
            </a:r>
            <a:endParaRPr lang="en" b="1" dirty="0" smtClean="0">
              <a:solidFill>
                <a:srgbClr val="0000CC"/>
              </a:solidFill>
            </a:endParaRP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en" altLang="en-US" smtClean="0"/>
              <a:t>They are not reliable in patients:</a:t>
            </a:r>
          </a:p>
          <a:p>
            <a:pPr eaLnBrk="1" hangingPunct="1">
              <a:buFont typeface="Calibri" panose="020F0502020204030204" pitchFamily="34" charset="0"/>
              <a:buChar char="-"/>
            </a:pPr>
            <a:r>
              <a:rPr lang="en" altLang="en-US" smtClean="0"/>
              <a:t>With GFR above 60 </a:t>
            </a:r>
            <a:r>
              <a:rPr lang="en" altLang="en-US" i="1" smtClean="0"/>
              <a:t>ml/min/1.73 m </a:t>
            </a:r>
            <a:r>
              <a:rPr lang="en" altLang="en-US" i="1" baseline="30000" smtClean="0"/>
              <a:t>2</a:t>
            </a:r>
            <a:endParaRPr lang="en-US" altLang="en-US" i="1" baseline="30000" smtClean="0"/>
          </a:p>
          <a:p>
            <a:pPr eaLnBrk="1" hangingPunct="1">
              <a:buFont typeface="Calibri" panose="020F0502020204030204" pitchFamily="34" charset="0"/>
              <a:buChar char="-"/>
            </a:pPr>
            <a:r>
              <a:rPr lang="en" altLang="en-US" smtClean="0"/>
              <a:t>With rapid changes in serum creatinine (AKI)</a:t>
            </a:r>
          </a:p>
          <a:p>
            <a:pPr eaLnBrk="1" hangingPunct="1">
              <a:buFont typeface="Calibri" panose="020F0502020204030204" pitchFamily="34" charset="0"/>
              <a:buChar char="-"/>
            </a:pPr>
            <a:r>
              <a:rPr lang="en" altLang="en-US" smtClean="0"/>
              <a:t>With changes in muscle mass (cachexia, paraplegia)</a:t>
            </a:r>
          </a:p>
          <a:p>
            <a:pPr eaLnBrk="1" hangingPunct="1">
              <a:buFont typeface="Calibri" panose="020F0502020204030204" pitchFamily="34" charset="0"/>
              <a:buChar char="-"/>
            </a:pPr>
            <a:r>
              <a:rPr lang="en" altLang="en-US" smtClean="0"/>
              <a:t>Under the age of 18</a:t>
            </a:r>
          </a:p>
          <a:p>
            <a:pPr eaLnBrk="1" hangingPunct="1">
              <a:buFont typeface="Calibri" panose="020F0502020204030204" pitchFamily="34" charset="0"/>
              <a:buChar char="-"/>
            </a:pPr>
            <a:r>
              <a:rPr lang="en" altLang="en-US" smtClean="0"/>
              <a:t>Race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>
                <a:solidFill>
                  <a:srgbClr val="0000CC"/>
                </a:solidFill>
              </a:rPr>
              <a:t>Conditions in which the GFR changes and there is no kidney disease</a:t>
            </a:r>
            <a:endParaRPr lang="en-US" b="1" dirty="0" smtClean="0">
              <a:solidFill>
                <a:srgbClr val="0000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/>
              <a:t>Pregnancy</a:t>
            </a:r>
            <a:endParaRPr lang="en-US" dirty="0" smtClean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" dirty="0" err="1" smtClean="0"/>
              <a:t>Hypoperfusion</a:t>
            </a:r>
            <a:r>
              <a:rPr lang="en" dirty="0" smtClean="0"/>
              <a:t> </a:t>
            </a:r>
            <a:r>
              <a:rPr lang="en" dirty="0" err="1" smtClean="0"/>
              <a:t>kidneys</a:t>
            </a:r>
            <a:endParaRPr lang="en-US" dirty="0" smtClean="0"/>
          </a:p>
          <a:p>
            <a:pPr eaLnBrk="1" fontAlgn="t" hangingPunct="1">
              <a:spcAft>
                <a:spcPts val="0"/>
              </a:spcAft>
              <a:defRPr/>
            </a:pPr>
            <a:r>
              <a:rPr lang="en-US"/>
              <a:t>Excess or deficiency of extracellular </a:t>
            </a:r>
            <a:r>
              <a:rPr lang="en-US" smtClean="0"/>
              <a:t>fluid</a:t>
            </a:r>
          </a:p>
          <a:p>
            <a:pPr eaLnBrk="1" fontAlgn="t" hangingPunct="1">
              <a:spcAft>
                <a:spcPts val="0"/>
              </a:spcAft>
              <a:defRPr/>
            </a:pPr>
            <a:r>
              <a:rPr lang="en" smtClean="0"/>
              <a:t>Non-steroidal </a:t>
            </a:r>
            <a:r>
              <a:rPr lang="en" dirty="0" err="1" smtClean="0"/>
              <a:t>antirheumatic drugs</a:t>
            </a:r>
            <a:endParaRPr lang="en-US" b="1" dirty="0" smtClean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" dirty="0" err="1" smtClean="0"/>
              <a:t>A large</a:t>
            </a:r>
            <a:r>
              <a:rPr lang="en" dirty="0" smtClean="0"/>
              <a:t> </a:t>
            </a:r>
            <a:r>
              <a:rPr lang="en" dirty="0" err="1" smtClean="0"/>
              <a:t>input</a:t>
            </a:r>
            <a:r>
              <a:rPr lang="en" dirty="0" smtClean="0"/>
              <a:t> </a:t>
            </a:r>
            <a:r>
              <a:rPr lang="en" dirty="0" err="1" smtClean="0"/>
              <a:t>protein</a:t>
            </a:r>
            <a:endParaRPr lang="en-US" dirty="0" smtClean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" dirty="0" err="1" smtClean="0"/>
              <a:t>Glycemia</a:t>
            </a:r>
            <a:endParaRPr lang="en-US" dirty="0" smtClean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" dirty="0" err="1" smtClean="0"/>
              <a:t>Bloody</a:t>
            </a:r>
            <a:r>
              <a:rPr lang="en" dirty="0" smtClean="0"/>
              <a:t> </a:t>
            </a:r>
            <a:r>
              <a:rPr lang="en" dirty="0" err="1" smtClean="0"/>
              <a:t>pressure </a:t>
            </a:r>
            <a:r>
              <a:rPr lang="en" dirty="0" smtClean="0"/>
              <a:t>and </a:t>
            </a:r>
            <a:r>
              <a:rPr lang="en" dirty="0" err="1" smtClean="0"/>
              <a:t>some</a:t>
            </a:r>
            <a:r>
              <a:rPr lang="en" dirty="0" smtClean="0"/>
              <a:t> </a:t>
            </a:r>
            <a:r>
              <a:rPr lang="en" dirty="0" err="1" smtClean="0"/>
              <a:t>antihypertensives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>
          <a:xfrm>
            <a:off x="457200" y="71438"/>
            <a:ext cx="8229600" cy="1143000"/>
          </a:xfrm>
        </p:spPr>
        <p:txBody>
          <a:bodyPr/>
          <a:lstStyle/>
          <a:p>
            <a:pPr eaLnBrk="1" hangingPunct="1"/>
            <a:r>
              <a:rPr lang="en" altLang="en-US" sz="3200" b="1" smtClean="0">
                <a:solidFill>
                  <a:srgbClr val="0000CC"/>
                </a:solidFill>
              </a:rPr>
              <a:t>Conditions that lead to a change in creatinine and a possible misestimation of GFR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78068166"/>
              </p:ext>
            </p:extLst>
          </p:nvPr>
        </p:nvGraphicFramePr>
        <p:xfrm>
          <a:off x="285750" y="1285875"/>
          <a:ext cx="8572500" cy="54292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62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862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69943">
                <a:tc>
                  <a:txBody>
                    <a:bodyPr/>
                    <a:lstStyle/>
                    <a:p>
                      <a:r>
                        <a:rPr lang="en" sz="2600" dirty="0" smtClean="0"/>
                        <a:t>State</a:t>
                      </a:r>
                      <a:endParaRPr lang="en-US" sz="2600" dirty="0"/>
                    </a:p>
                  </a:txBody>
                  <a:tcPr marL="91439" marR="91439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" sz="2600" dirty="0" smtClean="0"/>
                        <a:t>Effect on serum creatinine</a:t>
                      </a:r>
                      <a:endParaRPr lang="en-US" sz="2600" dirty="0"/>
                    </a:p>
                  </a:txBody>
                  <a:tcPr marL="91439" marR="91439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80697">
                <a:tc>
                  <a:txBody>
                    <a:bodyPr/>
                    <a:lstStyle/>
                    <a:p>
                      <a:r>
                        <a:rPr lang="en" sz="2300" dirty="0" smtClean="0"/>
                        <a:t>Ketoacidosis, meat intake, drugs that inhibit tubular creatinine secretion (cimetidine, trimethoprim)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" sz="2300" dirty="0" smtClean="0"/>
                        <a:t>Substances measured as creatinine:</a:t>
                      </a:r>
                      <a:r>
                        <a:rPr lang="en" sz="2300" baseline="0" dirty="0" smtClean="0"/>
                        <a:t> </a:t>
                      </a:r>
                      <a:r>
                        <a:rPr lang="en" sz="2300" dirty="0" smtClean="0"/>
                        <a:t>acetate, </a:t>
                      </a:r>
                      <a:r>
                        <a:rPr lang="en" sz="2300" baseline="0" dirty="0" smtClean="0"/>
                        <a:t>drugs (cefoxitin, flucytosine)</a:t>
                      </a:r>
                      <a:endParaRPr lang="en-US" sz="2300" dirty="0" smtClean="0"/>
                    </a:p>
                  </a:txBody>
                  <a:tcPr marL="91439" marR="91439"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" sz="2300" smtClean="0"/>
                        <a:t> </a:t>
                      </a:r>
                      <a:r>
                        <a:rPr lang="en" sz="2300" dirty="0" smtClean="0"/>
                        <a:t>increase</a:t>
                      </a:r>
                      <a:endParaRPr lang="en-US" sz="2300" dirty="0"/>
                    </a:p>
                  </a:txBody>
                  <a:tcPr marL="91439" marR="91439">
                    <a:solidFill>
                      <a:srgbClr val="CC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78610">
                <a:tc>
                  <a:txBody>
                    <a:bodyPr/>
                    <a:lstStyle/>
                    <a:p>
                      <a:r>
                        <a:rPr lang="en" sz="2300" dirty="0" smtClean="0"/>
                        <a:t>Decrease in muscle mass accompanied by cachexia</a:t>
                      </a:r>
                      <a:endParaRPr lang="en-US" sz="2300" dirty="0"/>
                    </a:p>
                  </a:txBody>
                  <a:tcPr marL="91439" marR="91439"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" sz="2300" smtClean="0"/>
                        <a:t>reduce</a:t>
                      </a:r>
                      <a:endParaRPr lang="en-US" sz="2300" dirty="0"/>
                    </a:p>
                  </a:txBody>
                  <a:tcPr marL="91439" marR="91439">
                    <a:solidFill>
                      <a:srgbClr val="CC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>
                <a:solidFill>
                  <a:srgbClr val="0000CC"/>
                </a:solidFill>
              </a:rPr>
              <a:t>Urea clearance</a:t>
            </a:r>
            <a:endParaRPr lang="en" altLang="en-US" b="1" smtClean="0">
              <a:solidFill>
                <a:srgbClr val="0000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" dirty="0" smtClean="0"/>
              <a:t>Urea clearance does not have a constant value (it depends on diuresis, the higher the diuresis, the higher the urea clearance and vice versa)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" dirty="0" smtClean="0"/>
              <a:t>Urea clearance varies between 30-90 ml/min</a:t>
            </a:r>
            <a:endParaRPr lang="sr-Cyrl-RS" dirty="0" smtClean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" dirty="0" smtClean="0"/>
              <a:t>In severe renal insufficiency, the range of diuresis decreases, so urea clearance varies less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" dirty="0" smtClean="0"/>
              <a:t>Urea clearance is not a good measure </a:t>
            </a:r>
            <a:r>
              <a:rPr lang="en" smtClean="0"/>
              <a:t>in CKD </a:t>
            </a:r>
            <a:r>
              <a:rPr lang="en" dirty="0" smtClean="0"/>
              <a:t>(urea is not a good parameter of renal function)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/>
          </p:nvPr>
        </p:nvSpPr>
        <p:spPr>
          <a:xfrm>
            <a:off x="457200" y="71438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" sz="4000" b="1" smtClean="0">
                <a:solidFill>
                  <a:srgbClr val="0000CC"/>
                </a:solidFill>
              </a:rPr>
              <a:t>Conditions that lead to changes in urea concentration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33796450"/>
              </p:ext>
            </p:extLst>
          </p:nvPr>
        </p:nvGraphicFramePr>
        <p:xfrm>
          <a:off x="214313" y="1357313"/>
          <a:ext cx="8715376" cy="52689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76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576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66895">
                <a:tc>
                  <a:txBody>
                    <a:bodyPr/>
                    <a:lstStyle/>
                    <a:p>
                      <a:r>
                        <a:rPr lang="en" sz="3200" dirty="0" smtClean="0"/>
                        <a:t>State</a:t>
                      </a:r>
                      <a:endParaRPr lang="en-US" sz="3200" dirty="0"/>
                    </a:p>
                  </a:txBody>
                  <a:tcPr marL="91439" marR="91439" marT="45724" marB="45724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" sz="3200" dirty="0" smtClean="0"/>
                        <a:t>Effect on urea concentration</a:t>
                      </a:r>
                      <a:endParaRPr lang="en-US" sz="3200" dirty="0"/>
                    </a:p>
                  </a:txBody>
                  <a:tcPr marL="91439" marR="91439" marT="45724" marB="45724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6297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" sz="2300" smtClean="0"/>
                        <a:t>increase</a:t>
                      </a:r>
                      <a:endParaRPr lang="en-US" sz="2300" dirty="0" smtClean="0"/>
                    </a:p>
                  </a:txBody>
                  <a:tcPr marL="91439" marR="91439" marT="45724" marB="45724"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" sz="2300" dirty="0" smtClean="0"/>
                        <a:t>High protein intake, gastrointestinal bleeding, corticosteroids, </a:t>
                      </a:r>
                      <a:r>
                        <a:rPr lang="en" sz="2300" baseline="0" dirty="0" smtClean="0"/>
                        <a:t>tissue trauma, tetracyclines, fever, dehydration, pregnancy</a:t>
                      </a:r>
                      <a:endParaRPr lang="en-US" sz="2300" dirty="0"/>
                    </a:p>
                  </a:txBody>
                  <a:tcPr marL="91439" marR="91439" marT="45724" marB="45724">
                    <a:solidFill>
                      <a:srgbClr val="CC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39047">
                <a:tc>
                  <a:txBody>
                    <a:bodyPr/>
                    <a:lstStyle/>
                    <a:p>
                      <a:r>
                        <a:rPr lang="en" sz="2300" smtClean="0"/>
                        <a:t>reduce</a:t>
                      </a:r>
                      <a:r>
                        <a:rPr lang="en" sz="2300" baseline="0" smtClean="0"/>
                        <a:t> </a:t>
                      </a:r>
                      <a:endParaRPr lang="en-US" sz="2300" dirty="0"/>
                    </a:p>
                  </a:txBody>
                  <a:tcPr marL="91439" marR="91439" marT="45724" marB="45724"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" sz="2300" dirty="0" smtClean="0"/>
                        <a:t>Low protein diet, liver disease, hyperhydration</a:t>
                      </a:r>
                      <a:endParaRPr lang="en-US" sz="2300" dirty="0"/>
                    </a:p>
                  </a:txBody>
                  <a:tcPr marL="91439" marR="91439" marT="45724" marB="45724">
                    <a:solidFill>
                      <a:srgbClr val="CC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9077" name="Group 53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2523139065"/>
              </p:ext>
            </p:extLst>
          </p:nvPr>
        </p:nvGraphicFramePr>
        <p:xfrm>
          <a:off x="1216" y="2029"/>
          <a:ext cx="9142784" cy="6900052"/>
        </p:xfrm>
        <a:graphic>
          <a:graphicData uri="http://schemas.openxmlformats.org/drawingml/2006/table">
            <a:tbl>
              <a:tblPr/>
              <a:tblGrid>
                <a:gridCol w="823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491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237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4460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2099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FF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PHASES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FF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HBI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FF66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2" marB="45722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FF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JGF </a:t>
                      </a:r>
                      <a:r>
                        <a:rPr kumimoji="0" lang="en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FF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(ml/min/1.73 m </a:t>
                      </a:r>
                      <a:r>
                        <a:rPr kumimoji="0" lang="en" sz="12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99FF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</a:t>
                      </a:r>
                      <a:r>
                        <a:rPr kumimoji="0" lang="en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FF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FF66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2" marB="45722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FF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CLINICAL MANIFESTATIONS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FF66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2" marB="45722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FF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THERAPEUTIC PROCEDURES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FF66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2" marB="45722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0438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2" marB="45722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DADA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≥90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2" marB="45722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pitchFamily="18" charset="0"/>
                        </a:rPr>
                        <a:t>Normal renal function with certain urinary abnormalities </a:t>
                      </a:r>
                      <a:r>
                        <a:rPr kumimoji="0" lang="en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- hypertension is not a rare manifestation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2" marB="45722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Observation and control of arterial pressure</a:t>
                      </a:r>
                      <a:endParaRPr kumimoji="0" lang="fi-FI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2" marB="45722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78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2" marB="45722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DADA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60-89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2" marB="45722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Mildly reduced renal function with certain urinary abnormalities - </a:t>
                      </a:r>
                      <a:r>
                        <a:rPr kumimoji="0" lang="e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HTA, is a frequent manifestation, as is a moderate increase in PTH levels.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2" marB="45722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Control of arterial pressure</a:t>
                      </a:r>
                      <a:endParaRPr kumimoji="0" lang="fi-FI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2" marB="45722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5396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2" marB="45722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DADA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30-59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2" marB="45722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Moderately reduced renal function </a:t>
                      </a:r>
                      <a:r>
                        <a:rPr kumimoji="0" lang="en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- present HTA,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slow absorption of calcium,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limited phosphate excretion,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an increase in PTH concentration, lipid metabolism disorder, severe anemia, and left ventricular hypertrophy are noticeable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2" marB="45722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Control and treatment of complications</a:t>
                      </a:r>
                      <a:r>
                        <a:rPr kumimoji="0" lang="e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marT="45722" marB="45722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9178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2" marB="45722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DADA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15-29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2" marB="45722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Significantly reduced renal function </a:t>
                      </a:r>
                      <a:r>
                        <a:rPr kumimoji="0" lang="e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all the above-mentioned symptoms with marked metabolic acidosis, hyperkalemia, reduced libido are much more pronounced.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2" marB="45722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Preparation for compensation of renal functions</a:t>
                      </a:r>
                      <a:r>
                        <a:rPr kumimoji="0" lang="e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marT="45722" marB="45722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0639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2" marB="45722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DADA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&lt; 15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Clinically manifest uremia </a:t>
                      </a:r>
                      <a:r>
                        <a:rPr kumimoji="0" lang="en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all the above symptoms with salt and water retention leading to cardiac </a:t>
                      </a:r>
                      <a:r>
                        <a:rPr kumimoji="0" lang="en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arrest, anorexia, vomiting, pruritis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2" marB="45722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Active depuration therapy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2" marB="45722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7544" y="5511950"/>
            <a:ext cx="7772400" cy="136207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" dirty="0" smtClean="0">
                <a:solidFill>
                  <a:srgbClr val="FF0000"/>
                </a:solidFill>
              </a:rPr>
              <a:t>Examining tubule FUNCTION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467544" y="4011155"/>
            <a:ext cx="7772400" cy="1500187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" dirty="0" smtClean="0">
                <a:solidFill>
                  <a:srgbClr val="0000CC"/>
                </a:solidFill>
              </a:rPr>
              <a:t>Examination of renal functions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3"/>
          <p:cNvSpPr>
            <a:spLocks noGrp="1"/>
          </p:cNvSpPr>
          <p:nvPr>
            <p:ph type="title"/>
          </p:nvPr>
        </p:nvSpPr>
        <p:spPr>
          <a:xfrm>
            <a:off x="457200" y="142875"/>
            <a:ext cx="8229600" cy="868363"/>
          </a:xfrm>
        </p:spPr>
        <p:txBody>
          <a:bodyPr/>
          <a:lstStyle/>
          <a:p>
            <a:pPr eaLnBrk="1" hangingPunct="1"/>
            <a:r>
              <a:rPr lang="en" altLang="en-US" b="1" smtClean="0"/>
              <a:t>Functions of the interstitium</a:t>
            </a:r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64987767"/>
              </p:ext>
            </p:extLst>
          </p:nvPr>
        </p:nvGraphicFramePr>
        <p:xfrm>
          <a:off x="285750" y="1143000"/>
          <a:ext cx="8643938" cy="54054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39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642986">
                <a:tc>
                  <a:txBody>
                    <a:bodyPr/>
                    <a:lstStyle/>
                    <a:p>
                      <a:r>
                        <a:rPr lang="en" sz="2200" b="1" dirty="0" smtClean="0">
                          <a:solidFill>
                            <a:schemeClr val="tx1"/>
                          </a:solidFill>
                        </a:rPr>
                        <a:t>Transport functions:</a:t>
                      </a:r>
                    </a:p>
                    <a:p>
                      <a:pPr marL="715963" indent="0">
                        <a:buFont typeface="Arial" pitchFamily="34" charset="0"/>
                        <a:buChar char="•"/>
                      </a:pPr>
                      <a:r>
                        <a:rPr lang="en" sz="2000" baseline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" sz="2000" smtClean="0">
                          <a:solidFill>
                            <a:schemeClr val="tx1"/>
                          </a:solidFill>
                        </a:rPr>
                        <a:t>electrolyte </a:t>
                      </a:r>
                      <a:r>
                        <a:rPr lang="en" sz="2000" dirty="0" smtClean="0">
                          <a:solidFill>
                            <a:schemeClr val="tx1"/>
                          </a:solidFill>
                        </a:rPr>
                        <a:t>balance</a:t>
                      </a:r>
                    </a:p>
                    <a:p>
                      <a:pPr marL="715963" indent="0">
                        <a:buFont typeface="Arial" pitchFamily="34" charset="0"/>
                        <a:buChar char="•"/>
                      </a:pPr>
                      <a:r>
                        <a:rPr lang="en" sz="2000" baseline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" sz="2000" smtClean="0">
                          <a:solidFill>
                            <a:schemeClr val="tx1"/>
                          </a:solidFill>
                        </a:rPr>
                        <a:t>fluid/volume </a:t>
                      </a:r>
                      <a:r>
                        <a:rPr lang="en" sz="2000" dirty="0" smtClean="0">
                          <a:solidFill>
                            <a:schemeClr val="tx1"/>
                          </a:solidFill>
                        </a:rPr>
                        <a:t>balance</a:t>
                      </a:r>
                    </a:p>
                    <a:p>
                      <a:pPr marL="715963" indent="0">
                        <a:buFont typeface="Arial" pitchFamily="34" charset="0"/>
                        <a:buChar char="•"/>
                      </a:pPr>
                      <a:r>
                        <a:rPr lang="en" sz="2000" baseline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" sz="2000" smtClean="0">
                          <a:solidFill>
                            <a:schemeClr val="tx1"/>
                          </a:solidFill>
                        </a:rPr>
                        <a:t>serum/urine </a:t>
                      </a:r>
                      <a:r>
                        <a:rPr lang="en" sz="2000" dirty="0" smtClean="0">
                          <a:solidFill>
                            <a:schemeClr val="tx1"/>
                          </a:solidFill>
                        </a:rPr>
                        <a:t>molality</a:t>
                      </a:r>
                    </a:p>
                    <a:p>
                      <a:pPr marL="803275" indent="-77788">
                        <a:buFont typeface="Arial" pitchFamily="34" charset="0"/>
                        <a:buChar char="•"/>
                      </a:pPr>
                      <a:r>
                        <a:rPr lang="en" sz="2000" smtClean="0">
                          <a:solidFill>
                            <a:schemeClr val="tx1"/>
                          </a:solidFill>
                        </a:rPr>
                        <a:t> Acid </a:t>
                      </a:r>
                      <a:r>
                        <a:rPr lang="en" sz="2000" dirty="0" smtClean="0">
                          <a:solidFill>
                            <a:schemeClr val="tx1"/>
                          </a:solidFill>
                        </a:rPr>
                        <a:t>-base balance (chloride transport, bicarbonate regeneration, ammonium formation)</a:t>
                      </a:r>
                    </a:p>
                    <a:p>
                      <a:pPr marL="715963" indent="0">
                        <a:buFont typeface="Arial" pitchFamily="34" charset="0"/>
                        <a:buChar char="•"/>
                      </a:pPr>
                      <a:r>
                        <a:rPr lang="en" sz="2000" smtClean="0">
                          <a:solidFill>
                            <a:schemeClr val="tx1"/>
                          </a:solidFill>
                        </a:rPr>
                        <a:t> Phosphate </a:t>
                      </a:r>
                      <a:r>
                        <a:rPr lang="en" sz="2000" dirty="0" smtClean="0">
                          <a:solidFill>
                            <a:schemeClr val="tx1"/>
                          </a:solidFill>
                        </a:rPr>
                        <a:t>metabolism</a:t>
                      </a:r>
                    </a:p>
                    <a:p>
                      <a:pPr marL="715963" indent="0">
                        <a:buFont typeface="Arial" pitchFamily="34" charset="0"/>
                        <a:buChar char="•"/>
                      </a:pPr>
                      <a:r>
                        <a:rPr lang="en" sz="2000" smtClean="0">
                          <a:solidFill>
                            <a:schemeClr val="tx1"/>
                          </a:solidFill>
                        </a:rPr>
                        <a:t> Selective </a:t>
                      </a:r>
                      <a:r>
                        <a:rPr lang="en" sz="2000" dirty="0" smtClean="0">
                          <a:solidFill>
                            <a:schemeClr val="tx1"/>
                          </a:solidFill>
                        </a:rPr>
                        <a:t>protein resorption</a:t>
                      </a:r>
                    </a:p>
                  </a:txBody>
                  <a:tcPr marL="91439" marR="91439" marT="45716" marB="45716">
                    <a:solidFill>
                      <a:srgbClr val="92D050">
                        <a:alpha val="74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57712">
                <a:tc>
                  <a:txBody>
                    <a:bodyPr/>
                    <a:lstStyle/>
                    <a:p>
                      <a:r>
                        <a:rPr lang="en" sz="2200" b="1" dirty="0" smtClean="0">
                          <a:solidFill>
                            <a:schemeClr val="tx1"/>
                          </a:solidFill>
                        </a:rPr>
                        <a:t>Metabolic </a:t>
                      </a:r>
                      <a:r>
                        <a:rPr lang="en" sz="2200" b="1" baseline="0" dirty="0" smtClean="0">
                          <a:solidFill>
                            <a:schemeClr val="tx1"/>
                          </a:solidFill>
                        </a:rPr>
                        <a:t>functions:</a:t>
                      </a:r>
                    </a:p>
                    <a:p>
                      <a:pPr marL="715963" indent="0">
                        <a:buFont typeface="Arial" pitchFamily="34" charset="0"/>
                        <a:buChar char="•"/>
                      </a:pPr>
                      <a:r>
                        <a:rPr lang="en" sz="2000" baseline="0" smtClean="0">
                          <a:solidFill>
                            <a:schemeClr val="tx1"/>
                          </a:solidFill>
                        </a:rPr>
                        <a:t> Gluconeogenesis</a:t>
                      </a:r>
                      <a:endParaRPr lang="en" sz="2000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16" marB="45716">
                    <a:solidFill>
                      <a:srgbClr val="FFC000">
                        <a:alpha val="68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04740">
                <a:tc>
                  <a:txBody>
                    <a:bodyPr/>
                    <a:lstStyle/>
                    <a:p>
                      <a:r>
                        <a:rPr lang="en" sz="2200" b="1" dirty="0" smtClean="0">
                          <a:solidFill>
                            <a:schemeClr val="tx1"/>
                          </a:solidFill>
                        </a:rPr>
                        <a:t>Hormonal functions:</a:t>
                      </a:r>
                    </a:p>
                    <a:p>
                      <a:pPr marL="715963" indent="0">
                        <a:buFont typeface="Arial" pitchFamily="34" charset="0"/>
                        <a:buChar char="•"/>
                      </a:pPr>
                      <a:r>
                        <a:rPr lang="en" sz="2000" smtClean="0">
                          <a:solidFill>
                            <a:schemeClr val="tx1"/>
                          </a:solidFill>
                        </a:rPr>
                        <a:t> Metabolism </a:t>
                      </a:r>
                      <a:r>
                        <a:rPr lang="en" sz="2000" dirty="0" smtClean="0">
                          <a:solidFill>
                            <a:schemeClr val="tx1"/>
                          </a:solidFill>
                        </a:rPr>
                        <a:t>of vitamin </a:t>
                      </a:r>
                      <a:r>
                        <a:rPr lang="en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endParaRPr lang="sr-Cyrl-RS" sz="20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715963" indent="0">
                        <a:buFont typeface="Arial" pitchFamily="34" charset="0"/>
                        <a:buChar char="•"/>
                      </a:pPr>
                      <a:r>
                        <a:rPr lang="en" sz="2000" b="0" kern="120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And erythropoiesis</a:t>
                      </a:r>
                      <a:r>
                        <a:rPr lang="en" sz="2000" b="0" kern="1200" baseline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" sz="20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803275" indent="-87313">
                        <a:buFont typeface="Arial" pitchFamily="34" charset="0"/>
                        <a:buChar char="•"/>
                      </a:pPr>
                      <a:r>
                        <a:rPr lang="en" sz="2000" b="0" kern="1200" baseline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Regulation </a:t>
                      </a:r>
                      <a:r>
                        <a:rPr lang="en" sz="20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(renin-angiotensin-aldosterone system, endothelins, prostaglandins)</a:t>
                      </a:r>
                      <a:endParaRPr lang="sr-Cyrl-RS" sz="20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9" marR="91439" marT="45716" marB="45716">
                    <a:solidFill>
                      <a:srgbClr val="FFFF00">
                        <a:alpha val="32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800"/>
          </a:xfrm>
        </p:spPr>
        <p:txBody>
          <a:bodyPr/>
          <a:lstStyle/>
          <a:p>
            <a:pPr eaLnBrk="1" hangingPunct="1"/>
            <a:r>
              <a:rPr lang="en" altLang="en-US" b="1" smtClean="0">
                <a:solidFill>
                  <a:srgbClr val="0070C0"/>
                </a:solidFill>
              </a:rPr>
              <a:t>Nephron</a:t>
            </a:r>
          </a:p>
        </p:txBody>
      </p:sp>
      <p:sp>
        <p:nvSpPr>
          <p:cNvPr id="7171" name="Content Placeholder 5"/>
          <p:cNvSpPr>
            <a:spLocks noGrp="1"/>
          </p:cNvSpPr>
          <p:nvPr>
            <p:ph idx="1"/>
          </p:nvPr>
        </p:nvSpPr>
        <p:spPr>
          <a:xfrm>
            <a:off x="457200" y="1285875"/>
            <a:ext cx="8229600" cy="5000625"/>
          </a:xfrm>
        </p:spPr>
        <p:txBody>
          <a:bodyPr/>
          <a:lstStyle/>
          <a:p>
            <a:pPr eaLnBrk="1" hangingPunct="1"/>
            <a:r>
              <a:rPr lang="en" altLang="en-US" sz="2400" smtClean="0"/>
              <a:t>The basic morphofunctional and secretory unit of the kidney is the nephron</a:t>
            </a:r>
          </a:p>
          <a:p>
            <a:pPr eaLnBrk="1" hangingPunct="1"/>
            <a:r>
              <a:rPr lang="en" altLang="en-US" sz="2400" smtClean="0"/>
              <a:t>A kidney consists of 1-4 million nephrons</a:t>
            </a:r>
          </a:p>
          <a:p>
            <a:pPr eaLnBrk="1" hangingPunct="1"/>
            <a:r>
              <a:rPr lang="en" altLang="en-US" sz="2400" smtClean="0"/>
              <a:t>Nephrons are built from renal corpuscles (corpusculum renalis) and renal tubules (tubuli renales).</a:t>
            </a:r>
          </a:p>
          <a:p>
            <a:pPr eaLnBrk="1" hangingPunct="1"/>
            <a:r>
              <a:rPr lang="en" altLang="en-US" sz="2400" smtClean="0"/>
              <a:t>There are two basic types of nephrons (cortical and juxtamedullary) according to their localization, structure</a:t>
            </a:r>
            <a:r>
              <a:rPr lang="sr-Latn-RS" altLang="en-US" sz="2400" smtClean="0"/>
              <a:t>,</a:t>
            </a:r>
            <a:r>
              <a:rPr lang="en" altLang="en-US" sz="2400" smtClean="0"/>
              <a:t> and length of loops.</a:t>
            </a:r>
          </a:p>
          <a:p>
            <a:pPr eaLnBrk="1" hangingPunct="1"/>
            <a:r>
              <a:rPr lang="en" altLang="en-US" sz="2400" smtClean="0"/>
              <a:t>Nephrons whose glomeruli are located in the inner third of the renal cortex are called juxtamedullary, they have longer loops compared to cortical nephrons that lie in the outer </a:t>
            </a:r>
            <a:r>
              <a:rPr lang="sr-Latn-RS" altLang="en-US" sz="2400" smtClean="0"/>
              <a:t>two-thirds</a:t>
            </a:r>
            <a:r>
              <a:rPr lang="en" altLang="en-US" sz="2400" smtClean="0"/>
              <a:t> of the renal cortex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2"/>
          <p:cNvSpPr>
            <a:spLocks noGrp="1"/>
          </p:cNvSpPr>
          <p:nvPr>
            <p:ph type="title"/>
          </p:nvPr>
        </p:nvSpPr>
        <p:spPr>
          <a:xfrm>
            <a:off x="457200" y="71438"/>
            <a:ext cx="8229600" cy="939800"/>
          </a:xfrm>
        </p:spPr>
        <p:txBody>
          <a:bodyPr/>
          <a:lstStyle/>
          <a:p>
            <a:pPr eaLnBrk="1" hangingPunct="1"/>
            <a:r>
              <a:rPr lang="en" altLang="en-US" b="1" smtClean="0">
                <a:solidFill>
                  <a:srgbClr val="0000CC"/>
                </a:solidFill>
              </a:rPr>
              <a:t>Examination of tubular functions</a:t>
            </a:r>
            <a:endParaRPr lang="en-US" altLang="en-US" smtClean="0">
              <a:solidFill>
                <a:srgbClr val="0000CC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000125"/>
            <a:ext cx="8229600" cy="5429250"/>
          </a:xfrm>
        </p:spPr>
        <p:txBody>
          <a:bodyPr rtlCol="0">
            <a:normAutofit fontScale="5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" sz="3600" b="1" dirty="0" smtClean="0"/>
              <a:t>Tubular functions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" dirty="0" smtClean="0"/>
              <a:t>Glycosuria, reabsorption of amino acids, reabsorption of phosphate, excretion of </a:t>
            </a:r>
            <a:r>
              <a:rPr lang="en" i="1" dirty="0" smtClean="0"/>
              <a:t>Na </a:t>
            </a:r>
            <a:r>
              <a:rPr lang="en" dirty="0" smtClean="0"/>
              <a:t>(90-99% of water is reabsorbed in the tubules and the corresponding amount of </a:t>
            </a:r>
            <a:r>
              <a:rPr lang="en" i="1" dirty="0" smtClean="0"/>
              <a:t>NaCl </a:t>
            </a:r>
            <a:r>
              <a:rPr lang="en" dirty="0" smtClean="0"/>
              <a:t>), clearance of lithium (reabsorbed in the proximal tubules), β </a:t>
            </a:r>
            <a:r>
              <a:rPr lang="en" baseline="-25000" smtClean="0"/>
              <a:t>2 </a:t>
            </a:r>
            <a:r>
              <a:rPr lang="en" smtClean="0"/>
              <a:t>–microglobulin (filtered </a:t>
            </a:r>
            <a:r>
              <a:rPr lang="en" dirty="0" smtClean="0"/>
              <a:t>in the glomeruli and reabsorbed in the proximal tubules )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" sz="3600" b="1" dirty="0" smtClean="0"/>
              <a:t>Concentration capacity of the kidneys</a:t>
            </a:r>
            <a:endParaRPr lang="en-US" sz="3600" b="1" dirty="0" smtClean="0"/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" dirty="0" smtClean="0"/>
              <a:t>Thirst test, do not drink water for no longer than 16-20 </a:t>
            </a:r>
            <a:r>
              <a:rPr lang="en" smtClean="0"/>
              <a:t>hours (salty </a:t>
            </a:r>
            <a:r>
              <a:rPr lang="en" dirty="0" smtClean="0"/>
              <a:t>food with a lot of protein), urine osmolarity is 869-1309 </a:t>
            </a:r>
            <a:r>
              <a:rPr lang="en" i="1" dirty="0" smtClean="0"/>
              <a:t>mOsm/l</a:t>
            </a:r>
            <a:endParaRPr lang="en-US" dirty="0" smtClean="0"/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" dirty="0" smtClean="0"/>
              <a:t>The concentration ability of the kidneys is tested </a:t>
            </a:r>
            <a:r>
              <a:rPr lang="en" err="1" smtClean="0"/>
              <a:t>with </a:t>
            </a:r>
            <a:r>
              <a:rPr lang="en" smtClean="0"/>
              <a:t>vasopressin, </a:t>
            </a:r>
            <a:r>
              <a:rPr lang="en" dirty="0" smtClean="0"/>
              <a:t>after 8 hours the </a:t>
            </a:r>
            <a:r>
              <a:rPr lang="en" smtClean="0"/>
              <a:t>osmolarity (750-1150 </a:t>
            </a:r>
            <a:r>
              <a:rPr lang="en" i="1" smtClean="0"/>
              <a:t>mOsm/l</a:t>
            </a:r>
            <a:r>
              <a:rPr lang="en" smtClean="0"/>
              <a:t>)</a:t>
            </a:r>
            <a:endParaRPr lang="en" dirty="0" smtClean="0"/>
          </a:p>
          <a:p>
            <a:pPr marL="514350" indent="-51435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" sz="3600" b="1" dirty="0" smtClean="0"/>
              <a:t>Enzimuria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" dirty="0" smtClean="0"/>
              <a:t>Enzymes </a:t>
            </a:r>
            <a:r>
              <a:rPr lang="en" smtClean="0"/>
              <a:t>with molecule mass </a:t>
            </a:r>
            <a:r>
              <a:rPr lang="en" dirty="0" smtClean="0"/>
              <a:t>less than 60,000 are filtered in the glomeruli and reabsorbed in the proximal tubules, if they are in excess they can appear in the urine</a:t>
            </a:r>
            <a:endParaRPr lang="en-US" dirty="0" smtClean="0"/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" dirty="0" smtClean="0"/>
              <a:t>Localization of enzymes in cells and their appearance in urine indicates the site of the lesion</a:t>
            </a:r>
            <a:endParaRPr lang="en-US" dirty="0" smtClean="0"/>
          </a:p>
          <a:p>
            <a:pPr marL="514350" indent="-51435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" sz="3600" b="1" dirty="0" smtClean="0"/>
              <a:t>Testing the formation of hydrogen ions</a:t>
            </a:r>
          </a:p>
          <a:p>
            <a:pPr marL="514350" indent="-514350" eaLnBrk="1" fontAlgn="auto" hangingPunct="1">
              <a:lnSpc>
                <a:spcPct val="90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en" dirty="0" smtClean="0"/>
              <a:t>By measuring </a:t>
            </a:r>
            <a:r>
              <a:rPr lang="en" i="1" dirty="0" smtClean="0"/>
              <a:t>pH</a:t>
            </a:r>
            <a:r>
              <a:rPr lang="en" dirty="0" smtClean="0"/>
              <a:t> urine, measurement of bicarbonate concentration in plasma</a:t>
            </a:r>
          </a:p>
          <a:p>
            <a:pPr marL="514350" indent="-514350" eaLnBrk="1" fontAlgn="auto" hangingPunct="1">
              <a:lnSpc>
                <a:spcPct val="90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en" dirty="0" smtClean="0"/>
              <a:t>Systemic </a:t>
            </a:r>
            <a:r>
              <a:rPr lang="en" smtClean="0"/>
              <a:t>acidosis and </a:t>
            </a:r>
            <a:r>
              <a:rPr lang="en" dirty="0" smtClean="0"/>
              <a:t>urine </a:t>
            </a:r>
            <a:r>
              <a:rPr lang="en" i="1" smtClean="0"/>
              <a:t>pH </a:t>
            </a:r>
            <a:r>
              <a:rPr lang="en" smtClean="0"/>
              <a:t>less </a:t>
            </a:r>
            <a:r>
              <a:rPr lang="en" dirty="0" smtClean="0"/>
              <a:t>than </a:t>
            </a:r>
            <a:r>
              <a:rPr lang="en" smtClean="0"/>
              <a:t>5.3 exclude </a:t>
            </a:r>
            <a:r>
              <a:rPr lang="en" dirty="0" smtClean="0"/>
              <a:t>a defect in the tubular secretion of hydrogen ions</a:t>
            </a:r>
            <a:endParaRPr lang="en-US" dirty="0" smtClean="0"/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endParaRPr lang="en-US" dirty="0" smtClean="0"/>
          </a:p>
          <a:p>
            <a:pPr marL="514350" indent="-51435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>
          <a:xfrm>
            <a:off x="457200" y="71438"/>
            <a:ext cx="8229600" cy="1071562"/>
          </a:xfrm>
        </p:spPr>
        <p:txBody>
          <a:bodyPr/>
          <a:lstStyle/>
          <a:p>
            <a:pPr eaLnBrk="1" hangingPunct="1"/>
            <a:r>
              <a:rPr lang="en" altLang="en-US" sz="3200" b="1" smtClean="0">
                <a:solidFill>
                  <a:srgbClr val="0070C0"/>
                </a:solidFill>
              </a:rPr>
              <a:t>Measurement of bicarbonate concentration in plasma and urinary pH</a:t>
            </a:r>
          </a:p>
        </p:txBody>
      </p:sp>
      <p:sp>
        <p:nvSpPr>
          <p:cNvPr id="3584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853136"/>
          </a:xfrm>
        </p:spPr>
        <p:txBody>
          <a:bodyPr/>
          <a:lstStyle/>
          <a:p>
            <a:pPr eaLnBrk="1" hangingPunct="1"/>
            <a:r>
              <a:rPr lang="en" altLang="en-US" sz="3000" smtClean="0"/>
              <a:t>Metabolic acidosis is not initially manifested by a decrease in blood pH, but rather by a decrease in bicarbonate</a:t>
            </a:r>
          </a:p>
          <a:p>
            <a:pPr eaLnBrk="1" hangingPunct="1"/>
            <a:r>
              <a:rPr lang="en" altLang="en-US" sz="3000" smtClean="0"/>
              <a:t>If the bicarbonate concentration is less than 20 mmol/L, then the next analysis is the urine pH measurement</a:t>
            </a:r>
          </a:p>
          <a:p>
            <a:pPr eaLnBrk="1" hangingPunct="1"/>
            <a:r>
              <a:rPr lang="en" altLang="en-US" sz="3000" smtClean="0"/>
              <a:t>A decreased concentration of bicarbonate in the plasma with a urine pH greater than 5.5 indicates that acidosis is the result of impaired acidification of the urine.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le 1"/>
          <p:cNvSpPr>
            <a:spLocks noGrp="1"/>
          </p:cNvSpPr>
          <p:nvPr>
            <p:ph type="title"/>
          </p:nvPr>
        </p:nvSpPr>
        <p:spPr>
          <a:xfrm>
            <a:off x="457200" y="71438"/>
            <a:ext cx="8229600" cy="92868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" sz="3500" b="1" smtClean="0">
                <a:solidFill>
                  <a:srgbClr val="0070C0"/>
                </a:solidFill>
              </a:rPr>
              <a:t>Examination of the concentration ability of the kidneys</a:t>
            </a:r>
          </a:p>
        </p:txBody>
      </p:sp>
      <p:sp>
        <p:nvSpPr>
          <p:cNvPr id="54275" name="Content Placeholder 2"/>
          <p:cNvSpPr>
            <a:spLocks noGrp="1"/>
          </p:cNvSpPr>
          <p:nvPr>
            <p:ph idx="1"/>
          </p:nvPr>
        </p:nvSpPr>
        <p:spPr>
          <a:xfrm>
            <a:off x="457200" y="1214438"/>
            <a:ext cx="8363272" cy="4911725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" sz="2700" smtClean="0"/>
              <a:t>The specific gravity of urine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" sz="2700" smtClean="0"/>
              <a:t>Determination of osmotic concentration (morning urine)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" sz="2700" smtClean="0"/>
              <a:t>An osmotic concentration greater than 800 mOsm/L excludes a tubular defect for urine concentration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" sz="2700" smtClean="0"/>
              <a:t>Concentration ability is determined by the thirst test (16-24 hours no fluid intake with normal salt mixed diet; 869-1309 mOsm/L)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" sz="2700" smtClean="0"/>
              <a:t>The ability to concentrate can be assessed with sc. vasopressin and 8 hours later, the osmotic concentration of urine (750-1150 mOsm/L) is measured.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>
          <a:xfrm>
            <a:off x="214313" y="0"/>
            <a:ext cx="8715375" cy="4286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" sz="3000" b="1" dirty="0" smtClean="0">
                <a:solidFill>
                  <a:srgbClr val="0070C0"/>
                </a:solidFill>
              </a:rPr>
              <a:t>Consequences of tubulointerstitial diseases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58421514"/>
              </p:ext>
            </p:extLst>
          </p:nvPr>
        </p:nvGraphicFramePr>
        <p:xfrm>
          <a:off x="0" y="425931"/>
          <a:ext cx="9144000" cy="64314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972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467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2028">
                <a:tc>
                  <a:txBody>
                    <a:bodyPr/>
                    <a:lstStyle/>
                    <a:p>
                      <a:r>
                        <a:rPr lang="en" sz="2500" dirty="0" smtClean="0">
                          <a:solidFill>
                            <a:schemeClr val="tx1"/>
                          </a:solidFill>
                        </a:rPr>
                        <a:t>Disorder</a:t>
                      </a:r>
                      <a:endParaRPr lang="sr-Latn-CS" sz="2500" dirty="0">
                        <a:solidFill>
                          <a:schemeClr val="tx1"/>
                        </a:solidFill>
                      </a:endParaRPr>
                    </a:p>
                  </a:txBody>
                  <a:tcPr marT="45722" marB="45722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" sz="2500" dirty="0" smtClean="0">
                          <a:solidFill>
                            <a:schemeClr val="tx1"/>
                          </a:solidFill>
                        </a:rPr>
                        <a:t>Causes</a:t>
                      </a:r>
                      <a:endParaRPr lang="sr-Latn-CS" sz="2500" dirty="0">
                        <a:solidFill>
                          <a:schemeClr val="tx1"/>
                        </a:solidFill>
                      </a:endParaRPr>
                    </a:p>
                  </a:txBody>
                  <a:tcPr marT="45722" marB="45722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51218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" sz="1800" dirty="0" smtClean="0"/>
                        <a:t>Decreased strength of glomerular filtration</a:t>
                      </a:r>
                      <a:endParaRPr lang="sr-Latn-CS" sz="1800" dirty="0"/>
                    </a:p>
                  </a:txBody>
                  <a:tcPr marT="45722" marB="45722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" sz="1800" smtClean="0"/>
                        <a:t> Obliteration </a:t>
                      </a:r>
                      <a:r>
                        <a:rPr lang="en" sz="1800" dirty="0" smtClean="0"/>
                        <a:t>of microvasculature </a:t>
                      </a:r>
                      <a:r>
                        <a:rPr lang="en" sz="1800" baseline="0" dirty="0" smtClean="0"/>
                        <a:t>and tubule obstruction</a:t>
                      </a:r>
                    </a:p>
                  </a:txBody>
                  <a:tcPr marT="45722" marB="45722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13601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 startAt="2"/>
                      </a:pPr>
                      <a:r>
                        <a:rPr lang="en" sz="18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Fanconi </a:t>
                      </a:r>
                      <a:r>
                        <a:rPr lang="en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syndrome</a:t>
                      </a:r>
                      <a:endParaRPr lang="sr-Latn-CS" sz="1800" dirty="0"/>
                    </a:p>
                  </a:txBody>
                  <a:tcPr marT="45722" marB="45722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" sz="1800" smtClean="0"/>
                        <a:t> Disorder </a:t>
                      </a:r>
                      <a:r>
                        <a:rPr lang="en" sz="1800" dirty="0" smtClean="0"/>
                        <a:t>of proximal tubular reabsorption of glucose, amino acids, phosphate </a:t>
                      </a:r>
                      <a:r>
                        <a:rPr lang="en" sz="1800" baseline="0" dirty="0" smtClean="0"/>
                        <a:t>and bicarbonate</a:t>
                      </a:r>
                      <a:endParaRPr lang="sr-Latn-CS" sz="1800" dirty="0"/>
                    </a:p>
                  </a:txBody>
                  <a:tcPr marT="45722" marB="45722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61762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 startAt="3"/>
                      </a:pPr>
                      <a:r>
                        <a:rPr lang="en" sz="1800" dirty="0" smtClean="0"/>
                        <a:t>Hyperchloremic </a:t>
                      </a:r>
                      <a:r>
                        <a:rPr lang="en" sz="1800" baseline="0" dirty="0" smtClean="0"/>
                        <a:t>acidosis</a:t>
                      </a:r>
                      <a:endParaRPr lang="sr-Latn-CS" sz="1800" dirty="0"/>
                    </a:p>
                  </a:txBody>
                  <a:tcPr marT="45722" marB="45722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" sz="1800" smtClean="0"/>
                        <a:t> Reduced </a:t>
                      </a:r>
                      <a:r>
                        <a:rPr lang="en" sz="1800" dirty="0" smtClean="0"/>
                        <a:t>production of ammonium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" sz="1800" smtClean="0"/>
                        <a:t> Impossibility </a:t>
                      </a:r>
                      <a:r>
                        <a:rPr lang="en" sz="1800" dirty="0" smtClean="0"/>
                        <a:t>of acidification of fluid in the collecting tubules (distal renal tubular acidosis)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" sz="1800" baseline="0" smtClean="0"/>
                        <a:t> L</a:t>
                      </a:r>
                      <a:r>
                        <a:rPr lang="en" sz="1800" smtClean="0"/>
                        <a:t>oss </a:t>
                      </a:r>
                      <a:r>
                        <a:rPr lang="en" sz="1800" dirty="0" smtClean="0"/>
                        <a:t>of bicarbonate by proximal tubules</a:t>
                      </a:r>
                      <a:endParaRPr lang="sr-Latn-CS" sz="1800" dirty="0"/>
                    </a:p>
                  </a:txBody>
                  <a:tcPr marT="45722" marB="45722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39521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 startAt="4"/>
                      </a:pPr>
                      <a:r>
                        <a:rPr lang="en" sz="1800" dirty="0" smtClean="0"/>
                        <a:t>Tubular proteinuria</a:t>
                      </a:r>
                      <a:endParaRPr lang="sr-Latn-CS" sz="1800" dirty="0"/>
                    </a:p>
                  </a:txBody>
                  <a:tcPr marT="45722" marB="45722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95250" indent="-95250">
                        <a:buFont typeface="Arial" pitchFamily="34" charset="0"/>
                        <a:buChar char="•"/>
                      </a:pPr>
                      <a:r>
                        <a:rPr lang="en" sz="1800" smtClean="0"/>
                        <a:t> Inability </a:t>
                      </a:r>
                      <a:r>
                        <a:rPr lang="en" sz="1800" dirty="0" smtClean="0"/>
                        <a:t>to reabsorb proteins in the proximal tubules</a:t>
                      </a:r>
                      <a:endParaRPr lang="sr-Latn-CS" sz="1800" dirty="0"/>
                    </a:p>
                  </a:txBody>
                  <a:tcPr marT="45722" marB="45722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39494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 startAt="5"/>
                      </a:pPr>
                      <a:r>
                        <a:rPr lang="en" sz="1800" dirty="0" smtClean="0"/>
                        <a:t>Polyuria, nocturia, </a:t>
                      </a:r>
                      <a:r>
                        <a:rPr lang="en" sz="1800" baseline="0" dirty="0" smtClean="0"/>
                        <a:t>isosthenuria</a:t>
                      </a:r>
                      <a:endParaRPr lang="sr-Latn-CS" sz="1800" dirty="0"/>
                    </a:p>
                  </a:txBody>
                  <a:tcPr marT="45722" marB="45722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" sz="1800" smtClean="0"/>
                        <a:t> Damage </a:t>
                      </a:r>
                      <a:r>
                        <a:rPr lang="en" sz="1800" dirty="0" smtClean="0"/>
                        <a:t>to the tubules and blood vessels of the medulla</a:t>
                      </a:r>
                      <a:endParaRPr lang="sr-Latn-CS" sz="1800" dirty="0"/>
                    </a:p>
                  </a:txBody>
                  <a:tcPr marT="45722" marB="45722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39521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 startAt="6"/>
                      </a:pPr>
                      <a:r>
                        <a:rPr lang="en" sz="1800" dirty="0" smtClean="0"/>
                        <a:t>Hyperkalemia</a:t>
                      </a:r>
                      <a:endParaRPr lang="sr-Latn-CS" sz="1800" dirty="0"/>
                    </a:p>
                  </a:txBody>
                  <a:tcPr marT="45722" marB="45722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" sz="1800" smtClean="0"/>
                        <a:t> Defects </a:t>
                      </a:r>
                      <a:r>
                        <a:rPr lang="en" sz="1800" dirty="0" smtClean="0"/>
                        <a:t>in potassium secretion, aldosterone resistance</a:t>
                      </a:r>
                      <a:endParaRPr lang="sr-Latn-CS" sz="1800" dirty="0"/>
                    </a:p>
                  </a:txBody>
                  <a:tcPr marT="45722" marB="45722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39521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 startAt="7"/>
                      </a:pPr>
                      <a:r>
                        <a:rPr lang="en" sz="1800" dirty="0" smtClean="0"/>
                        <a:t>Salt loss</a:t>
                      </a:r>
                      <a:endParaRPr lang="sr-Latn-CS" sz="1800" dirty="0"/>
                    </a:p>
                  </a:txBody>
                  <a:tcPr marT="45722" marB="45722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" sz="1800" smtClean="0"/>
                        <a:t> Damage </a:t>
                      </a:r>
                      <a:r>
                        <a:rPr lang="en" sz="1800" dirty="0" smtClean="0"/>
                        <a:t>to the distal tubules with impaired reabsorption </a:t>
                      </a:r>
                      <a:r>
                        <a:rPr lang="en" sz="1800" baseline="0" dirty="0" smtClean="0"/>
                        <a:t>of sodium</a:t>
                      </a:r>
                      <a:endParaRPr lang="sr-Latn-CS" sz="1800" dirty="0"/>
                    </a:p>
                  </a:txBody>
                  <a:tcPr marT="45722" marB="45722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2125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 startAt="8"/>
                      </a:pPr>
                      <a:r>
                        <a:rPr lang="en" sz="1800" dirty="0" smtClean="0"/>
                        <a:t>Anemia</a:t>
                      </a:r>
                      <a:endParaRPr lang="sr-Latn-CS" sz="1800" dirty="0"/>
                    </a:p>
                  </a:txBody>
                  <a:tcPr marT="45722" marB="45722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" sz="1800" smtClean="0"/>
                        <a:t> Inadequate </a:t>
                      </a:r>
                      <a:r>
                        <a:rPr lang="en" sz="1800" dirty="0" smtClean="0"/>
                        <a:t>production of erythropoietin</a:t>
                      </a:r>
                      <a:endParaRPr lang="sr-Latn-CS" sz="1800" dirty="0"/>
                    </a:p>
                  </a:txBody>
                  <a:tcPr marT="45722" marB="45722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ontent Placeholder 12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4203964230"/>
              </p:ext>
            </p:extLst>
          </p:nvPr>
        </p:nvGraphicFramePr>
        <p:xfrm>
          <a:off x="0" y="0"/>
          <a:ext cx="9143999" cy="6858000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42371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068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73478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" sz="2500" dirty="0" smtClean="0">
                          <a:solidFill>
                            <a:srgbClr val="0070C0"/>
                          </a:solidFill>
                        </a:rPr>
                        <a:t>Standard </a:t>
                      </a:r>
                      <a:r>
                        <a:rPr lang="en" sz="2500" baseline="0" dirty="0" smtClean="0">
                          <a:solidFill>
                            <a:srgbClr val="0070C0"/>
                          </a:solidFill>
                        </a:rPr>
                        <a:t>urine </a:t>
                      </a:r>
                      <a:r>
                        <a:rPr lang="en" sz="2500" baseline="0" smtClean="0">
                          <a:solidFill>
                            <a:srgbClr val="0070C0"/>
                          </a:solidFill>
                        </a:rPr>
                        <a:t>examination (</a:t>
                      </a:r>
                      <a:r>
                        <a:rPr lang="en" sz="2500" smtClean="0">
                          <a:solidFill>
                            <a:srgbClr val="0070C0"/>
                          </a:solidFill>
                        </a:rPr>
                        <a:t>qualitative and quantitative</a:t>
                      </a:r>
                      <a:r>
                        <a:rPr lang="en" sz="2500" baseline="0" smtClean="0">
                          <a:solidFill>
                            <a:srgbClr val="0070C0"/>
                          </a:solidFill>
                        </a:rPr>
                        <a:t>)</a:t>
                      </a:r>
                      <a:endParaRPr lang="en-US" sz="2500" dirty="0">
                        <a:solidFill>
                          <a:srgbClr val="0070C0"/>
                        </a:solidFill>
                      </a:endParaRPr>
                    </a:p>
                  </a:txBody>
                  <a:tcPr marL="91439" marR="91439" marT="45716" marB="45716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2858">
                <a:tc>
                  <a:txBody>
                    <a:bodyPr/>
                    <a:lstStyle/>
                    <a:p>
                      <a:pPr algn="ctr"/>
                      <a:r>
                        <a:rPr lang="en" sz="2200" dirty="0" smtClean="0"/>
                        <a:t>Appearance</a:t>
                      </a:r>
                      <a:endParaRPr lang="en-US" sz="2200" b="1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sz="2200" dirty="0" smtClean="0"/>
                        <a:t>Specific weight</a:t>
                      </a:r>
                      <a:endParaRPr lang="en-US" sz="2200" b="1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16" marB="45716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2858">
                <a:tc gridSpan="2">
                  <a:txBody>
                    <a:bodyPr/>
                    <a:lstStyle/>
                    <a:p>
                      <a:pPr algn="ctr"/>
                      <a:r>
                        <a:rPr lang="en" sz="2200" dirty="0" smtClean="0"/>
                        <a:t>Chemical examination </a:t>
                      </a:r>
                      <a:r>
                        <a:rPr lang="en" sz="2200" baseline="0" dirty="0" smtClean="0"/>
                        <a:t>of urine</a:t>
                      </a:r>
                      <a:endParaRPr lang="en-US" sz="2200" b="1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16" marB="45716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4246">
                <a:tc>
                  <a:txBody>
                    <a:bodyPr/>
                    <a:lstStyle/>
                    <a:p>
                      <a:r>
                        <a:rPr lang="en" sz="1800" smtClean="0"/>
                        <a:t>pH, </a:t>
                      </a:r>
                      <a:r>
                        <a:rPr lang="en" sz="1800" dirty="0" smtClean="0"/>
                        <a:t>proteins, glucose, ketones, hemoglobin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16" marB="45716"/>
                </a:tc>
                <a:tc>
                  <a:txBody>
                    <a:bodyPr/>
                    <a:lstStyle/>
                    <a:p>
                      <a:r>
                        <a:rPr lang="en" sz="1800" dirty="0" smtClean="0"/>
                        <a:t>Urobilinogen, bilirubin, nitrites, leukocytes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16" marB="45716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2858">
                <a:tc gridSpan="2">
                  <a:txBody>
                    <a:bodyPr/>
                    <a:lstStyle/>
                    <a:p>
                      <a:pPr algn="ctr"/>
                      <a:r>
                        <a:rPr lang="en" sz="2200" dirty="0" smtClean="0"/>
                        <a:t>Microscopic examination</a:t>
                      </a:r>
                      <a:endParaRPr lang="en-US" sz="2200" b="1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16" marB="45716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54246">
                <a:tc>
                  <a:txBody>
                    <a:bodyPr/>
                    <a:lstStyle/>
                    <a:p>
                      <a:r>
                        <a:rPr lang="en" sz="1800" dirty="0" smtClean="0"/>
                        <a:t>Crystals: urates, calcium </a:t>
                      </a:r>
                      <a:r>
                        <a:rPr lang="en" sz="1800" baseline="0" dirty="0" smtClean="0"/>
                        <a:t>phosphates, oxalates, drugs...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16" marB="45716"/>
                </a:tc>
                <a:tc>
                  <a:txBody>
                    <a:bodyPr/>
                    <a:lstStyle/>
                    <a:p>
                      <a:r>
                        <a:rPr lang="en" sz="1800" dirty="0" smtClean="0"/>
                        <a:t>Infectious microorganisms: bacteria, fungi, trichomonas, nematodes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16" marB="45716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54246">
                <a:tc>
                  <a:txBody>
                    <a:bodyPr/>
                    <a:lstStyle/>
                    <a:p>
                      <a:r>
                        <a:rPr lang="en" sz="1800" dirty="0" smtClean="0"/>
                        <a:t>Cells</a:t>
                      </a:r>
                      <a:r>
                        <a:rPr lang="en" sz="1800" smtClean="0"/>
                        <a:t>: Le, Er, Tubular</a:t>
                      </a:r>
                      <a:r>
                        <a:rPr lang="en" sz="1800" baseline="0" smtClean="0"/>
                        <a:t> ov</a:t>
                      </a:r>
                      <a:r>
                        <a:rPr lang="en" sz="1800" smtClean="0"/>
                        <a:t>al fat bodies,</a:t>
                      </a:r>
                      <a:r>
                        <a:rPr lang="en" sz="1800" baseline="0" smtClean="0"/>
                        <a:t> epithelial cells</a:t>
                      </a:r>
                      <a:endParaRPr lang="en-US" sz="1800" i="1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16" marB="45716"/>
                </a:tc>
                <a:tc>
                  <a:txBody>
                    <a:bodyPr/>
                    <a:lstStyle/>
                    <a:p>
                      <a:r>
                        <a:rPr lang="en" sz="1800" dirty="0" smtClean="0"/>
                        <a:t>Other: spermatozoa, parts of the mucous membrane, fibers, starch, hair, ...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16" marB="45716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363210">
                <a:tc>
                  <a:txBody>
                    <a:bodyPr/>
                    <a:lstStyle/>
                    <a:p>
                      <a:r>
                        <a:rPr lang="en" sz="1800" dirty="0" smtClean="0"/>
                        <a:t>Cylinders: hyaline, granular, erythrocyte, leukocyte, tubular cell, waxy, with lipid droplets</a:t>
                      </a:r>
                      <a:endParaRPr lang="en-US" sz="1800" i="1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16" marB="45716"/>
                </a:tc>
                <a:tc>
                  <a:txBody>
                    <a:bodyPr/>
                    <a:lstStyle/>
                    <a:p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16" marB="45716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altLang="en-US" b="1" smtClean="0">
                <a:solidFill>
                  <a:srgbClr val="0000CC"/>
                </a:solidFill>
              </a:rPr>
              <a:t>Diagnostic procedures of urine analysis</a:t>
            </a:r>
            <a:endParaRPr lang="sr-Latn-CS" altLang="en-US" b="1" smtClean="0">
              <a:solidFill>
                <a:srgbClr val="0000CC"/>
              </a:solidFill>
            </a:endParaRPr>
          </a:p>
        </p:txBody>
      </p:sp>
      <p:sp>
        <p:nvSpPr>
          <p:cNvPr id="399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spcBef>
                <a:spcPct val="0"/>
              </a:spcBef>
            </a:pPr>
            <a:r>
              <a:rPr lang="en" altLang="en-US" sz="2300" smtClean="0"/>
              <a:t> Proteins in the urine</a:t>
            </a:r>
          </a:p>
          <a:p>
            <a:pPr marL="0" indent="0" eaLnBrk="1" hangingPunct="1">
              <a:spcBef>
                <a:spcPct val="0"/>
              </a:spcBef>
            </a:pPr>
            <a:r>
              <a:rPr lang="en" altLang="en-US" sz="2300" smtClean="0"/>
              <a:t> Qualitative (sulfosalicylic acid, cooking, test strips)</a:t>
            </a:r>
          </a:p>
          <a:p>
            <a:pPr marL="0" indent="0" eaLnBrk="1" hangingPunct="1">
              <a:spcBef>
                <a:spcPct val="0"/>
              </a:spcBef>
            </a:pPr>
            <a:r>
              <a:rPr lang="en" altLang="en-US" sz="2300" smtClean="0"/>
              <a:t> Quantitative (</a:t>
            </a:r>
            <a:r>
              <a:rPr lang="en" altLang="en-US" sz="2300" i="1" smtClean="0"/>
              <a:t>Biuret </a:t>
            </a:r>
            <a:r>
              <a:rPr lang="en" altLang="en-US" sz="2300" smtClean="0"/>
              <a:t>and </a:t>
            </a:r>
            <a:r>
              <a:rPr lang="en" altLang="en-US" sz="2300" i="1" smtClean="0"/>
              <a:t>Esbach</a:t>
            </a:r>
            <a:r>
              <a:rPr lang="en" altLang="en-US" sz="2300" smtClean="0"/>
              <a:t>)</a:t>
            </a:r>
          </a:p>
          <a:p>
            <a:pPr marL="0" indent="0" eaLnBrk="1" hangingPunct="1">
              <a:spcBef>
                <a:spcPct val="0"/>
              </a:spcBef>
            </a:pPr>
            <a:r>
              <a:rPr lang="en" altLang="en-US" sz="2300" smtClean="0"/>
              <a:t> Urobilinogen</a:t>
            </a:r>
          </a:p>
          <a:p>
            <a:pPr marL="0" indent="0" eaLnBrk="1" hangingPunct="1">
              <a:spcBef>
                <a:spcPct val="0"/>
              </a:spcBef>
            </a:pPr>
            <a:r>
              <a:rPr lang="en" altLang="en-US" sz="2300" smtClean="0"/>
              <a:t> Glycosuria</a:t>
            </a:r>
          </a:p>
          <a:p>
            <a:pPr marL="0" indent="0" eaLnBrk="1" hangingPunct="1">
              <a:spcBef>
                <a:spcPct val="0"/>
              </a:spcBef>
            </a:pPr>
            <a:r>
              <a:rPr lang="en" altLang="en-US" sz="2300" smtClean="0"/>
              <a:t> Ketone bodies</a:t>
            </a:r>
          </a:p>
          <a:p>
            <a:pPr marL="0" indent="0" eaLnBrk="1" hangingPunct="1">
              <a:spcBef>
                <a:spcPct val="0"/>
              </a:spcBef>
            </a:pPr>
            <a:r>
              <a:rPr lang="en" altLang="en-US" sz="2300" smtClean="0"/>
              <a:t> Hematuria</a:t>
            </a:r>
          </a:p>
          <a:p>
            <a:pPr marL="0" indent="0" eaLnBrk="1" hangingPunct="1">
              <a:spcBef>
                <a:spcPct val="0"/>
              </a:spcBef>
            </a:pPr>
            <a:r>
              <a:rPr lang="en" altLang="en-US" sz="2300" smtClean="0"/>
              <a:t> During a microscopic examination of the urine sediment, bacteria, fungi or spermatozoa can be found in it</a:t>
            </a:r>
          </a:p>
          <a:p>
            <a:pPr marL="0" indent="0" eaLnBrk="1" hangingPunct="1">
              <a:spcBef>
                <a:spcPct val="0"/>
              </a:spcBef>
            </a:pPr>
            <a:r>
              <a:rPr lang="en" altLang="en-US" sz="2300" smtClean="0"/>
              <a:t> Bacteriological examination (</a:t>
            </a:r>
            <a:r>
              <a:rPr lang="en" altLang="en-US" sz="2300" i="1" smtClean="0"/>
              <a:t>UC</a:t>
            </a:r>
            <a:r>
              <a:rPr lang="en" altLang="en-US" sz="2300" smtClean="0"/>
              <a:t>)</a:t>
            </a:r>
          </a:p>
          <a:p>
            <a:pPr marL="0" indent="0" eaLnBrk="1" hangingPunct="1">
              <a:spcBef>
                <a:spcPct val="0"/>
              </a:spcBef>
            </a:pPr>
            <a:r>
              <a:rPr lang="en" altLang="en-US" sz="2300" smtClean="0"/>
              <a:t> Urine for Levenstein (</a:t>
            </a:r>
            <a:r>
              <a:rPr lang="en" altLang="en-US" sz="2300" i="1" smtClean="0"/>
              <a:t>PCR</a:t>
            </a:r>
            <a:r>
              <a:rPr lang="en" altLang="en-US" sz="2300" smtClean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altLang="en-US" b="1" smtClean="0">
                <a:solidFill>
                  <a:srgbClr val="0000CC"/>
                </a:solidFill>
              </a:rPr>
              <a:t>Diagnostic procedures</a:t>
            </a:r>
          </a:p>
        </p:txBody>
      </p:sp>
      <p:sp>
        <p:nvSpPr>
          <p:cNvPr id="409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spcBef>
                <a:spcPct val="0"/>
              </a:spcBef>
            </a:pPr>
            <a:r>
              <a:rPr lang="en" altLang="en-US" sz="2700" smtClean="0"/>
              <a:t> Urine</a:t>
            </a:r>
            <a:r>
              <a:rPr lang="en" altLang="en-US" sz="2500" smtClean="0"/>
              <a:t> </a:t>
            </a:r>
            <a:r>
              <a:rPr lang="en" altLang="en-US" sz="2000" smtClean="0"/>
              <a:t>( </a:t>
            </a:r>
            <a:r>
              <a:rPr lang="en" altLang="en-US" sz="2000" i="1" smtClean="0"/>
              <a:t>"liquid kidney biopsy" </a:t>
            </a:r>
            <a:r>
              <a:rPr lang="en" altLang="en-US" sz="2000" smtClean="0"/>
              <a:t>)</a:t>
            </a:r>
          </a:p>
          <a:p>
            <a:pPr marL="0" indent="0" eaLnBrk="1" hangingPunct="1">
              <a:spcBef>
                <a:spcPct val="0"/>
              </a:spcBef>
            </a:pPr>
            <a:r>
              <a:rPr lang="en" altLang="en-US" sz="2700" smtClean="0"/>
              <a:t> Color (clear, light-yellow): red color (hematuria- erythrocytes, hemoglobinuria-increased Hgb, myoglobinuria-muscle damage), porphyria, use of drugs and intake of certain foods</a:t>
            </a:r>
          </a:p>
          <a:p>
            <a:pPr marL="0" indent="0" eaLnBrk="1" hangingPunct="1">
              <a:spcBef>
                <a:spcPct val="0"/>
              </a:spcBef>
            </a:pPr>
            <a:r>
              <a:rPr lang="en" altLang="en-US" sz="2700" smtClean="0"/>
              <a:t> Odor (ammonia smell, musty smell, rotten fruit smell)</a:t>
            </a:r>
          </a:p>
          <a:p>
            <a:pPr marL="0" indent="0" eaLnBrk="1" hangingPunct="1">
              <a:spcBef>
                <a:spcPct val="0"/>
              </a:spcBef>
            </a:pPr>
            <a:r>
              <a:rPr lang="en" altLang="en-US" sz="2700" smtClean="0"/>
              <a:t> Amount (1200-2000 </a:t>
            </a:r>
            <a:r>
              <a:rPr lang="en" altLang="en-US" sz="2700" i="1" smtClean="0"/>
              <a:t>ml </a:t>
            </a:r>
            <a:r>
              <a:rPr lang="en" altLang="en-US" sz="2700" smtClean="0"/>
              <a:t>/24</a:t>
            </a:r>
            <a:r>
              <a:rPr lang="en" altLang="en-US" sz="2700" i="1" baseline="30000" smtClean="0"/>
              <a:t>h </a:t>
            </a:r>
            <a:r>
              <a:rPr lang="en" altLang="en-US" sz="2700" smtClean="0"/>
              <a:t>)</a:t>
            </a:r>
          </a:p>
        </p:txBody>
      </p:sp>
      <p:sp>
        <p:nvSpPr>
          <p:cNvPr id="40964" name="AutoShape 6" descr="Ð ÐµÐ·ÑÐ»ÑÐ°Ñ ÑÐ»Ð¸ÐºÐ° Ð·Ð° uri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sr-Latn-R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altLang="en-US" b="1" smtClean="0">
                <a:solidFill>
                  <a:srgbClr val="0000CC"/>
                </a:solidFill>
              </a:rPr>
              <a:t>Hematuria</a:t>
            </a:r>
          </a:p>
        </p:txBody>
      </p:sp>
      <p:sp>
        <p:nvSpPr>
          <p:cNvPr id="419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" altLang="en-US" smtClean="0"/>
              <a:t>The clinical significance of hematuria is reflected in the change in the shape of erythrocytes</a:t>
            </a:r>
          </a:p>
          <a:p>
            <a:pPr eaLnBrk="1" hangingPunct="1"/>
            <a:r>
              <a:rPr lang="en" altLang="en-US" smtClean="0"/>
              <a:t>The shriveled erythrocytes pass the GBM</a:t>
            </a:r>
          </a:p>
          <a:p>
            <a:pPr eaLnBrk="1" hangingPunct="1"/>
            <a:r>
              <a:rPr lang="en" altLang="en-US" smtClean="0"/>
              <a:t>Fresh ones arise in the distal parts of the urinary tract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altLang="en-US" b="1" smtClean="0">
                <a:solidFill>
                  <a:srgbClr val="0000CC"/>
                </a:solidFill>
              </a:rPr>
              <a:t>Urine sediment</a:t>
            </a:r>
          </a:p>
        </p:txBody>
      </p:sp>
      <p:sp>
        <p:nvSpPr>
          <p:cNvPr id="43011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91264" cy="4525963"/>
          </a:xfrm>
        </p:spPr>
        <p:txBody>
          <a:bodyPr/>
          <a:lstStyle/>
          <a:p>
            <a:pPr eaLnBrk="1" hangingPunct="1"/>
            <a:r>
              <a:rPr lang="en" altLang="en-US" sz="2600">
                <a:solidFill>
                  <a:srgbClr val="FF0000"/>
                </a:solidFill>
              </a:rPr>
              <a:t>E</a:t>
            </a:r>
            <a:r>
              <a:rPr lang="en" altLang="en-US" sz="2600" smtClean="0">
                <a:solidFill>
                  <a:srgbClr val="FF0000"/>
                </a:solidFill>
              </a:rPr>
              <a:t>pithelial cells </a:t>
            </a:r>
            <a:r>
              <a:rPr lang="en" altLang="en-US" sz="2600" smtClean="0"/>
              <a:t>(from the superficial epithelial layer of the urinary tract)</a:t>
            </a:r>
          </a:p>
          <a:p>
            <a:pPr eaLnBrk="1" hangingPunct="1"/>
            <a:r>
              <a:rPr lang="en" altLang="en-US" sz="2600">
                <a:solidFill>
                  <a:srgbClr val="FF0000"/>
                </a:solidFill>
              </a:rPr>
              <a:t>L</a:t>
            </a:r>
            <a:r>
              <a:rPr lang="en" altLang="en-US" sz="2600" smtClean="0">
                <a:solidFill>
                  <a:srgbClr val="FF0000"/>
                </a:solidFill>
              </a:rPr>
              <a:t>eukocytes </a:t>
            </a:r>
            <a:r>
              <a:rPr lang="en" altLang="en-US" sz="2600" smtClean="0"/>
              <a:t>(most are neutrophile)</a:t>
            </a:r>
          </a:p>
          <a:p>
            <a:pPr eaLnBrk="1" hangingPunct="1"/>
            <a:r>
              <a:rPr lang="en" altLang="en-US" sz="2600">
                <a:solidFill>
                  <a:srgbClr val="FF0000"/>
                </a:solidFill>
              </a:rPr>
              <a:t>E</a:t>
            </a:r>
            <a:r>
              <a:rPr lang="en" altLang="en-US" sz="2600" smtClean="0">
                <a:solidFill>
                  <a:srgbClr val="FF0000"/>
                </a:solidFill>
              </a:rPr>
              <a:t>rythrocytes </a:t>
            </a:r>
            <a:r>
              <a:rPr lang="en" altLang="en-US" sz="2600" smtClean="0"/>
              <a:t>(of renal or extrarenal origin)</a:t>
            </a:r>
          </a:p>
          <a:p>
            <a:pPr eaLnBrk="1" hangingPunct="1"/>
            <a:r>
              <a:rPr lang="en" altLang="en-US" sz="2600">
                <a:solidFill>
                  <a:srgbClr val="FF0000"/>
                </a:solidFill>
              </a:rPr>
              <a:t>C</a:t>
            </a:r>
            <a:r>
              <a:rPr lang="en" altLang="en-US" sz="2600" smtClean="0">
                <a:solidFill>
                  <a:srgbClr val="FF0000"/>
                </a:solidFill>
              </a:rPr>
              <a:t>ylinders </a:t>
            </a:r>
            <a:r>
              <a:rPr lang="en" altLang="en-US" sz="2600" smtClean="0"/>
              <a:t>(casts of tubules): hyaline - in every proteinuria, granular - protein substance and degenerated tubular cells, erythrocyte - evidence that the bleeding is renal origin, leukocyte-evidence of inflammatory damage to the tubule epithelium, waxy-are formed in pathologically dilated tubule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Content Placeholder 1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330127299"/>
              </p:ext>
            </p:extLst>
          </p:nvPr>
        </p:nvGraphicFramePr>
        <p:xfrm>
          <a:off x="142875" y="161925"/>
          <a:ext cx="4357688" cy="65754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76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96234">
                <a:tc>
                  <a:txBody>
                    <a:bodyPr/>
                    <a:lstStyle/>
                    <a:p>
                      <a:pPr algn="ctr"/>
                      <a:r>
                        <a:rPr lang="en" sz="2000" dirty="0" smtClean="0">
                          <a:solidFill>
                            <a:schemeClr val="tx1"/>
                          </a:solidFill>
                        </a:rPr>
                        <a:t>Laboratory monitoring of urine</a:t>
                      </a:r>
                      <a:endParaRPr lang="en-US" sz="20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18" marB="45718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59661">
                <a:tc>
                  <a:txBody>
                    <a:bodyPr/>
                    <a:lstStyle/>
                    <a:p>
                      <a:pPr algn="l"/>
                      <a:r>
                        <a:rPr lang="en" sz="1800" dirty="0" smtClean="0"/>
                        <a:t>Glomerular </a:t>
                      </a:r>
                      <a:r>
                        <a:rPr lang="en" sz="1800" baseline="0" dirty="0" smtClean="0"/>
                        <a:t>proteinuria (albumin and microalbuminuria)</a:t>
                      </a:r>
                      <a:endParaRPr lang="en-US" sz="1800" dirty="0"/>
                    </a:p>
                  </a:txBody>
                  <a:tcPr marL="91439" marR="91439" marT="45718" marB="45718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7022">
                <a:tc>
                  <a:txBody>
                    <a:bodyPr/>
                    <a:lstStyle/>
                    <a:p>
                      <a:pPr algn="l"/>
                      <a:r>
                        <a:rPr lang="en" sz="1800" b="0" dirty="0" smtClean="0"/>
                        <a:t>Acute </a:t>
                      </a:r>
                      <a:r>
                        <a:rPr lang="en" sz="1800" b="0" baseline="0" dirty="0" smtClean="0"/>
                        <a:t>tubular proteinuria</a:t>
                      </a:r>
                      <a:endParaRPr lang="en-US" sz="1800" b="0" dirty="0"/>
                    </a:p>
                  </a:txBody>
                  <a:tcPr marL="91439" marR="91439" marT="45718" marB="45718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99610">
                <a:tc>
                  <a:txBody>
                    <a:bodyPr/>
                    <a:lstStyle/>
                    <a:p>
                      <a:pPr algn="l"/>
                      <a:r>
                        <a:rPr lang="en" sz="1800" b="0" dirty="0" smtClean="0"/>
                        <a:t>Chronic tubular proteinuria</a:t>
                      </a:r>
                      <a:endParaRPr lang="en-US" sz="1800" b="0" dirty="0"/>
                    </a:p>
                  </a:txBody>
                  <a:tcPr marL="91439" marR="91439" marT="45718" marB="45718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68668">
                <a:tc>
                  <a:txBody>
                    <a:bodyPr/>
                    <a:lstStyle/>
                    <a:p>
                      <a:pPr algn="l"/>
                      <a:r>
                        <a:rPr lang="en" sz="1700" dirty="0" smtClean="0"/>
                        <a:t>Moderate proteinuria, nitrites</a:t>
                      </a:r>
                      <a:r>
                        <a:rPr lang="en" sz="1700" smtClean="0"/>
                        <a:t>, Le </a:t>
                      </a:r>
                      <a:r>
                        <a:rPr lang="en" sz="1700" dirty="0" smtClean="0"/>
                        <a:t>esterases</a:t>
                      </a:r>
                      <a:r>
                        <a:rPr lang="en" sz="1700" smtClean="0"/>
                        <a:t>, Le </a:t>
                      </a:r>
                      <a:r>
                        <a:rPr lang="en" sz="1700" dirty="0" smtClean="0"/>
                        <a:t>(neutrophils), </a:t>
                      </a:r>
                      <a:r>
                        <a:rPr lang="en" sz="1700" smtClean="0"/>
                        <a:t>cylinders (Le</a:t>
                      </a:r>
                      <a:r>
                        <a:rPr lang="en" sz="1700" dirty="0" smtClean="0"/>
                        <a:t>, bacterial)</a:t>
                      </a:r>
                      <a:endParaRPr lang="en-US" sz="1700" dirty="0"/>
                    </a:p>
                  </a:txBody>
                  <a:tcPr marL="91439" marR="91439" marT="45718" marB="45718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68668">
                <a:tc>
                  <a:txBody>
                    <a:bodyPr/>
                    <a:lstStyle/>
                    <a:p>
                      <a:pPr algn="l"/>
                      <a:r>
                        <a:rPr lang="en" sz="1700" dirty="0" smtClean="0"/>
                        <a:t>Mild proteinuria, tubular epithelial cells, cylinders of epithelial cells, granular, waxy, hyaline</a:t>
                      </a:r>
                      <a:endParaRPr lang="en-US" sz="1700" dirty="0"/>
                    </a:p>
                  </a:txBody>
                  <a:tcPr marL="91439" marR="91439" marT="45718" marB="45718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99232">
                <a:tc>
                  <a:txBody>
                    <a:bodyPr/>
                    <a:lstStyle/>
                    <a:p>
                      <a:pPr algn="l"/>
                      <a:r>
                        <a:rPr lang="en" sz="1800" dirty="0" smtClean="0"/>
                        <a:t>Mild proteinuria</a:t>
                      </a:r>
                      <a:endParaRPr lang="en-US" sz="1800" dirty="0"/>
                    </a:p>
                  </a:txBody>
                  <a:tcPr marL="91439" marR="91439" marT="45718" marB="45718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90949">
                <a:tc>
                  <a:txBody>
                    <a:bodyPr/>
                    <a:lstStyle/>
                    <a:p>
                      <a:pPr algn="l"/>
                      <a:r>
                        <a:rPr lang="en" sz="1800" dirty="0" smtClean="0"/>
                        <a:t>Hematuria (erythrocytes)</a:t>
                      </a:r>
                      <a:endParaRPr lang="en-US" sz="1800" dirty="0"/>
                    </a:p>
                  </a:txBody>
                  <a:tcPr marL="91439" marR="91439" marT="45718" marB="45718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5754">
                <a:tc>
                  <a:txBody>
                    <a:bodyPr/>
                    <a:lstStyle/>
                    <a:p>
                      <a:pPr algn="l"/>
                      <a:r>
                        <a:rPr lang="en" sz="1800" dirty="0" smtClean="0"/>
                        <a:t>Hemoglobin</a:t>
                      </a:r>
                      <a:endParaRPr lang="en-US" sz="1800" dirty="0"/>
                    </a:p>
                  </a:txBody>
                  <a:tcPr marL="91439" marR="91439" marT="45718" marB="45718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739626">
                <a:tc>
                  <a:txBody>
                    <a:bodyPr/>
                    <a:lstStyle/>
                    <a:p>
                      <a:pPr algn="l"/>
                      <a:r>
                        <a:rPr lang="en" sz="1800" dirty="0" smtClean="0"/>
                        <a:t>Myoglobin</a:t>
                      </a:r>
                      <a:endParaRPr lang="en-US" sz="1800" dirty="0"/>
                    </a:p>
                  </a:txBody>
                  <a:tcPr marL="91439" marR="91439" marT="45718" marB="45718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graphicFrame>
        <p:nvGraphicFramePr>
          <p:cNvPr id="16" name="Content Placeholder 15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1220478756"/>
              </p:ext>
            </p:extLst>
          </p:nvPr>
        </p:nvGraphicFramePr>
        <p:xfrm>
          <a:off x="4645025" y="142875"/>
          <a:ext cx="4284663" cy="66024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46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0407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" sz="2000" dirty="0" smtClean="0">
                          <a:solidFill>
                            <a:schemeClr val="tx1"/>
                          </a:solidFill>
                        </a:rPr>
                        <a:t>Clinical significance</a:t>
                      </a:r>
                      <a:endParaRPr lang="en-US" sz="20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23" marB="45723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60754">
                <a:tc>
                  <a:txBody>
                    <a:bodyPr/>
                    <a:lstStyle/>
                    <a:p>
                      <a:pPr algn="l"/>
                      <a:r>
                        <a:rPr lang="en" sz="1600" dirty="0" smtClean="0"/>
                        <a:t>Albumins are physiologically excreted less at night (lower TA and GF); </a:t>
                      </a:r>
                      <a:r>
                        <a:rPr lang="en" sz="1600" baseline="0" dirty="0" smtClean="0"/>
                        <a:t>Microalbuminuria (in DM and CVD) shows early complications</a:t>
                      </a:r>
                      <a:endParaRPr lang="en-US" sz="1600" dirty="0"/>
                    </a:p>
                  </a:txBody>
                  <a:tcPr marL="91439" marR="91439" marT="45723" marB="45723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4839">
                <a:tc>
                  <a:txBody>
                    <a:bodyPr/>
                    <a:lstStyle/>
                    <a:p>
                      <a:pPr algn="l"/>
                      <a:r>
                        <a:rPr lang="en" sz="1600" b="0" dirty="0" smtClean="0"/>
                        <a:t>Severe metab. </a:t>
                      </a:r>
                      <a:r>
                        <a:rPr lang="en" sz="1600" b="0" baseline="0" dirty="0" smtClean="0"/>
                        <a:t>disorder (acute pancreatitis, burns, nephrotoxic drugs)</a:t>
                      </a:r>
                      <a:endParaRPr lang="en-US" sz="1600" b="0" dirty="0"/>
                    </a:p>
                  </a:txBody>
                  <a:tcPr marL="91439" marR="91439" marT="45723" marB="45723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52731">
                <a:tc>
                  <a:txBody>
                    <a:bodyPr/>
                    <a:lstStyle/>
                    <a:p>
                      <a:pPr algn="l"/>
                      <a:r>
                        <a:rPr lang="en" sz="1800" b="0" dirty="0" smtClean="0"/>
                        <a:t>Chronic PNF, systemic diseases (sarcoidosis, cirrhosis)</a:t>
                      </a:r>
                      <a:endParaRPr lang="en-US" sz="1800" b="0" dirty="0"/>
                    </a:p>
                  </a:txBody>
                  <a:tcPr marL="91439" marR="91439" marT="45723" marB="45723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28430">
                <a:tc>
                  <a:txBody>
                    <a:bodyPr/>
                    <a:lstStyle/>
                    <a:p>
                      <a:pPr algn="l"/>
                      <a:r>
                        <a:rPr lang="en" sz="1800" dirty="0" smtClean="0"/>
                        <a:t>Acute PNF</a:t>
                      </a:r>
                      <a:endParaRPr lang="en-US" sz="1800" dirty="0"/>
                    </a:p>
                  </a:txBody>
                  <a:tcPr marL="91439" marR="91439" marT="45723" marB="45723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9288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" sz="1800" dirty="0" smtClean="0"/>
                        <a:t>Acute tubular necrosis</a:t>
                      </a:r>
                      <a:endParaRPr lang="en-US" sz="1800" dirty="0" smtClean="0"/>
                    </a:p>
                  </a:txBody>
                  <a:tcPr marL="91439" marR="91439" marT="45723" marB="45723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55649">
                <a:tc>
                  <a:txBody>
                    <a:bodyPr/>
                    <a:lstStyle/>
                    <a:p>
                      <a:pPr algn="l"/>
                      <a:r>
                        <a:rPr lang="en" sz="1600" dirty="0" smtClean="0"/>
                        <a:t>GNF</a:t>
                      </a:r>
                      <a:r>
                        <a:rPr lang="en" sz="1600" smtClean="0"/>
                        <a:t>, PKD, </a:t>
                      </a:r>
                      <a:r>
                        <a:rPr lang="en" sz="1600" baseline="0" dirty="0" smtClean="0"/>
                        <a:t>tubular disorders, lower urinary tract and bladder infections</a:t>
                      </a:r>
                      <a:endParaRPr lang="en-US" sz="1600" dirty="0"/>
                    </a:p>
                  </a:txBody>
                  <a:tcPr marL="91439" marR="91439" marT="45723" marB="45723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01774">
                <a:tc>
                  <a:txBody>
                    <a:bodyPr/>
                    <a:lstStyle/>
                    <a:p>
                      <a:pPr algn="l"/>
                      <a:r>
                        <a:rPr lang="en" sz="1600" dirty="0" smtClean="0"/>
                        <a:t>Calculus, benign and malignant kidney and bladder tumors, </a:t>
                      </a:r>
                      <a:r>
                        <a:rPr lang="en" sz="1600" baseline="0" dirty="0" smtClean="0"/>
                        <a:t>GNF, PNF, ITI, PBB</a:t>
                      </a:r>
                      <a:endParaRPr lang="en-US" sz="1600" dirty="0"/>
                    </a:p>
                  </a:txBody>
                  <a:tcPr marL="91439" marR="91439" marT="45723" marB="45723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2989">
                <a:tc>
                  <a:txBody>
                    <a:bodyPr/>
                    <a:lstStyle/>
                    <a:p>
                      <a:pPr algn="l"/>
                      <a:r>
                        <a:rPr lang="en" sz="1800" smtClean="0"/>
                        <a:t>hemolysis</a:t>
                      </a:r>
                      <a:endParaRPr lang="en-US" sz="1800" dirty="0"/>
                    </a:p>
                  </a:txBody>
                  <a:tcPr marL="91439" marR="91439" marT="45723" marB="45723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728290">
                <a:tc>
                  <a:txBody>
                    <a:bodyPr/>
                    <a:lstStyle/>
                    <a:p>
                      <a:pPr algn="l"/>
                      <a:r>
                        <a:rPr lang="en" sz="1800" dirty="0" smtClean="0"/>
                        <a:t>Rhabdomyolysis</a:t>
                      </a:r>
                      <a:endParaRPr lang="en-US" sz="1800" dirty="0"/>
                    </a:p>
                  </a:txBody>
                  <a:tcPr marL="91439" marR="91439" marT="45723" marB="45723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" dirty="0" smtClean="0">
                <a:solidFill>
                  <a:srgbClr val="0000CC"/>
                </a:solidFill>
              </a:rPr>
              <a:t>HISTORY OF PATIENTS WITH KIDNEY DISEASES</a:t>
            </a:r>
            <a:endParaRPr lang="en-US" dirty="0" smtClean="0">
              <a:solidFill>
                <a:srgbClr val="0000CC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" dirty="0" smtClean="0"/>
              <a:t>Diagnosis of kidney diseases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Content Placeholder 14"/>
          <p:cNvGraphicFramePr>
            <a:graphicFrameLocks noGrp="1"/>
          </p:cNvGraphicFramePr>
          <p:nvPr>
            <p:ph sz="half" idx="2"/>
          </p:nvPr>
        </p:nvGraphicFramePr>
        <p:xfrm>
          <a:off x="214313" y="222250"/>
          <a:ext cx="4283075" cy="63325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30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55785">
                <a:tc>
                  <a:txBody>
                    <a:bodyPr/>
                    <a:lstStyle/>
                    <a:p>
                      <a:pPr algn="ctr"/>
                      <a:r>
                        <a:rPr lang="en" sz="2000" dirty="0" smtClean="0">
                          <a:solidFill>
                            <a:schemeClr val="tx1"/>
                          </a:solidFill>
                        </a:rPr>
                        <a:t>Laboratory monitoring of urine</a:t>
                      </a:r>
                      <a:endParaRPr lang="en-US" sz="20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25" marB="4572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6768">
                <a:tc>
                  <a:txBody>
                    <a:bodyPr/>
                    <a:lstStyle/>
                    <a:p>
                      <a:pPr algn="l"/>
                      <a:r>
                        <a:rPr lang="en" sz="2200" dirty="0" smtClean="0"/>
                        <a:t>Leukocyte esterase</a:t>
                      </a:r>
                      <a:endParaRPr lang="en-US" sz="2200" dirty="0"/>
                    </a:p>
                  </a:txBody>
                  <a:tcPr marL="91439" marR="91439" marT="45725" marB="45725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6768">
                <a:tc>
                  <a:txBody>
                    <a:bodyPr/>
                    <a:lstStyle/>
                    <a:p>
                      <a:pPr algn="l"/>
                      <a:r>
                        <a:rPr lang="en" sz="2200" b="0" dirty="0" smtClean="0"/>
                        <a:t>Glycosuria</a:t>
                      </a:r>
                      <a:endParaRPr lang="en-US" sz="2200" b="0" dirty="0"/>
                    </a:p>
                  </a:txBody>
                  <a:tcPr marL="91439" marR="91439"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07573">
                <a:tc>
                  <a:txBody>
                    <a:bodyPr/>
                    <a:lstStyle/>
                    <a:p>
                      <a:pPr algn="l"/>
                      <a:r>
                        <a:rPr lang="en" sz="2200" b="0" dirty="0" smtClean="0"/>
                        <a:t>Ketone </a:t>
                      </a:r>
                      <a:r>
                        <a:rPr lang="en" sz="2200" b="0" baseline="0" dirty="0" smtClean="0"/>
                        <a:t>bodies</a:t>
                      </a:r>
                      <a:endParaRPr lang="en-US" sz="2200" b="0" dirty="0"/>
                    </a:p>
                  </a:txBody>
                  <a:tcPr marL="91439" marR="91439" marT="45725" marB="457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89547">
                <a:tc>
                  <a:txBody>
                    <a:bodyPr/>
                    <a:lstStyle/>
                    <a:p>
                      <a:pPr algn="l"/>
                      <a:r>
                        <a:rPr lang="en" sz="2200" dirty="0" smtClean="0"/>
                        <a:t>Bilirubin</a:t>
                      </a:r>
                      <a:endParaRPr lang="en-US" sz="2200" dirty="0"/>
                    </a:p>
                  </a:txBody>
                  <a:tcPr marL="91439" marR="91439" marT="45725" marB="45725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1569">
                <a:tc>
                  <a:txBody>
                    <a:bodyPr/>
                    <a:lstStyle/>
                    <a:p>
                      <a:pPr algn="l"/>
                      <a:r>
                        <a:rPr lang="en" sz="2200" dirty="0" smtClean="0"/>
                        <a:t>Lymphocytes, eosinophils</a:t>
                      </a:r>
                      <a:endParaRPr lang="en-US" sz="2200" dirty="0"/>
                    </a:p>
                  </a:txBody>
                  <a:tcPr marL="91439" marR="91439" marT="45725" marB="45725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71569">
                <a:tc>
                  <a:txBody>
                    <a:bodyPr/>
                    <a:lstStyle/>
                    <a:p>
                      <a:pPr algn="l"/>
                      <a:r>
                        <a:rPr lang="en" sz="2200" dirty="0" smtClean="0"/>
                        <a:t>Epithelial cells</a:t>
                      </a:r>
                      <a:endParaRPr lang="en-US" sz="2200" dirty="0"/>
                    </a:p>
                  </a:txBody>
                  <a:tcPr marL="91439" marR="91439" marT="45725" marB="45725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26768">
                <a:tc>
                  <a:txBody>
                    <a:bodyPr/>
                    <a:lstStyle/>
                    <a:p>
                      <a:pPr algn="l"/>
                      <a:r>
                        <a:rPr lang="en" sz="2200" dirty="0" smtClean="0"/>
                        <a:t>Lipiduria</a:t>
                      </a:r>
                      <a:endParaRPr lang="en-US" sz="2200" dirty="0"/>
                    </a:p>
                  </a:txBody>
                  <a:tcPr marL="91439" marR="91439" marT="45725" marB="45725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771440">
                <a:tc>
                  <a:txBody>
                    <a:bodyPr/>
                    <a:lstStyle/>
                    <a:p>
                      <a:pPr algn="l"/>
                      <a:r>
                        <a:rPr lang="en" sz="2200" dirty="0" smtClean="0"/>
                        <a:t>Cylinders</a:t>
                      </a:r>
                      <a:endParaRPr lang="en-US" sz="2200" dirty="0"/>
                    </a:p>
                  </a:txBody>
                  <a:tcPr marL="91439" marR="91439" marT="45725" marB="45725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784751">
                <a:tc>
                  <a:txBody>
                    <a:bodyPr/>
                    <a:lstStyle/>
                    <a:p>
                      <a:pPr algn="l"/>
                      <a:r>
                        <a:rPr lang="en" sz="2200" dirty="0" smtClean="0"/>
                        <a:t>Crystals</a:t>
                      </a:r>
                      <a:endParaRPr lang="en-US" sz="2200" dirty="0"/>
                    </a:p>
                  </a:txBody>
                  <a:tcPr marL="91439" marR="91439" marT="45725" marB="45725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graphicFrame>
        <p:nvGraphicFramePr>
          <p:cNvPr id="16" name="Content Placeholder 15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3667763493"/>
              </p:ext>
            </p:extLst>
          </p:nvPr>
        </p:nvGraphicFramePr>
        <p:xfrm>
          <a:off x="4645025" y="214313"/>
          <a:ext cx="4284663" cy="63532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46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3847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" sz="2000" dirty="0" smtClean="0">
                          <a:solidFill>
                            <a:schemeClr val="tx1"/>
                          </a:solidFill>
                        </a:rPr>
                        <a:t>Clinical significance</a:t>
                      </a:r>
                      <a:endParaRPr lang="en-US" sz="20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17" marB="45717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5414">
                <a:tc>
                  <a:txBody>
                    <a:bodyPr/>
                    <a:lstStyle/>
                    <a:p>
                      <a:pPr algn="l"/>
                      <a:r>
                        <a:rPr lang="en" sz="1600" dirty="0" smtClean="0"/>
                        <a:t>Bacterial </a:t>
                      </a:r>
                      <a:r>
                        <a:rPr lang="en" sz="1600" baseline="0" dirty="0" smtClean="0"/>
                        <a:t>infection</a:t>
                      </a:r>
                      <a:endParaRPr lang="en-US" sz="1600" dirty="0"/>
                    </a:p>
                  </a:txBody>
                  <a:tcPr marL="91439" marR="91439" marT="45717" marB="45717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1917">
                <a:tc>
                  <a:txBody>
                    <a:bodyPr/>
                    <a:lstStyle/>
                    <a:p>
                      <a:pPr algn="l"/>
                      <a:r>
                        <a:rPr lang="en" sz="1600" b="0" dirty="0" smtClean="0"/>
                        <a:t>DM (hyperglycemia)</a:t>
                      </a:r>
                      <a:endParaRPr lang="en-US" sz="1600" b="0" dirty="0"/>
                    </a:p>
                  </a:txBody>
                  <a:tcPr marL="91439" marR="91439" marT="45717" marB="45717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66773">
                <a:tc>
                  <a:txBody>
                    <a:bodyPr/>
                    <a:lstStyle/>
                    <a:p>
                      <a:pPr algn="l"/>
                      <a:r>
                        <a:rPr lang="en" sz="1600" b="0" dirty="0" smtClean="0"/>
                        <a:t>For the control of metabolic </a:t>
                      </a:r>
                      <a:r>
                        <a:rPr lang="en" sz="1600" b="0" baseline="0" dirty="0" smtClean="0"/>
                        <a:t>processes (more than for the control of renal functions in DM, starvation, or when carbohydrates are eliminated from the diet)</a:t>
                      </a:r>
                      <a:endParaRPr lang="en-US" sz="1600" b="0" dirty="0"/>
                    </a:p>
                  </a:txBody>
                  <a:tcPr marL="91439" marR="91439" marT="45717" marB="45717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22939">
                <a:tc>
                  <a:txBody>
                    <a:bodyPr/>
                    <a:lstStyle/>
                    <a:p>
                      <a:pPr algn="l"/>
                      <a:r>
                        <a:rPr lang="en" sz="1600" dirty="0" smtClean="0"/>
                        <a:t>Also, chronic hepatitis, liver cirrhosis, cholestasis, cholangitis, cholecystitis </a:t>
                      </a:r>
                      <a:r>
                        <a:rPr lang="en" sz="1600" baseline="0" dirty="0" smtClean="0"/>
                        <a:t>and other </a:t>
                      </a:r>
                      <a:r>
                        <a:rPr lang="en" sz="1600" dirty="0" smtClean="0"/>
                        <a:t>hepatocellular diseases.</a:t>
                      </a:r>
                      <a:endParaRPr lang="en-US" sz="1600" dirty="0"/>
                    </a:p>
                  </a:txBody>
                  <a:tcPr marL="91439" marR="91439" marT="45717" marB="45717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910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" sz="1600" dirty="0" smtClean="0"/>
                        <a:t>Rejection of a transplanted kidney, </a:t>
                      </a:r>
                      <a:r>
                        <a:rPr lang="en" sz="1600" baseline="0" dirty="0" smtClean="0"/>
                        <a:t>ATIN and HTIN</a:t>
                      </a:r>
                      <a:endParaRPr lang="en-US" sz="1600" dirty="0" smtClean="0"/>
                    </a:p>
                  </a:txBody>
                  <a:tcPr marL="91439" marR="91439" marT="45717" marB="45717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79104">
                <a:tc>
                  <a:txBody>
                    <a:bodyPr/>
                    <a:lstStyle/>
                    <a:p>
                      <a:pPr algn="l"/>
                      <a:r>
                        <a:rPr lang="en" sz="1600" dirty="0" smtClean="0"/>
                        <a:t>ITU, after </a:t>
                      </a:r>
                      <a:r>
                        <a:rPr lang="en" sz="1600" baseline="0" dirty="0" smtClean="0"/>
                        <a:t>bladder catheterization, neoplasm, radiotherapy</a:t>
                      </a:r>
                      <a:endParaRPr lang="en-US" sz="1600" dirty="0"/>
                    </a:p>
                  </a:txBody>
                  <a:tcPr marL="91439" marR="91439" marT="45717" marB="45717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8310">
                <a:tc>
                  <a:txBody>
                    <a:bodyPr/>
                    <a:lstStyle/>
                    <a:p>
                      <a:pPr algn="l"/>
                      <a:r>
                        <a:rPr lang="en" sz="1600" smtClean="0"/>
                        <a:t>Nephrotic</a:t>
                      </a:r>
                      <a:r>
                        <a:rPr lang="en" sz="1600" baseline="0" smtClean="0"/>
                        <a:t> syndroma</a:t>
                      </a:r>
                      <a:r>
                        <a:rPr lang="en" sz="1600" smtClean="0"/>
                        <a:t>, </a:t>
                      </a:r>
                      <a:r>
                        <a:rPr lang="en" sz="1600" dirty="0" smtClean="0"/>
                        <a:t>free fat droplets</a:t>
                      </a:r>
                      <a:endParaRPr lang="en-US" sz="1600" dirty="0"/>
                    </a:p>
                  </a:txBody>
                  <a:tcPr marL="91439" marR="91439" marT="45717" marB="45717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822939">
                <a:tc>
                  <a:txBody>
                    <a:bodyPr/>
                    <a:lstStyle/>
                    <a:p>
                      <a:pPr algn="l"/>
                      <a:r>
                        <a:rPr lang="en" sz="1600" dirty="0" smtClean="0"/>
                        <a:t>Hemodynamic changes in the kidneys, acute or active kidney diseases, GNF, TIN, ac.tub.necrosis, nephrotoxic substances</a:t>
                      </a:r>
                      <a:endParaRPr lang="en-US" sz="1600" dirty="0"/>
                    </a:p>
                  </a:txBody>
                  <a:tcPr marL="91439" marR="91439" marT="45717" marB="45717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798200">
                <a:tc>
                  <a:txBody>
                    <a:bodyPr/>
                    <a:lstStyle/>
                    <a:p>
                      <a:pPr algn="l"/>
                      <a:r>
                        <a:rPr lang="en" sz="1600" dirty="0" smtClean="0"/>
                        <a:t>They precipitate when the salt concentration is higher than the solubility threshold</a:t>
                      </a:r>
                      <a:endParaRPr lang="en-US" sz="1600" dirty="0"/>
                    </a:p>
                  </a:txBody>
                  <a:tcPr marL="91439" marR="91439" marT="45717" marB="45717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Placeholder 10"/>
          <p:cNvSpPr>
            <a:spLocks noGrp="1"/>
          </p:cNvSpPr>
          <p:nvPr>
            <p:ph type="body" idx="1"/>
          </p:nvPr>
        </p:nvSpPr>
        <p:spPr>
          <a:xfrm>
            <a:off x="457200" y="146050"/>
            <a:ext cx="4040188" cy="639763"/>
          </a:xfrm>
          <a:solidFill>
            <a:schemeClr val="tx1"/>
          </a:solidFill>
        </p:spPr>
        <p:txBody>
          <a:bodyPr/>
          <a:lstStyle/>
          <a:p>
            <a:pPr algn="ctr" eaLnBrk="1" hangingPunct="1"/>
            <a:r>
              <a:rPr lang="en" altLang="en-US" smtClean="0">
                <a:solidFill>
                  <a:srgbClr val="FF0000"/>
                </a:solidFill>
              </a:rPr>
              <a:t>Nephritic sediment</a:t>
            </a:r>
          </a:p>
        </p:txBody>
      </p:sp>
      <p:sp>
        <p:nvSpPr>
          <p:cNvPr id="32771" name="Content Placeholder 11"/>
          <p:cNvSpPr>
            <a:spLocks noGrp="1"/>
          </p:cNvSpPr>
          <p:nvPr>
            <p:ph sz="half" idx="2"/>
          </p:nvPr>
        </p:nvSpPr>
        <p:spPr>
          <a:xfrm>
            <a:off x="457200" y="928688"/>
            <a:ext cx="4040188" cy="4071937"/>
          </a:xfrm>
          <a:ln>
            <a:solidFill>
              <a:srgbClr val="FF0000"/>
            </a:solidFill>
          </a:ln>
        </p:spPr>
        <p:txBody>
          <a:bodyPr rtlCol="0">
            <a:normAutofit/>
          </a:bodyPr>
          <a:lstStyle/>
          <a:p>
            <a:pPr marL="173038" indent="-173038" eaLnBrk="1" fontAlgn="auto" hangingPunct="1">
              <a:spcAft>
                <a:spcPts val="0"/>
              </a:spcAft>
              <a:defRPr/>
            </a:pPr>
            <a:r>
              <a:rPr lang="en" sz="2100" smtClean="0"/>
              <a:t>Red, brown, or cloudy urine</a:t>
            </a:r>
          </a:p>
          <a:p>
            <a:pPr marL="173038" indent="-173038" eaLnBrk="1" fontAlgn="auto" hangingPunct="1">
              <a:spcAft>
                <a:spcPts val="0"/>
              </a:spcAft>
              <a:defRPr/>
            </a:pPr>
            <a:r>
              <a:rPr lang="en" sz="2100" smtClean="0"/>
              <a:t>Positive hemoglobin and protein test</a:t>
            </a:r>
          </a:p>
          <a:p>
            <a:pPr marL="173038" indent="-173038" eaLnBrk="1" fontAlgn="auto" hangingPunct="1">
              <a:spcAft>
                <a:spcPts val="0"/>
              </a:spcAft>
              <a:defRPr/>
            </a:pPr>
            <a:r>
              <a:rPr lang="en" sz="2100" smtClean="0"/>
              <a:t>Erythrocytes and Er cylinders (sometimes granular and hyaline)</a:t>
            </a:r>
          </a:p>
          <a:p>
            <a:pPr marL="173038" indent="-173038" eaLnBrk="1" fontAlgn="auto" hangingPunct="1">
              <a:spcAft>
                <a:spcPts val="0"/>
              </a:spcAft>
              <a:defRPr/>
            </a:pPr>
            <a:r>
              <a:rPr lang="en" sz="2100" smtClean="0"/>
              <a:t>This is the so-called "active sediment", which correlates with the bioptic findings of proliferation, left infiltration, findings of crescents, and fields of necrosis</a:t>
            </a:r>
          </a:p>
        </p:txBody>
      </p:sp>
      <p:sp>
        <p:nvSpPr>
          <p:cNvPr id="46084" name="Text Placeholder 12"/>
          <p:cNvSpPr>
            <a:spLocks noGrp="1"/>
          </p:cNvSpPr>
          <p:nvPr>
            <p:ph type="body" sz="quarter" idx="3"/>
          </p:nvPr>
        </p:nvSpPr>
        <p:spPr>
          <a:xfrm>
            <a:off x="4645025" y="142875"/>
            <a:ext cx="4041775" cy="639763"/>
          </a:xfrm>
          <a:solidFill>
            <a:schemeClr val="tx1"/>
          </a:solidFill>
        </p:spPr>
        <p:txBody>
          <a:bodyPr/>
          <a:lstStyle/>
          <a:p>
            <a:pPr algn="ctr" eaLnBrk="1" hangingPunct="1"/>
            <a:r>
              <a:rPr lang="en" altLang="en-US" smtClean="0">
                <a:solidFill>
                  <a:srgbClr val="FF0000"/>
                </a:solidFill>
              </a:rPr>
              <a:t>Nephrotic sediment</a:t>
            </a:r>
          </a:p>
        </p:txBody>
      </p:sp>
      <p:sp>
        <p:nvSpPr>
          <p:cNvPr id="46085" name="Content Placeholder 13"/>
          <p:cNvSpPr>
            <a:spLocks noGrp="1"/>
          </p:cNvSpPr>
          <p:nvPr>
            <p:ph sz="quarter" idx="4"/>
          </p:nvPr>
        </p:nvSpPr>
        <p:spPr>
          <a:xfrm>
            <a:off x="4645025" y="928688"/>
            <a:ext cx="4041775" cy="4071937"/>
          </a:xfrm>
          <a:ln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" altLang="en-US" sz="2100" smtClean="0"/>
              <a:t>Light or yellowish urine color</a:t>
            </a:r>
          </a:p>
          <a:p>
            <a:pPr eaLnBrk="1" hangingPunct="1"/>
            <a:r>
              <a:rPr lang="en" altLang="en-US" sz="2100" smtClean="0"/>
              <a:t>Proteinuria over 3.5 g and lipiduria and mild microhematuria</a:t>
            </a:r>
          </a:p>
          <a:p>
            <a:pPr eaLnBrk="1" hangingPunct="1"/>
            <a:r>
              <a:rPr lang="en" altLang="en-US" sz="2100" smtClean="0"/>
              <a:t>Hyaline and Le cylinders, oval fat bodies</a:t>
            </a:r>
          </a:p>
          <a:p>
            <a:pPr eaLnBrk="1" hangingPunct="1"/>
            <a:r>
              <a:rPr lang="en" altLang="en-US" sz="2100" smtClean="0"/>
              <a:t>This is the so-called "scarce, mild, or benign sediment"</a:t>
            </a:r>
          </a:p>
          <a:p>
            <a:pPr eaLnBrk="1" hangingPunct="1"/>
            <a:r>
              <a:rPr lang="en" altLang="en-US" sz="2100" smtClean="0"/>
              <a:t>Rare air cylinders and tubular cells</a:t>
            </a:r>
          </a:p>
        </p:txBody>
      </p:sp>
      <p:sp>
        <p:nvSpPr>
          <p:cNvPr id="6" name="Rectangle 5"/>
          <p:cNvSpPr/>
          <p:nvPr/>
        </p:nvSpPr>
        <p:spPr>
          <a:xfrm>
            <a:off x="428625" y="5072063"/>
            <a:ext cx="8286750" cy="17145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6087" name="TextBox 6"/>
          <p:cNvSpPr txBox="1">
            <a:spLocks noChangeArrowheads="1"/>
          </p:cNvSpPr>
          <p:nvPr/>
        </p:nvSpPr>
        <p:spPr bwMode="auto">
          <a:xfrm>
            <a:off x="400050" y="4959817"/>
            <a:ext cx="828675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3038" indent="-173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Char char="•"/>
            </a:pPr>
            <a:r>
              <a:rPr lang="en" altLang="en-US" sz="2000">
                <a:latin typeface="Calibri" panose="020F0502020204030204" pitchFamily="34" charset="0"/>
              </a:rPr>
              <a:t>Chronic sediment: Progressive glomerular disease is characterized by fibrosis, the sediment is less abnormal, </a:t>
            </a:r>
            <a:r>
              <a:rPr lang="en" altLang="en-US" sz="2000" smtClean="0">
                <a:latin typeface="Calibri" panose="020F0502020204030204" pitchFamily="34" charset="0"/>
              </a:rPr>
              <a:t>and proteinuria</a:t>
            </a:r>
            <a:r>
              <a:rPr lang="en" altLang="en-US" sz="2000">
                <a:latin typeface="Calibri" panose="020F0502020204030204" pitchFamily="34" charset="0"/>
              </a:rPr>
              <a:t>, hematuria, </a:t>
            </a:r>
            <a:r>
              <a:rPr lang="en" altLang="en-US" sz="2000" smtClean="0">
                <a:latin typeface="Calibri" panose="020F0502020204030204" pitchFamily="34" charset="0"/>
              </a:rPr>
              <a:t>pyuria, </a:t>
            </a:r>
            <a:r>
              <a:rPr lang="en" altLang="en-US" sz="2000">
                <a:latin typeface="Calibri" panose="020F0502020204030204" pitchFamily="34" charset="0"/>
              </a:rPr>
              <a:t>and </a:t>
            </a:r>
            <a:r>
              <a:rPr lang="en" altLang="en-US" sz="2000" smtClean="0">
                <a:latin typeface="Calibri" panose="020F0502020204030204" pitchFamily="34" charset="0"/>
              </a:rPr>
              <a:t>cylindric </a:t>
            </a:r>
            <a:r>
              <a:rPr lang="en" altLang="en-US" sz="2000">
                <a:latin typeface="Calibri" panose="020F0502020204030204" pitchFamily="34" charset="0"/>
              </a:rPr>
              <a:t>decrease.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" altLang="en-US" sz="2000">
                <a:latin typeface="Calibri" panose="020F0502020204030204" pitchFamily="34" charset="0"/>
              </a:rPr>
              <a:t>In </a:t>
            </a:r>
            <a:r>
              <a:rPr lang="en" altLang="en-US" sz="2000" smtClean="0">
                <a:latin typeface="Calibri" panose="020F0502020204030204" pitchFamily="34" charset="0"/>
              </a:rPr>
              <a:t>PNF: </a:t>
            </a:r>
            <a:r>
              <a:rPr lang="en" altLang="en-US" sz="2000">
                <a:latin typeface="Calibri" panose="020F0502020204030204" pitchFamily="34" charset="0"/>
              </a:rPr>
              <a:t>L</a:t>
            </a:r>
            <a:r>
              <a:rPr lang="en" altLang="en-US" sz="2000" smtClean="0">
                <a:latin typeface="Calibri" panose="020F0502020204030204" pitchFamily="34" charset="0"/>
              </a:rPr>
              <a:t>e</a:t>
            </a:r>
            <a:r>
              <a:rPr lang="en" altLang="en-US" sz="2000">
                <a:latin typeface="Calibri" panose="020F0502020204030204" pitchFamily="34" charset="0"/>
              </a:rPr>
              <a:t>. </a:t>
            </a:r>
            <a:r>
              <a:rPr lang="en-US" altLang="en-US" sz="2000" smtClean="0">
                <a:latin typeface="Calibri" panose="020F0502020204030204" pitchFamily="34" charset="0"/>
              </a:rPr>
              <a:t>C</a:t>
            </a:r>
            <a:r>
              <a:rPr lang="en" altLang="en-US" sz="2000" smtClean="0">
                <a:latin typeface="Calibri" panose="020F0502020204030204" pitchFamily="34" charset="0"/>
              </a:rPr>
              <a:t>ylinders with </a:t>
            </a:r>
            <a:r>
              <a:rPr lang="en" altLang="en-US" sz="2000">
                <a:latin typeface="Calibri" panose="020F0502020204030204" pitchFamily="34" charset="0"/>
              </a:rPr>
              <a:t>bacteria; </a:t>
            </a:r>
            <a:endParaRPr lang="sr-Cyrl-RS" altLang="en-US" sz="2000" smtClean="0">
              <a:latin typeface="Calibri" panose="020F0502020204030204" pitchFamily="34" charset="0"/>
            </a:endParaRP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2000" smtClean="0">
                <a:latin typeface="Calibri" panose="020F0502020204030204" pitchFamily="34" charset="0"/>
              </a:rPr>
              <a:t>in </a:t>
            </a:r>
            <a:r>
              <a:rPr lang="en-US" altLang="en-US" sz="2000">
                <a:latin typeface="Calibri" panose="020F0502020204030204" pitchFamily="34" charset="0"/>
              </a:rPr>
              <a:t>the infection of the lower urinary tract, there are no leukocyte </a:t>
            </a:r>
            <a:r>
              <a:rPr lang="en-US" altLang="en-US" sz="2000" smtClean="0">
                <a:latin typeface="Calibri" panose="020F0502020204030204" pitchFamily="34" charset="0"/>
              </a:rPr>
              <a:t>cylinders;</a:t>
            </a:r>
            <a:r>
              <a:rPr lang="sr-Cyrl-RS" altLang="en-US" sz="2000" smtClean="0">
                <a:latin typeface="Calibri" panose="020F0502020204030204" pitchFamily="34" charset="0"/>
              </a:rPr>
              <a:t> </a:t>
            </a:r>
            <a:r>
              <a:rPr lang="en" altLang="en-US" sz="2000" smtClean="0">
                <a:latin typeface="Calibri" panose="020F0502020204030204" pitchFamily="34" charset="0"/>
              </a:rPr>
              <a:t>In ATN:  tubular cells, tubular and granulated cylinders</a:t>
            </a:r>
            <a:endParaRPr lang="en" altLang="en-US" sz="200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ln w="38100"/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" sz="4000" b="1" dirty="0" smtClean="0">
                <a:solidFill>
                  <a:srgbClr val="0000CC"/>
                </a:solidFill>
              </a:rPr>
              <a:t>Radiological examination without contrast</a:t>
            </a:r>
            <a:endParaRPr lang="en-US" sz="4000" b="1" dirty="0" smtClean="0">
              <a:solidFill>
                <a:srgbClr val="0000CC"/>
              </a:solidFill>
            </a:endParaRPr>
          </a:p>
        </p:txBody>
      </p:sp>
      <p:sp>
        <p:nvSpPr>
          <p:cNvPr id="77827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sr-Cyrl-RS" altLang="en-US" sz="2900" smtClean="0"/>
          </a:p>
          <a:p>
            <a:pPr eaLnBrk="1" hangingPunct="1"/>
            <a:r>
              <a:rPr lang="en" altLang="en-US" sz="2900" smtClean="0"/>
              <a:t>Bone changes (ROD, lithic or</a:t>
            </a:r>
            <a:r>
              <a:rPr lang="sr-Latn-RS" altLang="en-US" sz="2900" smtClean="0"/>
              <a:t> </a:t>
            </a:r>
            <a:r>
              <a:rPr lang="en" altLang="en-US" sz="2900" smtClean="0"/>
              <a:t>blast metastases)</a:t>
            </a:r>
          </a:p>
          <a:p>
            <a:pPr eaLnBrk="1" hangingPunct="1"/>
            <a:r>
              <a:rPr lang="en" altLang="en-US" sz="2900" smtClean="0"/>
              <a:t>Obliteration of the psoas is a sign of soft tissue changes</a:t>
            </a:r>
          </a:p>
          <a:p>
            <a:pPr eaLnBrk="1" hangingPunct="1"/>
            <a:r>
              <a:rPr lang="en" altLang="en-US" sz="2900" smtClean="0"/>
              <a:t>local infiltration,</a:t>
            </a:r>
          </a:p>
          <a:p>
            <a:pPr eaLnBrk="1" hangingPunct="1"/>
            <a:r>
              <a:rPr lang="en" altLang="en-US" sz="2900" smtClean="0"/>
              <a:t>bleeding, tumor</a:t>
            </a:r>
            <a:r>
              <a:rPr lang="sr-Latn-RS" altLang="en-US" sz="2900" smtClean="0"/>
              <a:t>,</a:t>
            </a:r>
            <a:r>
              <a:rPr lang="en" altLang="en-US" sz="2900" smtClean="0"/>
              <a:t> or urinoma</a:t>
            </a:r>
          </a:p>
          <a:p>
            <a:pPr eaLnBrk="1" hangingPunct="1"/>
            <a:r>
              <a:rPr lang="en" altLang="en-US" sz="2900" smtClean="0"/>
              <a:t>Air, ileus</a:t>
            </a:r>
            <a:r>
              <a:rPr lang="sr-Latn-RS" altLang="en-US" sz="2900" smtClean="0"/>
              <a:t>,</a:t>
            </a:r>
            <a:r>
              <a:rPr lang="en" altLang="en-US" sz="2900" smtClean="0"/>
              <a:t> or obstruction</a:t>
            </a:r>
          </a:p>
          <a:p>
            <a:pPr eaLnBrk="1" hangingPunct="1"/>
            <a:r>
              <a:rPr lang="en" altLang="en-US" sz="2900" smtClean="0"/>
              <a:t>Calcifications</a:t>
            </a:r>
          </a:p>
        </p:txBody>
      </p:sp>
      <p:sp>
        <p:nvSpPr>
          <p:cNvPr id="8" name="Rectangle 7"/>
          <p:cNvSpPr/>
          <p:nvPr/>
        </p:nvSpPr>
        <p:spPr>
          <a:xfrm>
            <a:off x="642938" y="1428750"/>
            <a:ext cx="7286625" cy="714375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" sz="2500" b="1" dirty="0">
                <a:solidFill>
                  <a:schemeClr val="bg1"/>
                </a:solidFill>
              </a:rPr>
              <a:t>A native recording can provide information about: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42938"/>
            <a:ext cx="8229600" cy="1185862"/>
          </a:xfrm>
        </p:spPr>
        <p:txBody>
          <a:bodyPr/>
          <a:lstStyle/>
          <a:p>
            <a:pPr eaLnBrk="1" hangingPunct="1"/>
            <a:r>
              <a:rPr lang="en" altLang="en-US" b="1" smtClean="0">
                <a:solidFill>
                  <a:srgbClr val="0000CC"/>
                </a:solidFill>
              </a:rPr>
              <a:t>Intravenous urography</a:t>
            </a:r>
            <a:endParaRPr lang="en-US" altLang="en-US" b="1" smtClean="0">
              <a:solidFill>
                <a:srgbClr val="0000CC"/>
              </a:solidFill>
            </a:endParaRPr>
          </a:p>
        </p:txBody>
      </p:sp>
      <p:sp>
        <p:nvSpPr>
          <p:cNvPr id="78851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916113"/>
            <a:ext cx="8229600" cy="4525962"/>
          </a:xfrm>
        </p:spPr>
        <p:txBody>
          <a:bodyPr/>
          <a:lstStyle/>
          <a:p>
            <a:pPr eaLnBrk="1" hangingPunct="1"/>
            <a:r>
              <a:rPr lang="en" altLang="en-US" smtClean="0"/>
              <a:t>Assessment of kidney size and appearance</a:t>
            </a:r>
          </a:p>
          <a:p>
            <a:pPr eaLnBrk="1" hangingPunct="1"/>
            <a:r>
              <a:rPr lang="en" altLang="en-US" smtClean="0"/>
              <a:t>Examination of recurrent urinary obstruction</a:t>
            </a:r>
          </a:p>
          <a:p>
            <a:pPr eaLnBrk="1" hangingPunct="1"/>
            <a:r>
              <a:rPr lang="en" altLang="en-US" smtClean="0"/>
              <a:t>Detection and localization of calculus</a:t>
            </a:r>
          </a:p>
          <a:p>
            <a:pPr eaLnBrk="1" hangingPunct="1"/>
            <a:r>
              <a:rPr lang="en" altLang="en-US" smtClean="0"/>
              <a:t>Assessment of suspected urinary obstruction</a:t>
            </a:r>
          </a:p>
          <a:p>
            <a:pPr eaLnBrk="1" hangingPunct="1"/>
            <a:r>
              <a:rPr lang="en" altLang="en-US" smtClean="0"/>
              <a:t>Assessment of the cause of hematuria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altLang="en-US" b="1" smtClean="0">
                <a:solidFill>
                  <a:srgbClr val="0000CC"/>
                </a:solidFill>
              </a:rPr>
              <a:t>ECHO of the kidney</a:t>
            </a:r>
            <a:endParaRPr lang="en-US" altLang="en-US" b="1" smtClean="0">
              <a:solidFill>
                <a:srgbClr val="0000CC"/>
              </a:solidFill>
            </a:endParaRPr>
          </a:p>
        </p:txBody>
      </p:sp>
      <p:sp>
        <p:nvSpPr>
          <p:cNvPr id="79875" name="Rectangle 1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361950" indent="-361950" eaLnBrk="1" hangingPunct="1">
              <a:spcBef>
                <a:spcPct val="0"/>
              </a:spcBef>
            </a:pPr>
            <a:r>
              <a:rPr lang="en" altLang="en-US" sz="2900" smtClean="0"/>
              <a:t>Assessment of kidney size</a:t>
            </a:r>
          </a:p>
          <a:p>
            <a:pPr marL="361950" indent="-361950" eaLnBrk="1" hangingPunct="1">
              <a:spcBef>
                <a:spcPct val="0"/>
              </a:spcBef>
            </a:pPr>
            <a:r>
              <a:rPr lang="en" altLang="en-US" sz="2900" smtClean="0"/>
              <a:t>Screening for hydronephrosis</a:t>
            </a:r>
          </a:p>
          <a:p>
            <a:pPr marL="361950" indent="-361950" eaLnBrk="1" hangingPunct="1">
              <a:spcBef>
                <a:spcPct val="0"/>
              </a:spcBef>
            </a:pPr>
            <a:r>
              <a:rPr lang="en" altLang="en-US" sz="2900" smtClean="0"/>
              <a:t>Differentiate masses in the kidney</a:t>
            </a:r>
          </a:p>
          <a:p>
            <a:pPr marL="361950" indent="-361950" eaLnBrk="1" hangingPunct="1">
              <a:spcBef>
                <a:spcPct val="0"/>
              </a:spcBef>
            </a:pPr>
            <a:r>
              <a:rPr lang="en" altLang="en-US" sz="2900" smtClean="0"/>
              <a:t>Evaluation of the perirenal space for abscess or hematoma</a:t>
            </a:r>
          </a:p>
          <a:p>
            <a:pPr marL="361950" indent="-361950" eaLnBrk="1" hangingPunct="1">
              <a:spcBef>
                <a:spcPct val="0"/>
              </a:spcBef>
            </a:pPr>
            <a:r>
              <a:rPr lang="en" altLang="en-US" sz="2900" smtClean="0"/>
              <a:t>Localizes the kidney for non-invasive procedures</a:t>
            </a:r>
          </a:p>
          <a:p>
            <a:pPr marL="361950" indent="-361950" eaLnBrk="1" hangingPunct="1">
              <a:spcBef>
                <a:spcPct val="0"/>
              </a:spcBef>
            </a:pPr>
            <a:r>
              <a:rPr lang="en" altLang="en-US" sz="2900" smtClean="0"/>
              <a:t>RPC</a:t>
            </a:r>
          </a:p>
          <a:p>
            <a:pPr marL="361950" indent="-361950" eaLnBrk="1" hangingPunct="1">
              <a:spcBef>
                <a:spcPct val="0"/>
              </a:spcBef>
            </a:pPr>
            <a:r>
              <a:rPr lang="en" altLang="en-US" sz="2900" smtClean="0"/>
              <a:t>Estimates residual urine (&gt;100 ml)</a:t>
            </a:r>
          </a:p>
          <a:p>
            <a:pPr marL="361950" indent="-361950" eaLnBrk="1" hangingPunct="1">
              <a:spcBef>
                <a:spcPct val="0"/>
              </a:spcBef>
            </a:pPr>
            <a:r>
              <a:rPr lang="en" altLang="en-US" sz="2900" smtClean="0"/>
              <a:t>Assessment of renal vein thrombosis (Doppler)</a:t>
            </a:r>
          </a:p>
          <a:p>
            <a:pPr marL="361950" indent="-361950" eaLnBrk="1" hangingPunct="1">
              <a:spcBef>
                <a:spcPct val="0"/>
              </a:spcBef>
            </a:pPr>
            <a:r>
              <a:rPr lang="en" altLang="en-US" sz="2900" smtClean="0"/>
              <a:t>Assesses renal flow (Doppler)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88" y="457200"/>
            <a:ext cx="8229600" cy="1371600"/>
          </a:xfrm>
        </p:spPr>
        <p:txBody>
          <a:bodyPr/>
          <a:lstStyle/>
          <a:p>
            <a:pPr eaLnBrk="1" hangingPunct="1"/>
            <a:r>
              <a:rPr lang="en" altLang="en-US" sz="4000" b="1" smtClean="0">
                <a:solidFill>
                  <a:srgbClr val="0000CC"/>
                </a:solidFill>
              </a:rPr>
              <a:t>Computed tomography</a:t>
            </a:r>
            <a:endParaRPr lang="en-US" altLang="en-US" sz="4000" b="1" smtClean="0">
              <a:solidFill>
                <a:srgbClr val="0000CC"/>
              </a:solidFill>
            </a:endParaRPr>
          </a:p>
        </p:txBody>
      </p:sp>
      <p:sp>
        <p:nvSpPr>
          <p:cNvPr id="80899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1916113"/>
            <a:ext cx="8229600" cy="4525962"/>
          </a:xfrm>
        </p:spPr>
        <p:txBody>
          <a:bodyPr/>
          <a:lstStyle/>
          <a:p>
            <a:pPr eaLnBrk="1" hangingPunct="1"/>
            <a:r>
              <a:rPr lang="en" altLang="en-US" smtClean="0"/>
              <a:t>Further evaluation of renal masses</a:t>
            </a:r>
          </a:p>
          <a:p>
            <a:pPr eaLnBrk="1" hangingPunct="1"/>
            <a:r>
              <a:rPr lang="en" altLang="en-US" smtClean="0"/>
              <a:t>Separation of mass from calcification</a:t>
            </a:r>
          </a:p>
          <a:p>
            <a:pPr eaLnBrk="1" hangingPunct="1"/>
            <a:r>
              <a:rPr lang="en" altLang="en-US" smtClean="0"/>
              <a:t>Assessment of non-functioning kidney</a:t>
            </a:r>
          </a:p>
          <a:p>
            <a:pPr eaLnBrk="1" hangingPunct="1"/>
            <a:r>
              <a:rPr lang="en" altLang="en-US" smtClean="0"/>
              <a:t>Evaluation of kidney trauma</a:t>
            </a:r>
          </a:p>
          <a:p>
            <a:pPr eaLnBrk="1" hangingPunct="1"/>
            <a:r>
              <a:rPr lang="en" altLang="en-US" smtClean="0"/>
              <a:t>Diagnosis of pheochromocytoma in the adrenal gland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88" y="571500"/>
            <a:ext cx="8286750" cy="1257300"/>
          </a:xfrm>
        </p:spPr>
        <p:txBody>
          <a:bodyPr/>
          <a:lstStyle/>
          <a:p>
            <a:pPr eaLnBrk="1" hangingPunct="1"/>
            <a:r>
              <a:rPr lang="en" altLang="en-US" b="1" smtClean="0">
                <a:solidFill>
                  <a:srgbClr val="0000CC"/>
                </a:solidFill>
              </a:rPr>
              <a:t>Magnetic resonance</a:t>
            </a:r>
            <a:endParaRPr lang="en-US" altLang="en-US" b="1" smtClean="0">
              <a:solidFill>
                <a:srgbClr val="0000CC"/>
              </a:solidFill>
            </a:endParaRPr>
          </a:p>
        </p:txBody>
      </p:sp>
      <p:sp>
        <p:nvSpPr>
          <p:cNvPr id="81923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1844675"/>
            <a:ext cx="8229600" cy="4525963"/>
          </a:xfrm>
        </p:spPr>
        <p:txBody>
          <a:bodyPr/>
          <a:lstStyle/>
          <a:p>
            <a:pPr eaLnBrk="1" hangingPunct="1"/>
            <a:r>
              <a:rPr lang="en" altLang="en-US" smtClean="0"/>
              <a:t>As a complement to CT in the assessment of renal masses</a:t>
            </a:r>
          </a:p>
          <a:p>
            <a:pPr eaLnBrk="1" hangingPunct="1"/>
            <a:r>
              <a:rPr lang="en" altLang="en-US" smtClean="0"/>
              <a:t>As an alternative to CT in patients who do not tolerate contrast agents</a:t>
            </a:r>
          </a:p>
          <a:p>
            <a:pPr eaLnBrk="1" hangingPunct="1"/>
            <a:r>
              <a:rPr lang="en" altLang="en-US" smtClean="0"/>
              <a:t>Evaluation of suspected pheochromocytoma</a:t>
            </a:r>
          </a:p>
          <a:p>
            <a:pPr eaLnBrk="1" hangingPunct="1"/>
            <a:r>
              <a:rPr lang="en" altLang="en-US" smtClean="0"/>
              <a:t>Assessment of renal vein thrombosis and renal vascular disorders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500034" y="928670"/>
          <a:ext cx="8358246" cy="56436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2947" name="Title 2"/>
          <p:cNvSpPr>
            <a:spLocks noGrp="1"/>
          </p:cNvSpPr>
          <p:nvPr>
            <p:ph type="title"/>
          </p:nvPr>
        </p:nvSpPr>
        <p:spPr>
          <a:xfrm>
            <a:off x="457200" y="71438"/>
            <a:ext cx="8229600" cy="928687"/>
          </a:xfrm>
        </p:spPr>
        <p:txBody>
          <a:bodyPr/>
          <a:lstStyle/>
          <a:p>
            <a:pPr eaLnBrk="1" hangingPunct="1"/>
            <a:r>
              <a:rPr lang="en" altLang="en-US" b="1" smtClean="0">
                <a:solidFill>
                  <a:srgbClr val="0000CC"/>
                </a:solidFill>
              </a:rPr>
              <a:t>ANGIOGRAPHY</a:t>
            </a:r>
          </a:p>
        </p:txBody>
      </p:sp>
      <p:pic>
        <p:nvPicPr>
          <p:cNvPr id="82948" name="Picture 6" descr="Сродна слика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3" y="2714625"/>
            <a:ext cx="2357437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" altLang="en-US" sz="4000" b="1" smtClean="0">
                <a:solidFill>
                  <a:srgbClr val="0000CC"/>
                </a:solidFill>
              </a:rPr>
              <a:t>Radionuclide methods</a:t>
            </a:r>
            <a:endParaRPr lang="en-US" altLang="en-US" sz="4000" b="1" smtClean="0">
              <a:solidFill>
                <a:srgbClr val="0000CC"/>
              </a:solidFill>
            </a:endParaRPr>
          </a:p>
        </p:txBody>
      </p:sp>
      <p:sp>
        <p:nvSpPr>
          <p:cNvPr id="83971" name="Rectangle 3"/>
          <p:cNvSpPr>
            <a:spLocks noGrp="1" noChangeArrowheads="1"/>
          </p:cNvSpPr>
          <p:nvPr>
            <p:ph idx="1"/>
          </p:nvPr>
        </p:nvSpPr>
        <p:spPr>
          <a:xfrm>
            <a:off x="485775" y="1916113"/>
            <a:ext cx="8229600" cy="4525962"/>
          </a:xfrm>
        </p:spPr>
        <p:txBody>
          <a:bodyPr/>
          <a:lstStyle/>
          <a:p>
            <a:pPr eaLnBrk="1" hangingPunct="1"/>
            <a:r>
              <a:rPr lang="en" altLang="en-US" smtClean="0"/>
              <a:t>Static scintigraphy</a:t>
            </a:r>
          </a:p>
          <a:p>
            <a:pPr eaLnBrk="1" hangingPunct="1"/>
            <a:r>
              <a:rPr lang="en" altLang="en-US" smtClean="0"/>
              <a:t>Dynamic scintigraphy</a:t>
            </a:r>
          </a:p>
          <a:p>
            <a:pPr eaLnBrk="1" hangingPunct="1"/>
            <a:r>
              <a:rPr lang="en" altLang="en-US" smtClean="0"/>
              <a:t>Radiography</a:t>
            </a:r>
          </a:p>
          <a:p>
            <a:pPr eaLnBrk="1" hangingPunct="1"/>
            <a:r>
              <a:rPr lang="en" altLang="en-US" smtClean="0"/>
              <a:t>Nuclear medicine methods for determining clearance</a:t>
            </a:r>
            <a:endParaRPr lang="en-US" alt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altLang="en-US" b="1" smtClean="0">
                <a:solidFill>
                  <a:srgbClr val="0000CC"/>
                </a:solidFill>
              </a:rPr>
              <a:t>Occlusion of the left renal artery</a:t>
            </a:r>
          </a:p>
        </p:txBody>
      </p:sp>
      <p:sp>
        <p:nvSpPr>
          <p:cNvPr id="84995" name="Text Placeholder 5"/>
          <p:cNvSpPr>
            <a:spLocks noGrp="1"/>
          </p:cNvSpPr>
          <p:nvPr>
            <p:ph type="body" idx="1"/>
          </p:nvPr>
        </p:nvSpPr>
        <p:spPr>
          <a:xfrm>
            <a:off x="457200" y="1714500"/>
            <a:ext cx="2971800" cy="639763"/>
          </a:xfrm>
        </p:spPr>
        <p:txBody>
          <a:bodyPr/>
          <a:lstStyle/>
          <a:p>
            <a:pPr eaLnBrk="1" hangingPunct="1"/>
            <a:r>
              <a:rPr lang="en" altLang="en-US" smtClean="0">
                <a:solidFill>
                  <a:srgbClr val="FF0000"/>
                </a:solidFill>
              </a:rPr>
              <a:t>Renovasography</a:t>
            </a:r>
          </a:p>
        </p:txBody>
      </p:sp>
      <p:pic>
        <p:nvPicPr>
          <p:cNvPr id="84996" name="Content Placeholder 9" descr="20170914_090529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61" b="5972"/>
          <a:stretch>
            <a:fillRect/>
          </a:stretch>
        </p:blipFill>
        <p:spPr>
          <a:xfrm>
            <a:off x="500063" y="2714625"/>
            <a:ext cx="3030537" cy="3214688"/>
          </a:xfrm>
        </p:spPr>
      </p:pic>
      <p:sp>
        <p:nvSpPr>
          <p:cNvPr id="68613" name="Text Placeholder 7"/>
          <p:cNvSpPr>
            <a:spLocks noGrp="1"/>
          </p:cNvSpPr>
          <p:nvPr>
            <p:ph type="body" sz="quarter" idx="3"/>
          </p:nvPr>
        </p:nvSpPr>
        <p:spPr>
          <a:xfrm>
            <a:off x="4214813" y="1571625"/>
            <a:ext cx="4143375" cy="1143000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" smtClean="0">
                <a:solidFill>
                  <a:srgbClr val="FF0000"/>
                </a:solidFill>
              </a:rPr>
              <a:t>Dynamic scintigraphy with separate clearances and radiorenogram</a:t>
            </a:r>
          </a:p>
        </p:txBody>
      </p:sp>
      <p:pic>
        <p:nvPicPr>
          <p:cNvPr id="84998" name="Content Placeholder 10" descr="20170914_090211.jpg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823" b="9525"/>
          <a:stretch>
            <a:fillRect/>
          </a:stretch>
        </p:blipFill>
        <p:spPr>
          <a:xfrm>
            <a:off x="3653513" y="2714625"/>
            <a:ext cx="5490487" cy="32146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457200" y="142875"/>
            <a:ext cx="8229600" cy="7969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" sz="3300" b="1" dirty="0" err="1" smtClean="0">
                <a:solidFill>
                  <a:srgbClr val="0000CC"/>
                </a:solidFill>
              </a:rPr>
              <a:t>Anamnesis</a:t>
            </a:r>
            <a:r>
              <a:rPr lang="en" sz="3300" b="1" dirty="0" smtClean="0">
                <a:solidFill>
                  <a:srgbClr val="0000CC"/>
                </a:solidFill>
              </a:rPr>
              <a:t> </a:t>
            </a:r>
            <a:r>
              <a:rPr lang="en" sz="3300" b="1" dirty="0" err="1" smtClean="0">
                <a:solidFill>
                  <a:srgbClr val="0000CC"/>
                </a:solidFill>
              </a:rPr>
              <a:t>the patient</a:t>
            </a:r>
            <a:r>
              <a:rPr lang="en" sz="3300" b="1" dirty="0" smtClean="0">
                <a:solidFill>
                  <a:srgbClr val="0000CC"/>
                </a:solidFill>
              </a:rPr>
              <a:t> </a:t>
            </a:r>
            <a:r>
              <a:rPr lang="en" sz="3300" b="1" dirty="0" err="1" smtClean="0">
                <a:solidFill>
                  <a:srgbClr val="0000CC"/>
                </a:solidFill>
              </a:rPr>
              <a:t>with</a:t>
            </a:r>
            <a:r>
              <a:rPr lang="en" sz="3300" b="1" dirty="0" smtClean="0">
                <a:solidFill>
                  <a:srgbClr val="0000CC"/>
                </a:solidFill>
              </a:rPr>
              <a:t> </a:t>
            </a:r>
            <a:r>
              <a:rPr lang="en" sz="3300" b="1" dirty="0" err="1" smtClean="0">
                <a:solidFill>
                  <a:srgbClr val="0000CC"/>
                </a:solidFill>
              </a:rPr>
              <a:t>renal</a:t>
            </a:r>
            <a:r>
              <a:rPr lang="en" sz="3300" b="1" dirty="0" smtClean="0">
                <a:solidFill>
                  <a:srgbClr val="0000CC"/>
                </a:solidFill>
              </a:rPr>
              <a:t> </a:t>
            </a:r>
            <a:r>
              <a:rPr lang="en" sz="3300" b="1" dirty="0" err="1" smtClean="0">
                <a:solidFill>
                  <a:srgbClr val="0000CC"/>
                </a:solidFill>
              </a:rPr>
              <a:t>diseases</a:t>
            </a:r>
            <a:endParaRPr lang="en-US" sz="3300" b="1" dirty="0" smtClean="0">
              <a:solidFill>
                <a:srgbClr val="0000CC"/>
              </a:solidFill>
            </a:endParaRP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457200" y="1000125"/>
            <a:ext cx="8229600" cy="5572125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" sz="2300" dirty="0" smtClean="0"/>
              <a:t>The basis of the diagnosis </a:t>
            </a:r>
            <a:r>
              <a:rPr lang="en" sz="2300" smtClean="0"/>
              <a:t>of </a:t>
            </a:r>
            <a:r>
              <a:rPr lang="sr-Latn-RS" sz="2300" smtClean="0"/>
              <a:t>Kidney disease</a:t>
            </a:r>
            <a:r>
              <a:rPr lang="en" sz="2300" smtClean="0"/>
              <a:t> </a:t>
            </a:r>
            <a:r>
              <a:rPr lang="en" sz="2300" dirty="0" smtClean="0"/>
              <a:t>is the correct collection of all relevant data (auto-anamnesis and hetero-anamnesis).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" sz="2300" dirty="0" smtClean="0"/>
              <a:t>It is important to determine the course of the disease (acute or chronic form)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" sz="2300" dirty="0" smtClean="0"/>
              <a:t>Information about bedwetting or frequent UTI in childhood (urinary tract anomalies), upper respiratory tract or skin infections (post-infectious GNF or chronic GNF</a:t>
            </a:r>
            <a:r>
              <a:rPr lang="en" sz="2300" smtClean="0"/>
              <a:t>), </a:t>
            </a:r>
            <a:r>
              <a:rPr lang="sr-Latn-RS" sz="2300" smtClean="0"/>
              <a:t>and </a:t>
            </a:r>
            <a:r>
              <a:rPr lang="en" sz="2300" smtClean="0"/>
              <a:t>sudden </a:t>
            </a:r>
            <a:r>
              <a:rPr lang="en" sz="2300" dirty="0" smtClean="0"/>
              <a:t>onset of HTA at an early age (renovascular HTA) is important.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" sz="2300" dirty="0" smtClean="0"/>
              <a:t>An antibiotic or intake of a new drug can cause various forms </a:t>
            </a:r>
            <a:r>
              <a:rPr lang="en" sz="2300" smtClean="0"/>
              <a:t>of </a:t>
            </a:r>
            <a:r>
              <a:rPr lang="sr-Latn-RS" sz="2300" smtClean="0"/>
              <a:t>Tubulointerstitial nephritis</a:t>
            </a:r>
            <a:r>
              <a:rPr lang="en" sz="2300" smtClean="0"/>
              <a:t>, </a:t>
            </a:r>
            <a:r>
              <a:rPr lang="en" sz="2300" dirty="0" smtClean="0"/>
              <a:t>and long-term use of analgesics can cause analgesic nephropathy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" sz="2300" dirty="0" smtClean="0"/>
              <a:t>Some chronic diseases (HTA, DM) can be the cause of HBI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" sz="2300" dirty="0" smtClean="0"/>
              <a:t>Systemic diseases of the connective tissue can contribute to the development </a:t>
            </a:r>
            <a:r>
              <a:rPr lang="en" sz="2300" smtClean="0"/>
              <a:t>of </a:t>
            </a:r>
            <a:r>
              <a:rPr lang="sr-Latn-RS" sz="2300" smtClean="0"/>
              <a:t>KD</a:t>
            </a:r>
            <a:r>
              <a:rPr lang="en" sz="2300" smtClean="0"/>
              <a:t>, </a:t>
            </a:r>
            <a:r>
              <a:rPr lang="en" sz="2300" dirty="0" smtClean="0"/>
              <a:t>as well </a:t>
            </a:r>
            <a:r>
              <a:rPr lang="en" sz="2300" smtClean="0"/>
              <a:t>as </a:t>
            </a:r>
            <a:r>
              <a:rPr lang="sr-Latn-RS" sz="2300" smtClean="0"/>
              <a:t>tuberculosis</a:t>
            </a:r>
            <a:r>
              <a:rPr lang="en" sz="2300" smtClean="0"/>
              <a:t>, </a:t>
            </a:r>
            <a:r>
              <a:rPr lang="en" sz="2300" dirty="0" smtClean="0"/>
              <a:t>RA, gout, MM, obesity</a:t>
            </a:r>
            <a:r>
              <a:rPr lang="en" sz="2300" smtClean="0"/>
              <a:t>, </a:t>
            </a:r>
            <a:r>
              <a:rPr lang="sr-Latn-RS" sz="2300" smtClean="0"/>
              <a:t>and </a:t>
            </a:r>
            <a:r>
              <a:rPr lang="en" sz="2300" smtClean="0"/>
              <a:t>obstructive </a:t>
            </a:r>
            <a:r>
              <a:rPr lang="en" sz="2300" dirty="0" smtClean="0"/>
              <a:t>urinary </a:t>
            </a:r>
            <a:r>
              <a:rPr lang="en" sz="2300" smtClean="0"/>
              <a:t>tract disease</a:t>
            </a:r>
            <a:r>
              <a:rPr lang="sr-Latn-RS" sz="2300" smtClean="0"/>
              <a:t>.</a:t>
            </a:r>
            <a:endParaRPr lang="en" sz="23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altLang="en-US" b="1" smtClean="0">
                <a:solidFill>
                  <a:srgbClr val="0000CC"/>
                </a:solidFill>
              </a:rPr>
              <a:t>Kidney biopsy</a:t>
            </a:r>
            <a:endParaRPr lang="en-US" altLang="en-US" b="1" smtClean="0">
              <a:solidFill>
                <a:srgbClr val="0000CC"/>
              </a:solidFill>
            </a:endParaRPr>
          </a:p>
        </p:txBody>
      </p:sp>
      <p:sp>
        <p:nvSpPr>
          <p:cNvPr id="86019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1989138"/>
            <a:ext cx="8229600" cy="4525962"/>
          </a:xfrm>
        </p:spPr>
        <p:txBody>
          <a:bodyPr/>
          <a:lstStyle/>
          <a:p>
            <a:pPr eaLnBrk="1" hangingPunct="1"/>
            <a:r>
              <a:rPr lang="en" altLang="en-US" smtClean="0"/>
              <a:t>Percutaneous biopsy</a:t>
            </a:r>
          </a:p>
          <a:p>
            <a:pPr eaLnBrk="1" hangingPunct="1"/>
            <a:r>
              <a:rPr lang="en" altLang="en-US" smtClean="0"/>
              <a:t>Transjugular biopsy</a:t>
            </a:r>
          </a:p>
          <a:p>
            <a:pPr eaLnBrk="1" hangingPunct="1"/>
            <a:r>
              <a:rPr lang="en" altLang="en-US" smtClean="0"/>
              <a:t>Open biopsy</a:t>
            </a:r>
            <a:endParaRPr lang="en-US" alt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altLang="en-US" b="1" smtClean="0">
                <a:solidFill>
                  <a:srgbClr val="0000CC"/>
                </a:solidFill>
              </a:rPr>
              <a:t>Indication for kidney biopsy</a:t>
            </a:r>
            <a:endParaRPr lang="en-US" altLang="en-US" b="1" smtClean="0">
              <a:solidFill>
                <a:srgbClr val="0000CC"/>
              </a:solidFill>
            </a:endParaRPr>
          </a:p>
        </p:txBody>
      </p:sp>
      <p:sp>
        <p:nvSpPr>
          <p:cNvPr id="110595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916113"/>
            <a:ext cx="8229600" cy="452596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" smtClean="0"/>
              <a:t>Nephrotic syndrome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" smtClean="0"/>
              <a:t>Systemic lupus erythematosus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" smtClean="0"/>
              <a:t>Rapidly progressive glomerulonephritis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" smtClean="0"/>
              <a:t>Deterioration of the transplanted kidney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" smtClean="0"/>
              <a:t>Asymptomatic hematuria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" smtClean="0"/>
              <a:t>Asymptomatic proteinuria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" smtClean="0"/>
              <a:t>Acute kidney failure of unclear cause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" sz="4000" b="1" dirty="0" smtClean="0">
                <a:solidFill>
                  <a:srgbClr val="0000CC"/>
                </a:solidFill>
              </a:rPr>
              <a:t>Contraindications for kidney biopsy</a:t>
            </a:r>
            <a:endParaRPr lang="en-US" sz="4000" b="1" dirty="0" smtClean="0">
              <a:solidFill>
                <a:srgbClr val="0000CC"/>
              </a:solidFill>
            </a:endParaRPr>
          </a:p>
        </p:txBody>
      </p:sp>
      <p:sp>
        <p:nvSpPr>
          <p:cNvPr id="88067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916113"/>
            <a:ext cx="8229600" cy="4525962"/>
          </a:xfrm>
        </p:spPr>
        <p:txBody>
          <a:bodyPr/>
          <a:lstStyle/>
          <a:p>
            <a:pPr eaLnBrk="1" hangingPunct="1"/>
            <a:r>
              <a:rPr lang="en" altLang="en-US" smtClean="0"/>
              <a:t>Absolute (bleeding disorder and inability to cooperate with the patient, unregulated hypertension, hypotension)</a:t>
            </a:r>
          </a:p>
          <a:p>
            <a:pPr eaLnBrk="1" hangingPunct="1"/>
            <a:r>
              <a:rPr lang="en" altLang="en-US" smtClean="0"/>
              <a:t>Relative (reduced kidneys about 9 cm, extreme obesity, cysts at the site of biopsy, pyelonephritis, kidney abscess, hydronephrosis)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88" y="457200"/>
            <a:ext cx="8329612" cy="1371600"/>
          </a:xfrm>
        </p:spPr>
        <p:txBody>
          <a:bodyPr/>
          <a:lstStyle/>
          <a:p>
            <a:pPr eaLnBrk="1" hangingPunct="1"/>
            <a:r>
              <a:rPr lang="en" altLang="en-US" sz="4000" b="1" smtClean="0">
                <a:solidFill>
                  <a:srgbClr val="0000CC"/>
                </a:solidFill>
              </a:rPr>
              <a:t>Complications of kidney biopsy</a:t>
            </a:r>
            <a:endParaRPr lang="en-US" altLang="en-US" sz="4000" b="1" smtClean="0">
              <a:solidFill>
                <a:srgbClr val="0000CC"/>
              </a:solidFill>
            </a:endParaRPr>
          </a:p>
        </p:txBody>
      </p:sp>
      <p:sp>
        <p:nvSpPr>
          <p:cNvPr id="89091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1844675"/>
            <a:ext cx="8229600" cy="4525963"/>
          </a:xfrm>
        </p:spPr>
        <p:txBody>
          <a:bodyPr/>
          <a:lstStyle/>
          <a:p>
            <a:pPr eaLnBrk="1" hangingPunct="1"/>
            <a:r>
              <a:rPr lang="en" altLang="en-US" smtClean="0"/>
              <a:t>Microscopic bleeding</a:t>
            </a:r>
          </a:p>
          <a:p>
            <a:pPr eaLnBrk="1" hangingPunct="1"/>
            <a:r>
              <a:rPr lang="en" altLang="en-US" smtClean="0"/>
              <a:t>Macroscopic bleeding</a:t>
            </a:r>
          </a:p>
          <a:p>
            <a:pPr eaLnBrk="1" hangingPunct="1"/>
            <a:r>
              <a:rPr lang="en" altLang="en-US" smtClean="0"/>
              <a:t>Perirenal hematoma</a:t>
            </a:r>
          </a:p>
          <a:p>
            <a:pPr eaLnBrk="1" hangingPunct="1"/>
            <a:r>
              <a:rPr lang="en" altLang="en-US" smtClean="0"/>
              <a:t>Arteriovenous fistula</a:t>
            </a:r>
          </a:p>
          <a:p>
            <a:pPr eaLnBrk="1" hangingPunct="1"/>
            <a:r>
              <a:rPr lang="en" altLang="en-US" smtClean="0"/>
              <a:t>Injury to surrounding organs</a:t>
            </a:r>
          </a:p>
          <a:p>
            <a:pPr eaLnBrk="1" hangingPunct="1"/>
            <a:r>
              <a:rPr lang="en" altLang="en-US" smtClean="0"/>
              <a:t>Nephrectomy</a:t>
            </a:r>
          </a:p>
          <a:p>
            <a:pPr eaLnBrk="1" hangingPunct="1"/>
            <a:r>
              <a:rPr lang="en" altLang="en-US" smtClean="0"/>
              <a:t>Death</a:t>
            </a:r>
            <a:endParaRPr lang="en-US" alt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457200" y="142875"/>
            <a:ext cx="8229600" cy="7969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" sz="3300" b="1" dirty="0" err="1" smtClean="0">
                <a:solidFill>
                  <a:srgbClr val="0000CC"/>
                </a:solidFill>
              </a:rPr>
              <a:t>Anamnesis</a:t>
            </a:r>
            <a:r>
              <a:rPr lang="en" sz="3300" b="1" dirty="0" smtClean="0">
                <a:solidFill>
                  <a:srgbClr val="0000CC"/>
                </a:solidFill>
              </a:rPr>
              <a:t> </a:t>
            </a:r>
            <a:r>
              <a:rPr lang="en" sz="3300" b="1" dirty="0" err="1" smtClean="0">
                <a:solidFill>
                  <a:srgbClr val="0000CC"/>
                </a:solidFill>
              </a:rPr>
              <a:t>the patient</a:t>
            </a:r>
            <a:r>
              <a:rPr lang="en" sz="3300" b="1" dirty="0" smtClean="0">
                <a:solidFill>
                  <a:srgbClr val="0000CC"/>
                </a:solidFill>
              </a:rPr>
              <a:t> </a:t>
            </a:r>
            <a:r>
              <a:rPr lang="en" sz="3300" b="1" dirty="0" err="1" smtClean="0">
                <a:solidFill>
                  <a:srgbClr val="0000CC"/>
                </a:solidFill>
              </a:rPr>
              <a:t>with</a:t>
            </a:r>
            <a:r>
              <a:rPr lang="en" sz="3300" b="1" dirty="0" smtClean="0">
                <a:solidFill>
                  <a:srgbClr val="0000CC"/>
                </a:solidFill>
              </a:rPr>
              <a:t> </a:t>
            </a:r>
            <a:r>
              <a:rPr lang="en" sz="3300" b="1" dirty="0" err="1" smtClean="0">
                <a:solidFill>
                  <a:srgbClr val="0000CC"/>
                </a:solidFill>
              </a:rPr>
              <a:t>renal</a:t>
            </a:r>
            <a:r>
              <a:rPr lang="en" sz="3300" b="1" dirty="0" smtClean="0">
                <a:solidFill>
                  <a:srgbClr val="0000CC"/>
                </a:solidFill>
              </a:rPr>
              <a:t> </a:t>
            </a:r>
            <a:r>
              <a:rPr lang="en" sz="3300" b="1" dirty="0" err="1" smtClean="0">
                <a:solidFill>
                  <a:srgbClr val="0000CC"/>
                </a:solidFill>
              </a:rPr>
              <a:t>diseases</a:t>
            </a:r>
            <a:endParaRPr lang="en-US" sz="3300" b="1" dirty="0" smtClean="0">
              <a:solidFill>
                <a:srgbClr val="0000CC"/>
              </a:solidFill>
            </a:endParaRP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457200" y="1000125"/>
            <a:ext cx="8329613" cy="5572125"/>
          </a:xfrm>
        </p:spPr>
        <p:txBody>
          <a:bodyPr/>
          <a:lstStyle/>
          <a:p>
            <a:pPr eaLnBrk="1" hangingPunct="1"/>
            <a:r>
              <a:rPr lang="en" altLang="en-US" sz="2400" smtClean="0"/>
              <a:t>In the family history of hereditary kidney disease (Alport syndrome, polycystic kidney disease, renal glycosuria, Fanconi syndrome, cystinuria, </a:t>
            </a:r>
            <a:r>
              <a:rPr lang="sr-Latn-RS" altLang="en-US" sz="2400" smtClean="0"/>
              <a:t>kidney nephropathy</a:t>
            </a:r>
            <a:r>
              <a:rPr lang="en" altLang="en-US" sz="2400" smtClean="0"/>
              <a:t>)</a:t>
            </a:r>
          </a:p>
          <a:p>
            <a:pPr eaLnBrk="1" hangingPunct="1"/>
            <a:r>
              <a:rPr lang="en" altLang="en-US" sz="2400" smtClean="0"/>
              <a:t>Work in the forest and field leads to contact with rodents (leptospira, streptococci</a:t>
            </a:r>
            <a:r>
              <a:rPr lang="sr-Latn-RS" altLang="en-US" sz="2400" smtClean="0"/>
              <a:t>,</a:t>
            </a:r>
            <a:r>
              <a:rPr lang="en" altLang="en-US" sz="2400" smtClean="0"/>
              <a:t> or viral hemorrhagic fever).</a:t>
            </a:r>
          </a:p>
          <a:p>
            <a:pPr eaLnBrk="1" hangingPunct="1"/>
            <a:r>
              <a:rPr lang="en" altLang="en-US" sz="2400" smtClean="0"/>
              <a:t>Working at high temperature can cause extreme fluid loss </a:t>
            </a:r>
            <a:r>
              <a:rPr lang="sr-Latn-RS" altLang="en-US" sz="2400" smtClean="0"/>
              <a:t>AKI</a:t>
            </a:r>
            <a:r>
              <a:rPr lang="en" altLang="en-US" sz="2400" smtClean="0"/>
              <a:t>, rhabdomyolysis)</a:t>
            </a:r>
          </a:p>
          <a:p>
            <a:pPr eaLnBrk="1" hangingPunct="1"/>
            <a:r>
              <a:rPr lang="en" altLang="en-US" sz="2400" smtClean="0"/>
              <a:t>Workers who work in </a:t>
            </a:r>
            <a:r>
              <a:rPr lang="sr-Latn-RS" altLang="en-US" sz="2400" smtClean="0"/>
              <a:t>the </a:t>
            </a:r>
            <a:r>
              <a:rPr lang="en" altLang="en-US" sz="2400" smtClean="0"/>
              <a:t>chemical and heavy industry fall into the risk group due to the influence of nephrotoxic substances</a:t>
            </a:r>
          </a:p>
          <a:p>
            <a:pPr eaLnBrk="1" hangingPunct="1"/>
            <a:r>
              <a:rPr lang="en" altLang="en-US" sz="2400" smtClean="0"/>
              <a:t>Medical workers also belong to the risk population due to </a:t>
            </a:r>
            <a:r>
              <a:rPr lang="sr-Latn-RS" altLang="en-US" sz="2400" smtClean="0"/>
              <a:t>contact</a:t>
            </a:r>
            <a:r>
              <a:rPr lang="en" altLang="en-US" sz="2400" smtClean="0"/>
              <a:t> with infectious patients (hepatotropic viruses, HIV infections) and potentially infectious material.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5"/>
          <p:cNvSpPr>
            <a:spLocks noGrp="1"/>
          </p:cNvSpPr>
          <p:nvPr>
            <p:ph type="title"/>
          </p:nvPr>
        </p:nvSpPr>
        <p:spPr>
          <a:xfrm>
            <a:off x="457200" y="142875"/>
            <a:ext cx="8229600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" b="1" dirty="0" smtClean="0">
                <a:solidFill>
                  <a:srgbClr val="0000CC"/>
                </a:solidFill>
              </a:rPr>
              <a:t>Questions in case of </a:t>
            </a:r>
            <a:endParaRPr lang="en-US" b="1" dirty="0" smtClean="0">
              <a:solidFill>
                <a:srgbClr val="0000CC"/>
              </a:solidFill>
            </a:endParaRPr>
          </a:p>
        </p:txBody>
      </p:sp>
      <p:sp>
        <p:nvSpPr>
          <p:cNvPr id="11267" name="Content Placeholder 6"/>
          <p:cNvSpPr>
            <a:spLocks noGrp="1"/>
          </p:cNvSpPr>
          <p:nvPr>
            <p:ph idx="1"/>
          </p:nvPr>
        </p:nvSpPr>
        <p:spPr>
          <a:xfrm>
            <a:off x="285750" y="1500188"/>
            <a:ext cx="8572500" cy="5072062"/>
          </a:xfrm>
        </p:spPr>
        <p:txBody>
          <a:bodyPr/>
          <a:lstStyle/>
          <a:p>
            <a:pPr eaLnBrk="1" hangingPunct="1"/>
            <a:r>
              <a:rPr lang="en" altLang="en-US" sz="2200" smtClean="0"/>
              <a:t>Is he urinating normally (quantity and discomfort)</a:t>
            </a:r>
          </a:p>
          <a:p>
            <a:pPr eaLnBrk="1" hangingPunct="1"/>
            <a:r>
              <a:rPr lang="en" altLang="en-US" sz="2200" smtClean="0"/>
              <a:t>Does he urinate often (day-night), does he urinate less or abundantly</a:t>
            </a:r>
            <a:r>
              <a:rPr lang="sr-Latn-RS" altLang="en-US" sz="2200" smtClean="0"/>
              <a:t>,</a:t>
            </a:r>
            <a:r>
              <a:rPr lang="en" altLang="en-US" sz="2200" smtClean="0"/>
              <a:t> and when (day/night)</a:t>
            </a:r>
          </a:p>
          <a:p>
            <a:pPr eaLnBrk="1" hangingPunct="1"/>
            <a:r>
              <a:rPr lang="en" altLang="en-US" sz="2200" smtClean="0"/>
              <a:t>Does he have trouble urinating (pain)?</a:t>
            </a:r>
          </a:p>
          <a:p>
            <a:pPr eaLnBrk="1" hangingPunct="1"/>
            <a:r>
              <a:rPr lang="en" altLang="en-US" sz="2200" smtClean="0"/>
              <a:t>Are there changes in the color and appearance of the urine</a:t>
            </a:r>
          </a:p>
          <a:p>
            <a:pPr eaLnBrk="1" hangingPunct="1"/>
            <a:r>
              <a:rPr lang="en" altLang="en-US" sz="2200" smtClean="0"/>
              <a:t>Is there blood in the urine?</a:t>
            </a:r>
          </a:p>
          <a:p>
            <a:pPr eaLnBrk="1" hangingPunct="1"/>
            <a:r>
              <a:rPr lang="en" altLang="en-US" sz="2200" smtClean="0"/>
              <a:t>For women, ask about the menstrual cycle (when was the first period, is it regular, how long does it last, is it abundant, painful)</a:t>
            </a:r>
          </a:p>
          <a:p>
            <a:pPr eaLnBrk="1" hangingPunct="1"/>
            <a:r>
              <a:rPr lang="en" altLang="en-US" sz="2200" smtClean="0"/>
              <a:t>Did she give birth and how many, did she have stillbirths</a:t>
            </a:r>
          </a:p>
          <a:p>
            <a:pPr eaLnBrk="1" hangingPunct="1"/>
            <a:r>
              <a:rPr lang="en" altLang="en-US" sz="2200" smtClean="0"/>
              <a:t>Has she had miscarriages?</a:t>
            </a:r>
          </a:p>
          <a:p>
            <a:pPr eaLnBrk="1" hangingPunct="1"/>
            <a:r>
              <a:rPr lang="en" altLang="en-US" sz="2200" smtClean="0"/>
              <a:t>Did she have any other menstrual disorders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" dirty="0" smtClean="0">
                <a:solidFill>
                  <a:srgbClr val="0000CC"/>
                </a:solidFill>
              </a:rPr>
              <a:t>SIGNS OF KIDNEY DISEASES AND METHODS OF CLINICAL EXAMINATIONS</a:t>
            </a:r>
            <a:endParaRPr lang="en-US" dirty="0" smtClean="0">
              <a:solidFill>
                <a:srgbClr val="0000CC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" dirty="0" smtClean="0"/>
              <a:t>Diagnosis of kidney diseases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3"/>
          <p:cNvSpPr>
            <a:spLocks noGrp="1"/>
          </p:cNvSpPr>
          <p:nvPr>
            <p:ph type="title"/>
          </p:nvPr>
        </p:nvSpPr>
        <p:spPr>
          <a:xfrm>
            <a:off x="457200" y="71438"/>
            <a:ext cx="8229600" cy="4286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" b="1" dirty="0" smtClean="0">
                <a:solidFill>
                  <a:srgbClr val="0000CC"/>
                </a:solidFill>
              </a:rPr>
              <a:t>Signs of kidney disease</a:t>
            </a:r>
          </a:p>
        </p:txBody>
      </p:sp>
      <p:graphicFrame>
        <p:nvGraphicFramePr>
          <p:cNvPr id="8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26087363"/>
              </p:ext>
            </p:extLst>
          </p:nvPr>
        </p:nvGraphicFramePr>
        <p:xfrm>
          <a:off x="71438" y="571500"/>
          <a:ext cx="9001126" cy="6188074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45005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005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21634">
                <a:tc>
                  <a:txBody>
                    <a:bodyPr/>
                    <a:lstStyle/>
                    <a:p>
                      <a:pPr algn="ctr"/>
                      <a:r>
                        <a:rPr lang="en" sz="2000" dirty="0" smtClean="0"/>
                        <a:t>Symptoms and signs</a:t>
                      </a:r>
                      <a:endParaRPr lang="en-US" sz="2000" dirty="0"/>
                    </a:p>
                  </a:txBody>
                  <a:tcPr marT="45715" marB="457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sz="2000" dirty="0" smtClean="0"/>
                        <a:t>Clinical conditions</a:t>
                      </a:r>
                      <a:endParaRPr lang="en-US" sz="2000" dirty="0"/>
                    </a:p>
                  </a:txBody>
                  <a:tcPr marT="45715" marB="4571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1634">
                <a:tc>
                  <a:txBody>
                    <a:bodyPr/>
                    <a:lstStyle/>
                    <a:p>
                      <a:r>
                        <a:rPr lang="en" sz="1800" dirty="0" smtClean="0"/>
                        <a:t>Pale skin color</a:t>
                      </a:r>
                      <a:endParaRPr lang="en-US" sz="1800" dirty="0"/>
                    </a:p>
                  </a:txBody>
                  <a:tcPr marT="45715" marB="45715"/>
                </a:tc>
                <a:tc>
                  <a:txBody>
                    <a:bodyPr/>
                    <a:lstStyle/>
                    <a:p>
                      <a:r>
                        <a:rPr lang="en" sz="1800" dirty="0" smtClean="0"/>
                        <a:t>Acute GNF</a:t>
                      </a:r>
                      <a:endParaRPr lang="en-US" sz="1800" dirty="0"/>
                    </a:p>
                  </a:txBody>
                  <a:tcPr marT="45715" marB="4571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2803">
                <a:tc>
                  <a:txBody>
                    <a:bodyPr/>
                    <a:lstStyle/>
                    <a:p>
                      <a:r>
                        <a:rPr lang="en" sz="1800" dirty="0" smtClean="0"/>
                        <a:t>Ashy-yellow </a:t>
                      </a:r>
                      <a:r>
                        <a:rPr lang="en" sz="1800" baseline="0" dirty="0" smtClean="0"/>
                        <a:t>color of the skin, reduced turgor, traces of scratching</a:t>
                      </a:r>
                      <a:endParaRPr lang="en-US" sz="1800" dirty="0"/>
                    </a:p>
                  </a:txBody>
                  <a:tcPr marT="45715" marB="45715"/>
                </a:tc>
                <a:tc>
                  <a:txBody>
                    <a:bodyPr/>
                    <a:lstStyle/>
                    <a:p>
                      <a:r>
                        <a:rPr lang="en" sz="1800" smtClean="0"/>
                        <a:t>Terminal </a:t>
                      </a:r>
                      <a:r>
                        <a:rPr lang="sr-Latn-RS" sz="1800" smtClean="0"/>
                        <a:t>CKD</a:t>
                      </a:r>
                      <a:endParaRPr lang="en-US" sz="1800" dirty="0"/>
                    </a:p>
                  </a:txBody>
                  <a:tcPr marT="45715" marB="4571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88693">
                <a:tc>
                  <a:txBody>
                    <a:bodyPr/>
                    <a:lstStyle/>
                    <a:p>
                      <a:r>
                        <a:rPr lang="en" sz="1800" dirty="0" smtClean="0"/>
                        <a:t>Soft tissue calcifications, Kussmaul breathing, muscle spasms, convulsions, ammoniacal breath, somnolence, </a:t>
                      </a:r>
                      <a:r>
                        <a:rPr lang="en" sz="1800" baseline="0" dirty="0" smtClean="0"/>
                        <a:t>coma</a:t>
                      </a:r>
                      <a:endParaRPr lang="en-US" sz="1800" dirty="0"/>
                    </a:p>
                  </a:txBody>
                  <a:tcPr marT="45715" marB="45715"/>
                </a:tc>
                <a:tc>
                  <a:txBody>
                    <a:bodyPr/>
                    <a:lstStyle/>
                    <a:p>
                      <a:r>
                        <a:rPr lang="en" sz="1800" smtClean="0"/>
                        <a:t>Terminal </a:t>
                      </a:r>
                      <a:r>
                        <a:rPr lang="sr-Latn-RS" sz="1800" smtClean="0"/>
                        <a:t>CKD</a:t>
                      </a:r>
                      <a:endParaRPr lang="en-US" sz="1800" dirty="0"/>
                    </a:p>
                  </a:txBody>
                  <a:tcPr marT="45715" marB="4571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22803">
                <a:tc>
                  <a:txBody>
                    <a:bodyPr/>
                    <a:lstStyle/>
                    <a:p>
                      <a:r>
                        <a:rPr lang="en" sz="1800" dirty="0" smtClean="0"/>
                        <a:t>Moon face, spasms, convulsions, central fat tissue distribution, acne</a:t>
                      </a:r>
                      <a:endParaRPr lang="en-US" sz="1800" dirty="0"/>
                    </a:p>
                  </a:txBody>
                  <a:tcPr marT="45715" marB="45715"/>
                </a:tc>
                <a:tc>
                  <a:txBody>
                    <a:bodyPr/>
                    <a:lstStyle/>
                    <a:p>
                      <a:r>
                        <a:rPr lang="en" sz="1800" dirty="0" smtClean="0"/>
                        <a:t>Corticosteroid therapy</a:t>
                      </a:r>
                      <a:endParaRPr lang="en-US" sz="1800" dirty="0"/>
                    </a:p>
                  </a:txBody>
                  <a:tcPr marT="45715" marB="4571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1634">
                <a:tc>
                  <a:txBody>
                    <a:bodyPr/>
                    <a:lstStyle/>
                    <a:p>
                      <a:r>
                        <a:rPr lang="en" sz="1800" dirty="0" smtClean="0"/>
                        <a:t>Edema</a:t>
                      </a:r>
                      <a:endParaRPr lang="en-US" sz="1800" dirty="0"/>
                    </a:p>
                  </a:txBody>
                  <a:tcPr marT="45715" marB="45715"/>
                </a:tc>
                <a:tc>
                  <a:txBody>
                    <a:bodyPr/>
                    <a:lstStyle/>
                    <a:p>
                      <a:r>
                        <a:rPr lang="en" sz="1800" smtClean="0"/>
                        <a:t>N</a:t>
                      </a:r>
                      <a:r>
                        <a:rPr lang="sr-Latn-RS" sz="1800" smtClean="0"/>
                        <a:t>ephrotic</a:t>
                      </a:r>
                      <a:r>
                        <a:rPr lang="sr-Latn-RS" sz="1800" baseline="0" smtClean="0"/>
                        <a:t> syndroma</a:t>
                      </a:r>
                      <a:endParaRPr lang="en-US" sz="1800" dirty="0"/>
                    </a:p>
                  </a:txBody>
                  <a:tcPr marT="45715" marB="45715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1634">
                <a:tc>
                  <a:txBody>
                    <a:bodyPr/>
                    <a:lstStyle/>
                    <a:p>
                      <a:r>
                        <a:rPr lang="en" sz="1800" dirty="0" smtClean="0"/>
                        <a:t>Bulging </a:t>
                      </a:r>
                      <a:r>
                        <a:rPr lang="en" sz="1800" baseline="0" dirty="0" smtClean="0"/>
                        <a:t>of the anterior abdominal wall</a:t>
                      </a:r>
                      <a:endParaRPr lang="en-US" sz="1800" dirty="0"/>
                    </a:p>
                  </a:txBody>
                  <a:tcPr marT="45715" marB="45715"/>
                </a:tc>
                <a:tc>
                  <a:txBody>
                    <a:bodyPr/>
                    <a:lstStyle/>
                    <a:p>
                      <a:r>
                        <a:rPr lang="en" sz="1800" dirty="0" smtClean="0"/>
                        <a:t>Enlarged kidneys, full bladder</a:t>
                      </a:r>
                      <a:endParaRPr lang="en-US" sz="1800" dirty="0"/>
                    </a:p>
                  </a:txBody>
                  <a:tcPr marT="45715" marB="45715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21634">
                <a:tc>
                  <a:txBody>
                    <a:bodyPr/>
                    <a:lstStyle/>
                    <a:p>
                      <a:r>
                        <a:rPr lang="en" sz="1800" dirty="0" smtClean="0"/>
                        <a:t>Pale nails</a:t>
                      </a:r>
                      <a:endParaRPr lang="en-US" sz="1800" dirty="0"/>
                    </a:p>
                  </a:txBody>
                  <a:tcPr marT="45715" marB="45715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" sz="1800" smtClean="0"/>
                        <a:t>N</a:t>
                      </a:r>
                      <a:r>
                        <a:rPr lang="sr-Latn-RS" sz="1800" smtClean="0"/>
                        <a:t>ephrotic</a:t>
                      </a:r>
                      <a:r>
                        <a:rPr lang="sr-Latn-RS" sz="1800" baseline="0" smtClean="0"/>
                        <a:t> syndroma</a:t>
                      </a:r>
                      <a:endParaRPr lang="en-US" sz="1800" smtClean="0"/>
                    </a:p>
                  </a:txBody>
                  <a:tcPr marT="45715" marB="45715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21634">
                <a:tc>
                  <a:txBody>
                    <a:bodyPr/>
                    <a:lstStyle/>
                    <a:p>
                      <a:r>
                        <a:rPr lang="en" sz="1800" dirty="0" smtClean="0"/>
                        <a:t>Streaky bleeding in the nails</a:t>
                      </a:r>
                      <a:endParaRPr lang="en-US" sz="1800" dirty="0"/>
                    </a:p>
                  </a:txBody>
                  <a:tcPr marT="45715" marB="45715"/>
                </a:tc>
                <a:tc>
                  <a:txBody>
                    <a:bodyPr/>
                    <a:lstStyle/>
                    <a:p>
                      <a:r>
                        <a:rPr lang="en" sz="1800" dirty="0" smtClean="0"/>
                        <a:t>Vasculitis</a:t>
                      </a:r>
                      <a:endParaRPr lang="en-US" sz="1800" dirty="0"/>
                    </a:p>
                  </a:txBody>
                  <a:tcPr marT="45715" marB="45715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023971">
                <a:tc>
                  <a:txBody>
                    <a:bodyPr/>
                    <a:lstStyle/>
                    <a:p>
                      <a:r>
                        <a:rPr lang="en" sz="1800" dirty="0" smtClean="0"/>
                        <a:t>Bleeding in internal </a:t>
                      </a:r>
                      <a:r>
                        <a:rPr lang="en" sz="1800" baseline="0" dirty="0" smtClean="0"/>
                        <a:t>organs or body openings, conjunctival hyperemia, petechial measles</a:t>
                      </a:r>
                      <a:endParaRPr lang="en-US" sz="1800" dirty="0"/>
                    </a:p>
                  </a:txBody>
                  <a:tcPr marT="45715" marB="45715"/>
                </a:tc>
                <a:tc>
                  <a:txBody>
                    <a:bodyPr/>
                    <a:lstStyle/>
                    <a:p>
                      <a:r>
                        <a:rPr lang="en" sz="1800" dirty="0" smtClean="0"/>
                        <a:t>HUS</a:t>
                      </a:r>
                      <a:r>
                        <a:rPr lang="en" sz="1800" smtClean="0"/>
                        <a:t>, H</a:t>
                      </a:r>
                      <a:r>
                        <a:rPr lang="sr-Latn-RS" sz="1800" smtClean="0"/>
                        <a:t>emorrhagic</a:t>
                      </a:r>
                      <a:r>
                        <a:rPr lang="sr-Latn-RS" sz="1800" baseline="0" smtClean="0"/>
                        <a:t> feaver AKI</a:t>
                      </a:r>
                      <a:endParaRPr lang="en-US" sz="1800" dirty="0"/>
                    </a:p>
                  </a:txBody>
                  <a:tcPr marT="45715" marB="45715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648</TotalTime>
  <Words>3594</Words>
  <Application>Microsoft Office PowerPoint</Application>
  <PresentationFormat>On-screen Show (4:3)</PresentationFormat>
  <Paragraphs>419</Paragraphs>
  <Slides>53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8" baseType="lpstr">
      <vt:lpstr>Arial</vt:lpstr>
      <vt:lpstr>Calibri</vt:lpstr>
      <vt:lpstr>Times New Roman</vt:lpstr>
      <vt:lpstr>Wingdings</vt:lpstr>
      <vt:lpstr>Office Theme</vt:lpstr>
      <vt:lpstr>Diagnosis of kidney diseases</vt:lpstr>
      <vt:lpstr>Kidney anatomy</vt:lpstr>
      <vt:lpstr>Nephron</vt:lpstr>
      <vt:lpstr>HISTORY OF PATIENTS WITH KIDNEY DISEASES</vt:lpstr>
      <vt:lpstr>Anamnesis the patient with renal diseases</vt:lpstr>
      <vt:lpstr>Anamnesis the patient with renal diseases</vt:lpstr>
      <vt:lpstr>Questions in case of </vt:lpstr>
      <vt:lpstr>SIGNS OF KIDNEY DISEASES AND METHODS OF CLINICAL EXAMINATIONS</vt:lpstr>
      <vt:lpstr>Signs of kidney disease</vt:lpstr>
      <vt:lpstr>Clinical examination of the patient</vt:lpstr>
      <vt:lpstr>Clinical examination of the patient</vt:lpstr>
      <vt:lpstr>Clinical examination of the patient</vt:lpstr>
      <vt:lpstr>Clinical manifestations of kidney disease</vt:lpstr>
      <vt:lpstr>PowerPoint Presentation</vt:lpstr>
      <vt:lpstr>Change in urine color</vt:lpstr>
      <vt:lpstr>Pain as a symptom of kidney diseases</vt:lpstr>
      <vt:lpstr>Clinical manifestation of kidney diseases</vt:lpstr>
      <vt:lpstr>Examination of renal functions</vt:lpstr>
      <vt:lpstr>Examination of GLOMERULAr FUNCTION</vt:lpstr>
      <vt:lpstr>Еxamination of glomerular function</vt:lpstr>
      <vt:lpstr>Methods of measuring JGF</vt:lpstr>
      <vt:lpstr>Disadvantages of eGFR calculation formulas</vt:lpstr>
      <vt:lpstr>Conditions in which the GFR changes and there is no kidney disease</vt:lpstr>
      <vt:lpstr>Conditions that lead to a change in creatinine and a possible misestimation of GFR</vt:lpstr>
      <vt:lpstr>Urea clearance</vt:lpstr>
      <vt:lpstr>Conditions that lead to changes in urea concentration</vt:lpstr>
      <vt:lpstr>PowerPoint Presentation</vt:lpstr>
      <vt:lpstr>Examining tubule FUNCTION</vt:lpstr>
      <vt:lpstr>Functions of the interstitium</vt:lpstr>
      <vt:lpstr>Examination of tubular functions</vt:lpstr>
      <vt:lpstr>Measurement of bicarbonate concentration in plasma and urinary pH</vt:lpstr>
      <vt:lpstr>Examination of the concentration ability of the kidneys</vt:lpstr>
      <vt:lpstr>Consequences of tubulointerstitial diseases</vt:lpstr>
      <vt:lpstr>PowerPoint Presentation</vt:lpstr>
      <vt:lpstr>Diagnostic procedures of urine analysis</vt:lpstr>
      <vt:lpstr>Diagnostic procedures</vt:lpstr>
      <vt:lpstr>Hematuria</vt:lpstr>
      <vt:lpstr>Urine sediment</vt:lpstr>
      <vt:lpstr>PowerPoint Presentation</vt:lpstr>
      <vt:lpstr>PowerPoint Presentation</vt:lpstr>
      <vt:lpstr>PowerPoint Presentation</vt:lpstr>
      <vt:lpstr>Radiological examination without contrast</vt:lpstr>
      <vt:lpstr>Intravenous urography</vt:lpstr>
      <vt:lpstr>ECHO of the kidney</vt:lpstr>
      <vt:lpstr>Computed tomography</vt:lpstr>
      <vt:lpstr>Magnetic resonance</vt:lpstr>
      <vt:lpstr>ANGIOGRAPHY</vt:lpstr>
      <vt:lpstr>Radionuclide methods</vt:lpstr>
      <vt:lpstr>Occlusion of the left renal artery</vt:lpstr>
      <vt:lpstr>Kidney biopsy</vt:lpstr>
      <vt:lpstr>Indication for kidney biopsy</vt:lpstr>
      <vt:lpstr>Contraindications for kidney biopsy</vt:lpstr>
      <vt:lpstr>Complications of kidney biopsy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Windows User</dc:creator>
  <cp:lastModifiedBy>Tomislav NIkolic</cp:lastModifiedBy>
  <cp:revision>58</cp:revision>
  <dcterms:created xsi:type="dcterms:W3CDTF">2019-09-06T18:02:46Z</dcterms:created>
  <dcterms:modified xsi:type="dcterms:W3CDTF">2024-02-18T21:08:42Z</dcterms:modified>
</cp:coreProperties>
</file>