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70" r:id="rId3"/>
    <p:sldId id="371" r:id="rId4"/>
    <p:sldId id="372" r:id="rId5"/>
    <p:sldId id="265" r:id="rId6"/>
    <p:sldId id="264" r:id="rId7"/>
    <p:sldId id="262" r:id="rId8"/>
    <p:sldId id="269" r:id="rId9"/>
    <p:sldId id="267" r:id="rId10"/>
    <p:sldId id="271" r:id="rId11"/>
    <p:sldId id="295" r:id="rId12"/>
    <p:sldId id="296" r:id="rId13"/>
    <p:sldId id="299" r:id="rId14"/>
    <p:sldId id="304" r:id="rId15"/>
    <p:sldId id="305" r:id="rId16"/>
    <p:sldId id="306" r:id="rId17"/>
    <p:sldId id="307" r:id="rId18"/>
    <p:sldId id="300" r:id="rId19"/>
    <p:sldId id="301" r:id="rId20"/>
    <p:sldId id="308" r:id="rId21"/>
    <p:sldId id="339" r:id="rId22"/>
    <p:sldId id="383" r:id="rId23"/>
    <p:sldId id="309" r:id="rId24"/>
    <p:sldId id="340" r:id="rId25"/>
    <p:sldId id="312" r:id="rId26"/>
    <p:sldId id="313" r:id="rId27"/>
    <p:sldId id="314" r:id="rId28"/>
    <p:sldId id="345" r:id="rId29"/>
    <p:sldId id="346" r:id="rId30"/>
    <p:sldId id="347" r:id="rId31"/>
    <p:sldId id="348" r:id="rId32"/>
    <p:sldId id="373" r:id="rId33"/>
    <p:sldId id="382" r:id="rId34"/>
    <p:sldId id="375" r:id="rId35"/>
    <p:sldId id="350" r:id="rId36"/>
    <p:sldId id="318" r:id="rId37"/>
    <p:sldId id="319" r:id="rId38"/>
    <p:sldId id="320" r:id="rId39"/>
    <p:sldId id="321" r:id="rId40"/>
    <p:sldId id="352" r:id="rId41"/>
    <p:sldId id="353" r:id="rId42"/>
    <p:sldId id="354" r:id="rId43"/>
    <p:sldId id="374" r:id="rId44"/>
    <p:sldId id="376" r:id="rId45"/>
    <p:sldId id="377" r:id="rId46"/>
    <p:sldId id="378" r:id="rId47"/>
    <p:sldId id="379" r:id="rId48"/>
    <p:sldId id="355" r:id="rId49"/>
    <p:sldId id="324" r:id="rId50"/>
    <p:sldId id="326" r:id="rId51"/>
    <p:sldId id="356" r:id="rId52"/>
    <p:sldId id="357" r:id="rId53"/>
    <p:sldId id="328" r:id="rId54"/>
    <p:sldId id="358" r:id="rId55"/>
    <p:sldId id="329" r:id="rId56"/>
    <p:sldId id="359" r:id="rId57"/>
    <p:sldId id="335" r:id="rId58"/>
    <p:sldId id="360" r:id="rId59"/>
    <p:sldId id="380" r:id="rId60"/>
    <p:sldId id="381" r:id="rId61"/>
    <p:sldId id="336" r:id="rId62"/>
    <p:sldId id="361" r:id="rId63"/>
    <p:sldId id="362" r:id="rId64"/>
    <p:sldId id="363" r:id="rId65"/>
    <p:sldId id="364" r:id="rId66"/>
    <p:sldId id="366" r:id="rId67"/>
    <p:sldId id="365" r:id="rId68"/>
    <p:sldId id="369" r:id="rId69"/>
    <p:sldId id="367" r:id="rId70"/>
    <p:sldId id="368" r:id="rId71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96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8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745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832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339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413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9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17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9284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8150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9670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pic>
        <p:nvPicPr>
          <p:cNvPr id="1028" name="Picture 8" descr="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8"/>
          <p:cNvGrpSpPr>
            <a:grpSpLocks/>
          </p:cNvGrpSpPr>
          <p:nvPr/>
        </p:nvGrpSpPr>
        <p:grpSpPr bwMode="auto">
          <a:xfrm>
            <a:off x="277813" y="1111250"/>
            <a:ext cx="8570912" cy="4097338"/>
            <a:chOff x="277813" y="1110792"/>
            <a:chExt cx="8570913" cy="4098019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322944" y="1110792"/>
              <a:ext cx="8497888" cy="93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3600" b="1"/>
                <a:t>GLOMERULONEPHRITIS</a:t>
              </a:r>
            </a:p>
            <a:p>
              <a:pPr algn="ctr" eaLnBrk="1" hangingPunct="1"/>
              <a:r>
                <a:rPr lang="en" altLang="en-US" sz="2400" b="1"/>
                <a:t>NEPHROTIC SYNDROME</a:t>
              </a:r>
              <a:endParaRPr lang="sr-Cyrl-CS" altLang="en-US" sz="2400" b="1"/>
            </a:p>
          </p:txBody>
        </p:sp>
        <p:sp>
          <p:nvSpPr>
            <p:cNvPr id="2052" name="Line 4"/>
            <p:cNvSpPr>
              <a:spLocks noChangeShapeType="1"/>
            </p:cNvSpPr>
            <p:nvPr/>
          </p:nvSpPr>
          <p:spPr bwMode="auto">
            <a:xfrm>
              <a:off x="277813" y="2106638"/>
              <a:ext cx="8570913" cy="0"/>
            </a:xfrm>
            <a:prstGeom prst="line">
              <a:avLst/>
            </a:prstGeom>
            <a:noFill/>
            <a:ln w="38100">
              <a:solidFill>
                <a:srgbClr val="FF797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Rectangle 12"/>
            <p:cNvSpPr>
              <a:spLocks noChangeArrowheads="1"/>
            </p:cNvSpPr>
            <p:nvPr/>
          </p:nvSpPr>
          <p:spPr bwMode="auto">
            <a:xfrm>
              <a:off x="446088" y="4467449"/>
              <a:ext cx="8128000" cy="741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b="1" smtClean="0"/>
                <a:t>Prof. Dr </a:t>
              </a:r>
              <a:r>
                <a:rPr lang="sr-Latn-RS" altLang="en-US" b="1" smtClean="0"/>
                <a:t>Dejan Petrović</a:t>
              </a:r>
              <a:endParaRPr lang="en" altLang="en-US" b="1" smtClean="0"/>
            </a:p>
            <a:p>
              <a:pPr algn="ctr" eaLnBrk="1" hangingPunct="1"/>
              <a:r>
                <a:rPr lang="en" altLang="en-US" b="1" smtClean="0"/>
                <a:t>Doc. Dr Tomislav Nikoli</a:t>
              </a:r>
              <a:r>
                <a:rPr lang="sr-Latn-RS" altLang="en-US" b="1" smtClean="0"/>
                <a:t>ć</a:t>
              </a:r>
              <a:endParaRPr lang="en-US" altLang="en-US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04"/>
          <p:cNvGrpSpPr>
            <a:grpSpLocks/>
          </p:cNvGrpSpPr>
          <p:nvPr/>
        </p:nvGrpSpPr>
        <p:grpSpPr bwMode="auto">
          <a:xfrm>
            <a:off x="257175" y="977900"/>
            <a:ext cx="8621713" cy="4700588"/>
            <a:chOff x="257175" y="978109"/>
            <a:chExt cx="8621713" cy="4700591"/>
          </a:xfrm>
        </p:grpSpPr>
        <p:sp>
          <p:nvSpPr>
            <p:cNvPr id="11267" name="Rectangle 2"/>
            <p:cNvSpPr>
              <a:spLocks noChangeArrowheads="1"/>
            </p:cNvSpPr>
            <p:nvPr/>
          </p:nvSpPr>
          <p:spPr bwMode="auto">
            <a:xfrm>
              <a:off x="257175" y="978109"/>
              <a:ext cx="8621713" cy="62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HYPERCOAGULABILITY </a:t>
              </a:r>
              <a:r>
                <a:rPr lang="en" altLang="en-US" sz="2400" b="1" smtClean="0"/>
                <a:t>IN </a:t>
              </a:r>
              <a:r>
                <a:rPr lang="en" altLang="en-US" sz="2400" b="1"/>
                <a:t>NEPHROTIC SYNDROME</a:t>
              </a:r>
              <a:r>
                <a:rPr lang="en" altLang="en-US" sz="2400" b="1" i="1"/>
                <a:t> </a:t>
              </a:r>
              <a:endParaRPr lang="sr-Latn-CS" altLang="en-US" sz="2400" b="1" i="1"/>
            </a:p>
          </p:txBody>
        </p:sp>
        <p:sp>
          <p:nvSpPr>
            <p:cNvPr id="11268" name="Line 4"/>
            <p:cNvSpPr>
              <a:spLocks noChangeShapeType="1"/>
            </p:cNvSpPr>
            <p:nvPr/>
          </p:nvSpPr>
          <p:spPr bwMode="auto">
            <a:xfrm flipV="1">
              <a:off x="310697" y="1496312"/>
              <a:ext cx="8432800" cy="1587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269" name="Group 102"/>
            <p:cNvGrpSpPr>
              <a:grpSpLocks/>
            </p:cNvGrpSpPr>
            <p:nvPr/>
          </p:nvGrpSpPr>
          <p:grpSpPr bwMode="auto">
            <a:xfrm>
              <a:off x="692944" y="1706774"/>
              <a:ext cx="7641431" cy="3971926"/>
              <a:chOff x="654844" y="981074"/>
              <a:chExt cx="7641431" cy="3971926"/>
            </a:xfrm>
          </p:grpSpPr>
          <p:sp>
            <p:nvSpPr>
              <p:cNvPr id="11270" name="Rectangle 7"/>
              <p:cNvSpPr>
                <a:spLocks noChangeArrowheads="1"/>
              </p:cNvSpPr>
              <p:nvPr/>
            </p:nvSpPr>
            <p:spPr bwMode="auto">
              <a:xfrm>
                <a:off x="3524250" y="1089025"/>
                <a:ext cx="1924050" cy="4826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>
                    <a:solidFill>
                      <a:schemeClr val="bg1"/>
                    </a:solidFill>
                  </a:rPr>
                  <a:t>HYPOALBUMINEMIA</a:t>
                </a:r>
                <a:endParaRPr lang="sr-Latn-CS" altLang="en-US" sz="12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1271" name="Rectangle 7"/>
              <p:cNvSpPr>
                <a:spLocks noChangeArrowheads="1"/>
              </p:cNvSpPr>
              <p:nvPr/>
            </p:nvSpPr>
            <p:spPr bwMode="auto">
              <a:xfrm>
                <a:off x="3381375" y="3565525"/>
                <a:ext cx="2209800" cy="4826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>
                    <a:solidFill>
                      <a:schemeClr val="bg1"/>
                    </a:solidFill>
                  </a:rPr>
                  <a:t>HYPERCOAGULABILITY</a:t>
                </a:r>
                <a:endParaRPr lang="sr-Latn-CS" altLang="en-US" sz="12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1272" name="Straight Arrow Connector 86"/>
              <p:cNvCxnSpPr>
                <a:cxnSpLocks noChangeShapeType="1"/>
                <a:stCxn id="11270" idx="2"/>
                <a:endCxn id="11271" idx="0"/>
              </p:cNvCxnSpPr>
              <p:nvPr/>
            </p:nvCxnSpPr>
            <p:spPr bwMode="auto">
              <a:xfrm rot="5400000">
                <a:off x="3489325" y="2568575"/>
                <a:ext cx="1993900" cy="1588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273" name="Rectangle 7"/>
              <p:cNvSpPr>
                <a:spLocks noChangeArrowheads="1"/>
              </p:cNvSpPr>
              <p:nvPr/>
            </p:nvSpPr>
            <p:spPr bwMode="auto">
              <a:xfrm>
                <a:off x="3533775" y="4470400"/>
                <a:ext cx="1924050" cy="4826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/>
                  <a:t>DIURETICS</a:t>
                </a:r>
                <a:endParaRPr lang="sr-Latn-CS" altLang="en-US" sz="1200" b="1"/>
              </a:p>
            </p:txBody>
          </p:sp>
          <p:sp>
            <p:nvSpPr>
              <p:cNvPr id="11274" name="Line 16"/>
              <p:cNvSpPr>
                <a:spLocks noChangeShapeType="1"/>
              </p:cNvSpPr>
              <p:nvPr/>
            </p:nvSpPr>
            <p:spPr bwMode="auto">
              <a:xfrm>
                <a:off x="4487862" y="4048126"/>
                <a:ext cx="0" cy="42227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5" name="Rectangle 7"/>
              <p:cNvSpPr>
                <a:spLocks noChangeArrowheads="1"/>
              </p:cNvSpPr>
              <p:nvPr/>
            </p:nvSpPr>
            <p:spPr bwMode="auto">
              <a:xfrm>
                <a:off x="781050" y="981074"/>
                <a:ext cx="1971675" cy="695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/>
                  <a:t>Increased </a:t>
                </a:r>
              </a:p>
              <a:p>
                <a:pPr algn="ctr" eaLnBrk="1" hangingPunct="1"/>
                <a:r>
                  <a:rPr lang="en" altLang="en-US" sz="1400" b="1" smtClean="0"/>
                  <a:t>glomerular</a:t>
                </a:r>
                <a:endParaRPr lang="sr-Latn-CS" altLang="en-US" sz="1400" b="1"/>
              </a:p>
              <a:p>
                <a:pPr algn="ctr" eaLnBrk="1" hangingPunct="1"/>
                <a:r>
                  <a:rPr lang="en" altLang="en-US" sz="1400" b="1" smtClean="0"/>
                  <a:t>permeability</a:t>
                </a:r>
                <a:endParaRPr lang="sr-Latn-CS" altLang="en-US" sz="1400" b="1"/>
              </a:p>
            </p:txBody>
          </p:sp>
          <p:cxnSp>
            <p:nvCxnSpPr>
              <p:cNvPr id="11276" name="Straight Arrow Connector 97"/>
              <p:cNvCxnSpPr>
                <a:cxnSpLocks noChangeShapeType="1"/>
                <a:stCxn id="11270" idx="1"/>
              </p:cNvCxnSpPr>
              <p:nvPr/>
            </p:nvCxnSpPr>
            <p:spPr bwMode="auto">
              <a:xfrm flipH="1">
                <a:off x="2752726" y="1330325"/>
                <a:ext cx="771524" cy="0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77" name="Straight Arrow Connector 99"/>
              <p:cNvCxnSpPr>
                <a:cxnSpLocks noChangeShapeType="1"/>
              </p:cNvCxnSpPr>
              <p:nvPr/>
            </p:nvCxnSpPr>
            <p:spPr bwMode="auto">
              <a:xfrm flipH="1">
                <a:off x="5457828" y="1330325"/>
                <a:ext cx="762000" cy="0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278" name="Rectangle 7"/>
              <p:cNvSpPr>
                <a:spLocks noChangeArrowheads="1"/>
              </p:cNvSpPr>
              <p:nvPr/>
            </p:nvSpPr>
            <p:spPr bwMode="auto">
              <a:xfrm>
                <a:off x="4657726" y="2124074"/>
                <a:ext cx="1562100" cy="695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>
                    <a:sym typeface="Symbol" panose="05050102010706020507" pitchFamily="18" charset="2"/>
                  </a:rPr>
                  <a:t> </a:t>
                </a:r>
                <a:r>
                  <a:rPr lang="en" altLang="en-US" sz="1400" b="1"/>
                  <a:t>platelets</a:t>
                </a:r>
                <a:endParaRPr lang="sr-Latn-CS" altLang="en-US" sz="1400" b="1"/>
              </a:p>
              <a:p>
                <a:pPr algn="ctr" eaLnBrk="1" hangingPunct="1"/>
                <a:r>
                  <a:rPr lang="en" altLang="en-US" sz="1400" b="1" smtClean="0">
                    <a:sym typeface="Symbol" panose="05050102010706020507" pitchFamily="18" charset="2"/>
                  </a:rPr>
                  <a:t>aggregation</a:t>
                </a:r>
                <a:endParaRPr lang="sr-Latn-CS" altLang="en-US" sz="1400" b="1"/>
              </a:p>
            </p:txBody>
          </p:sp>
          <p:sp>
            <p:nvSpPr>
              <p:cNvPr id="11279" name="Rectangle 7"/>
              <p:cNvSpPr>
                <a:spLocks noChangeArrowheads="1"/>
              </p:cNvSpPr>
              <p:nvPr/>
            </p:nvSpPr>
            <p:spPr bwMode="auto">
              <a:xfrm>
                <a:off x="2226469" y="2124074"/>
                <a:ext cx="2097883" cy="695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Char char="­"/>
                </a:pPr>
                <a:r>
                  <a:rPr lang="en" altLang="en-US" sz="1400" b="1">
                    <a:sym typeface="Symbol" panose="05050102010706020507" pitchFamily="18" charset="2"/>
                  </a:rPr>
                  <a:t>synthesis fibrinogen </a:t>
                </a:r>
                <a:r>
                  <a:rPr lang="en" altLang="en-US" sz="1200" b="1">
                    <a:sym typeface="Symbol" panose="05050102010706020507" pitchFamily="18" charset="2"/>
                  </a:rPr>
                  <a:t>,</a:t>
                </a:r>
              </a:p>
              <a:p>
                <a:pPr algn="ctr" eaLnBrk="1" hangingPunct="1"/>
                <a:r>
                  <a:rPr lang="en" altLang="en-US" sz="1200" b="1">
                    <a:sym typeface="Symbol" panose="05050102010706020507" pitchFamily="18" charset="2"/>
                  </a:rPr>
                  <a:t>factors </a:t>
                </a:r>
                <a:r>
                  <a:rPr lang="en" altLang="en-US" sz="1200" b="1" smtClean="0">
                    <a:sym typeface="Symbol" panose="05050102010706020507" pitchFamily="18" charset="2"/>
                  </a:rPr>
                  <a:t>coagulation,</a:t>
                </a:r>
                <a:endParaRPr lang="en" altLang="en-US" sz="1200" b="1">
                  <a:sym typeface="Symbol" panose="05050102010706020507" pitchFamily="18" charset="2"/>
                </a:endParaRPr>
              </a:p>
              <a:p>
                <a:pPr algn="ctr" eaLnBrk="1" hangingPunct="1"/>
                <a:r>
                  <a:rPr lang="en" altLang="en-US" sz="1200" b="1">
                    <a:sym typeface="Symbol" panose="05050102010706020507" pitchFamily="18" charset="2"/>
                  </a:rPr>
                  <a:t>lipoprotein</a:t>
                </a:r>
                <a:endParaRPr lang="sr-Latn-CS" altLang="en-US" sz="1200" b="1"/>
              </a:p>
            </p:txBody>
          </p:sp>
          <p:sp>
            <p:nvSpPr>
              <p:cNvPr id="11280" name="Rectangle 7"/>
              <p:cNvSpPr>
                <a:spLocks noChangeArrowheads="1"/>
              </p:cNvSpPr>
              <p:nvPr/>
            </p:nvSpPr>
            <p:spPr bwMode="auto">
              <a:xfrm>
                <a:off x="781050" y="3057524"/>
                <a:ext cx="1971675" cy="695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/>
                  <a:t>Increased </a:t>
                </a:r>
                <a:r>
                  <a:rPr lang="en" altLang="en-US" sz="1400" b="1" smtClean="0"/>
                  <a:t>loss of</a:t>
                </a:r>
                <a:endParaRPr lang="sr-Latn-CS" altLang="en-US" sz="1400" b="1"/>
              </a:p>
              <a:p>
                <a:pPr algn="ctr" eaLnBrk="1" hangingPunct="1"/>
                <a:r>
                  <a:rPr lang="en" altLang="en-US" sz="1200" b="1"/>
                  <a:t>inhibitors thrombosis ,</a:t>
                </a:r>
              </a:p>
              <a:p>
                <a:pPr algn="ctr" eaLnBrk="1" hangingPunct="1"/>
                <a:r>
                  <a:rPr lang="en" altLang="en-US" sz="1200" b="1"/>
                  <a:t>plasminogen</a:t>
                </a:r>
                <a:endParaRPr lang="sr-Latn-CS" altLang="en-US" sz="1200" b="1"/>
              </a:p>
            </p:txBody>
          </p:sp>
          <p:sp>
            <p:nvSpPr>
              <p:cNvPr id="11281" name="Rectangle 7"/>
              <p:cNvSpPr>
                <a:spLocks noChangeArrowheads="1"/>
              </p:cNvSpPr>
              <p:nvPr/>
            </p:nvSpPr>
            <p:spPr bwMode="auto">
              <a:xfrm>
                <a:off x="6219825" y="981074"/>
                <a:ext cx="1971675" cy="695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 smtClean="0"/>
                  <a:t>Discharge of fluid from</a:t>
                </a:r>
                <a:endParaRPr lang="sr-Latn-CS" altLang="en-US" sz="1200" b="1"/>
              </a:p>
              <a:p>
                <a:pPr algn="ctr" eaLnBrk="1" hangingPunct="1"/>
                <a:r>
                  <a:rPr lang="en" altLang="en-US" sz="1200" b="1"/>
                  <a:t>vascular space</a:t>
                </a:r>
                <a:endParaRPr lang="sr-Latn-CS" altLang="en-US" sz="1200" b="1"/>
              </a:p>
            </p:txBody>
          </p:sp>
          <p:cxnSp>
            <p:nvCxnSpPr>
              <p:cNvPr id="11282" name="Elbow Connector 48"/>
              <p:cNvCxnSpPr>
                <a:cxnSpLocks noChangeShapeType="1"/>
              </p:cNvCxnSpPr>
              <p:nvPr/>
            </p:nvCxnSpPr>
            <p:spPr bwMode="auto">
              <a:xfrm rot="5400000">
                <a:off x="3509964" y="1585911"/>
                <a:ext cx="552450" cy="523877"/>
              </a:xfrm>
              <a:prstGeom prst="bentConnector3">
                <a:avLst>
                  <a:gd name="adj1" fmla="val 50000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83" name="Elbow Connector 52"/>
              <p:cNvCxnSpPr>
                <a:cxnSpLocks noChangeShapeType="1"/>
                <a:endCxn id="11278" idx="0"/>
              </p:cNvCxnSpPr>
              <p:nvPr/>
            </p:nvCxnSpPr>
            <p:spPr bwMode="auto">
              <a:xfrm rot="16200000" flipH="1">
                <a:off x="4910140" y="1595437"/>
                <a:ext cx="552449" cy="504824"/>
              </a:xfrm>
              <a:prstGeom prst="bentConnector3">
                <a:avLst>
                  <a:gd name="adj1" fmla="val 50000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84" name="Elbow Connector 60"/>
              <p:cNvCxnSpPr>
                <a:cxnSpLocks noChangeShapeType="1"/>
              </p:cNvCxnSpPr>
              <p:nvPr/>
            </p:nvCxnSpPr>
            <p:spPr bwMode="auto">
              <a:xfrm rot="16200000" flipH="1">
                <a:off x="3419476" y="2937667"/>
                <a:ext cx="733426" cy="523878"/>
              </a:xfrm>
              <a:prstGeom prst="bentConnector3">
                <a:avLst>
                  <a:gd name="adj1" fmla="val 50000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85" name="Elbow Connector 61"/>
              <p:cNvCxnSpPr>
                <a:cxnSpLocks noChangeShapeType="1"/>
                <a:stCxn id="11278" idx="2"/>
              </p:cNvCxnSpPr>
              <p:nvPr/>
            </p:nvCxnSpPr>
            <p:spPr bwMode="auto">
              <a:xfrm rot="5400000">
                <a:off x="4838700" y="2952749"/>
                <a:ext cx="733426" cy="466726"/>
              </a:xfrm>
              <a:prstGeom prst="bentConnector3">
                <a:avLst>
                  <a:gd name="adj1" fmla="val 50000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86" name="Straight Arrow Connector 64"/>
              <p:cNvCxnSpPr>
                <a:cxnSpLocks noChangeShapeType="1"/>
                <a:stCxn id="11280" idx="3"/>
                <a:endCxn id="11271" idx="1"/>
              </p:cNvCxnSpPr>
              <p:nvPr/>
            </p:nvCxnSpPr>
            <p:spPr bwMode="auto">
              <a:xfrm>
                <a:off x="2752725" y="3405187"/>
                <a:ext cx="628650" cy="401638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87" name="Straight Arrow Connector 66"/>
              <p:cNvCxnSpPr>
                <a:cxnSpLocks noChangeShapeType="1"/>
              </p:cNvCxnSpPr>
              <p:nvPr/>
            </p:nvCxnSpPr>
            <p:spPr bwMode="auto">
              <a:xfrm>
                <a:off x="1762125" y="1676399"/>
                <a:ext cx="0" cy="1381128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288" name="Rectangle 7"/>
              <p:cNvSpPr>
                <a:spLocks noChangeArrowheads="1"/>
              </p:cNvSpPr>
              <p:nvPr/>
            </p:nvSpPr>
            <p:spPr bwMode="auto">
              <a:xfrm>
                <a:off x="6086475" y="3565525"/>
                <a:ext cx="2209800" cy="4826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>
                    <a:sym typeface="Symbol" panose="05050102010706020507" pitchFamily="18" charset="2"/>
                  </a:rPr>
                  <a:t> </a:t>
                </a:r>
                <a:r>
                  <a:rPr lang="en-US" altLang="en-US" sz="1200" b="1" smtClean="0">
                    <a:sym typeface="Symbol" panose="05050102010706020507" pitchFamily="18" charset="2"/>
                  </a:rPr>
                  <a:t>R</a:t>
                </a:r>
                <a:r>
                  <a:rPr lang="en" altLang="en-US" sz="1200" b="1" smtClean="0">
                    <a:sym typeface="Symbol" panose="05050102010706020507" pitchFamily="18" charset="2"/>
                  </a:rPr>
                  <a:t>enal blood</a:t>
                </a:r>
                <a:endParaRPr lang="sr-Latn-CS" altLang="en-US" sz="1200" b="1"/>
              </a:p>
              <a:p>
                <a:pPr algn="ctr" eaLnBrk="1" hangingPunct="1"/>
                <a:r>
                  <a:rPr lang="en" altLang="en-US" sz="1200" b="1" smtClean="0">
                    <a:sym typeface="Symbol" panose="05050102010706020507" pitchFamily="18" charset="2"/>
                  </a:rPr>
                  <a:t> flow</a:t>
                </a:r>
                <a:endParaRPr lang="sr-Latn-CS" altLang="en-US" sz="1200" b="1"/>
              </a:p>
            </p:txBody>
          </p:sp>
          <p:sp>
            <p:nvSpPr>
              <p:cNvPr id="11289" name="Rectangle 7"/>
              <p:cNvSpPr>
                <a:spLocks noChangeArrowheads="1"/>
              </p:cNvSpPr>
              <p:nvPr/>
            </p:nvSpPr>
            <p:spPr bwMode="auto">
              <a:xfrm>
                <a:off x="6265069" y="2222500"/>
                <a:ext cx="1876424" cy="4826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/>
                  <a:t>hemoconcentration</a:t>
                </a:r>
                <a:endParaRPr lang="sr-Latn-CS" altLang="en-US" sz="1200" b="1"/>
              </a:p>
            </p:txBody>
          </p:sp>
          <p:cxnSp>
            <p:nvCxnSpPr>
              <p:cNvPr id="11290" name="Straight Arrow Connector 70"/>
              <p:cNvCxnSpPr>
                <a:cxnSpLocks noChangeShapeType="1"/>
              </p:cNvCxnSpPr>
              <p:nvPr/>
            </p:nvCxnSpPr>
            <p:spPr bwMode="auto">
              <a:xfrm>
                <a:off x="7200105" y="1676399"/>
                <a:ext cx="1" cy="546101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91" name="Straight Arrow Connector 73"/>
              <p:cNvCxnSpPr>
                <a:cxnSpLocks noChangeShapeType="1"/>
              </p:cNvCxnSpPr>
              <p:nvPr/>
            </p:nvCxnSpPr>
            <p:spPr bwMode="auto">
              <a:xfrm>
                <a:off x="7200106" y="2705894"/>
                <a:ext cx="0" cy="860425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92" name="Straight Arrow Connector 76"/>
              <p:cNvCxnSpPr>
                <a:cxnSpLocks noChangeShapeType="1"/>
              </p:cNvCxnSpPr>
              <p:nvPr/>
            </p:nvCxnSpPr>
            <p:spPr bwMode="auto">
              <a:xfrm flipH="1">
                <a:off x="5591175" y="3806825"/>
                <a:ext cx="495300" cy="0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293" name="Rectangle 7"/>
              <p:cNvSpPr>
                <a:spLocks noChangeArrowheads="1"/>
              </p:cNvSpPr>
              <p:nvPr/>
            </p:nvSpPr>
            <p:spPr bwMode="auto">
              <a:xfrm>
                <a:off x="6086475" y="4460875"/>
                <a:ext cx="2209800" cy="4826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 smtClean="0">
                    <a:sym typeface="Symbol" panose="05050102010706020507" pitchFamily="18" charset="2"/>
                  </a:rPr>
                  <a:t>Immunologic damage</a:t>
                </a:r>
                <a:endParaRPr lang="sr-Latn-CS" altLang="en-US" sz="1200" b="1">
                  <a:sym typeface="Symbol" panose="05050102010706020507" pitchFamily="18" charset="2"/>
                </a:endParaRPr>
              </a:p>
              <a:p>
                <a:pPr algn="ctr" eaLnBrk="1" hangingPunct="1"/>
                <a:r>
                  <a:rPr lang="en" altLang="en-US" sz="1200" b="1" smtClean="0">
                    <a:sym typeface="Symbol" panose="05050102010706020507" pitchFamily="18" charset="2"/>
                  </a:rPr>
                  <a:t>(membranous nephropathy)</a:t>
                </a:r>
                <a:endParaRPr lang="sr-Latn-CS" altLang="en-US" sz="1200" b="1"/>
              </a:p>
            </p:txBody>
          </p:sp>
          <p:sp>
            <p:nvSpPr>
              <p:cNvPr id="11294" name="Rectangle 7"/>
              <p:cNvSpPr>
                <a:spLocks noChangeArrowheads="1"/>
              </p:cNvSpPr>
              <p:nvPr/>
            </p:nvSpPr>
            <p:spPr bwMode="auto">
              <a:xfrm>
                <a:off x="654844" y="4460875"/>
                <a:ext cx="2209800" cy="4826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/>
                  <a:t>Therapy steroids</a:t>
                </a:r>
                <a:endParaRPr lang="sr-Latn-CS" altLang="en-US" sz="1400" b="1"/>
              </a:p>
            </p:txBody>
          </p:sp>
          <p:cxnSp>
            <p:nvCxnSpPr>
              <p:cNvPr id="11295" name="Straight Connector 85"/>
              <p:cNvCxnSpPr>
                <a:cxnSpLocks noChangeShapeType="1"/>
                <a:stCxn id="11294" idx="0"/>
              </p:cNvCxnSpPr>
              <p:nvPr/>
            </p:nvCxnSpPr>
            <p:spPr bwMode="auto">
              <a:xfrm flipV="1">
                <a:off x="1759744" y="4267200"/>
                <a:ext cx="0" cy="193675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96" name="Straight Connector 90"/>
              <p:cNvCxnSpPr>
                <a:cxnSpLocks noChangeShapeType="1"/>
              </p:cNvCxnSpPr>
              <p:nvPr/>
            </p:nvCxnSpPr>
            <p:spPr bwMode="auto">
              <a:xfrm>
                <a:off x="1762125" y="4267200"/>
                <a:ext cx="2513806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97" name="Straight Arrow Connector 93"/>
              <p:cNvCxnSpPr>
                <a:cxnSpLocks noChangeShapeType="1"/>
              </p:cNvCxnSpPr>
              <p:nvPr/>
            </p:nvCxnSpPr>
            <p:spPr bwMode="auto">
              <a:xfrm flipH="1" flipV="1">
                <a:off x="4277520" y="4048920"/>
                <a:ext cx="2" cy="219868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98" name="Straight Connector 94"/>
              <p:cNvCxnSpPr>
                <a:cxnSpLocks noChangeShapeType="1"/>
              </p:cNvCxnSpPr>
              <p:nvPr/>
            </p:nvCxnSpPr>
            <p:spPr bwMode="auto">
              <a:xfrm flipV="1">
                <a:off x="7200106" y="4267995"/>
                <a:ext cx="0" cy="193674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99" name="Straight Connector 96"/>
              <p:cNvCxnSpPr>
                <a:cxnSpLocks noChangeShapeType="1"/>
              </p:cNvCxnSpPr>
              <p:nvPr/>
            </p:nvCxnSpPr>
            <p:spPr bwMode="auto">
              <a:xfrm>
                <a:off x="4687095" y="4268788"/>
                <a:ext cx="2513805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300" name="Straight Arrow Connector 100"/>
              <p:cNvCxnSpPr>
                <a:cxnSpLocks noChangeShapeType="1"/>
              </p:cNvCxnSpPr>
              <p:nvPr/>
            </p:nvCxnSpPr>
            <p:spPr bwMode="auto">
              <a:xfrm flipH="1" flipV="1">
                <a:off x="4687095" y="4048920"/>
                <a:ext cx="2" cy="219868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3"/>
          <p:cNvGrpSpPr>
            <a:grpSpLocks/>
          </p:cNvGrpSpPr>
          <p:nvPr/>
        </p:nvGrpSpPr>
        <p:grpSpPr bwMode="auto">
          <a:xfrm>
            <a:off x="334963" y="1044575"/>
            <a:ext cx="8432800" cy="5522913"/>
            <a:chOff x="320675" y="1045038"/>
            <a:chExt cx="8432801" cy="5522460"/>
          </a:xfrm>
        </p:grpSpPr>
        <p:sp>
          <p:nvSpPr>
            <p:cNvPr id="12291" name="Line 4"/>
            <p:cNvSpPr>
              <a:spLocks noChangeShapeType="1"/>
            </p:cNvSpPr>
            <p:nvPr/>
          </p:nvSpPr>
          <p:spPr bwMode="auto">
            <a:xfrm flipV="1">
              <a:off x="320675" y="1148214"/>
              <a:ext cx="8432801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2" name="Rectangle 7"/>
            <p:cNvSpPr>
              <a:spLocks noChangeArrowheads="1"/>
            </p:cNvSpPr>
            <p:nvPr/>
          </p:nvSpPr>
          <p:spPr bwMode="auto">
            <a:xfrm>
              <a:off x="455613" y="1045038"/>
              <a:ext cx="8128001" cy="5522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b="1" smtClean="0"/>
                <a:t>DISORDERS</a:t>
              </a:r>
              <a:r>
                <a:rPr lang="sr-Latn-RS" altLang="en-US" b="1" smtClean="0"/>
                <a:t> OF </a:t>
              </a:r>
              <a:r>
                <a:rPr lang="en" altLang="en-US" b="1" smtClean="0"/>
                <a:t>COAGULATION </a:t>
              </a:r>
              <a:r>
                <a:rPr lang="sr-Latn-RS" altLang="en-US" b="1" smtClean="0"/>
                <a:t>IN</a:t>
              </a:r>
              <a:r>
                <a:rPr lang="en" altLang="en-US" b="1" smtClean="0"/>
                <a:t> </a:t>
              </a:r>
              <a:r>
                <a:rPr lang="en" altLang="en-US" b="1"/>
                <a:t>NEPHROTIC SYNDROME</a:t>
              </a:r>
              <a:endParaRPr lang="sr-Cyrl-CS" altLang="en-US" sz="1200" b="1"/>
            </a:p>
            <a:p>
              <a:pPr algn="just" eaLnBrk="1" hangingPunct="1"/>
              <a:endParaRPr lang="sr-Cyrl-CS" altLang="en-US" sz="400" b="1"/>
            </a:p>
            <a:p>
              <a:pPr marL="342900" indent="-342900" algn="just" eaLnBrk="1" hangingPunct="1">
                <a:buAutoNum type="arabicPeriod"/>
              </a:pPr>
              <a:r>
                <a:rPr lang="en" altLang="en-US" b="1"/>
                <a:t>Coagulation inhibitors disorder</a:t>
              </a:r>
            </a:p>
            <a:p>
              <a:pPr marL="285750" indent="-285750" algn="just" eaLnBrk="1" hangingPunct="1">
                <a:buClr>
                  <a:srgbClr val="92D050"/>
                </a:buClr>
                <a:buFont typeface="Wingdings" panose="05000000000000000000" pitchFamily="2" charset="2"/>
                <a:buChar char="Ø"/>
              </a:pPr>
              <a:r>
                <a:rPr lang="en" altLang="en-US" sz="1400" b="1" smtClean="0"/>
                <a:t>a lack antithrombin </a:t>
              </a:r>
              <a:r>
                <a:rPr lang="en" altLang="en-US" sz="1400" b="1" i="1" smtClean="0"/>
                <a:t>III</a:t>
              </a:r>
              <a:r>
                <a:rPr lang="en" altLang="en-US" sz="1400" b="1" smtClean="0"/>
                <a:t> 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400" b="1" smtClean="0"/>
                <a:t> a </a:t>
              </a:r>
              <a:r>
                <a:rPr lang="en" altLang="en-US" sz="1400" b="1"/>
                <a:t>lack protein </a:t>
              </a:r>
              <a:r>
                <a:rPr lang="en" altLang="en-US" sz="1400" b="1" i="1"/>
                <a:t>C</a:t>
              </a:r>
              <a:endParaRPr lang="sr-Latn-CS" altLang="en-US" sz="1400" b="1" i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400" b="1"/>
                <a:t> a lack protein </a:t>
              </a:r>
              <a:r>
                <a:rPr lang="en" altLang="en-US" sz="1400" b="1" i="1"/>
                <a:t>S</a:t>
              </a:r>
              <a:endParaRPr lang="sr-Cyrl-CS" altLang="en-US" sz="1400" b="1" i="1"/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400" b="1"/>
            </a:p>
            <a:p>
              <a:pPr algn="just" eaLnBrk="1" hangingPunct="1"/>
              <a:r>
                <a:rPr lang="en" altLang="en-US" b="1"/>
                <a:t>2. Disorder of platelets functions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sr-Latn-RS" altLang="en-US" sz="1400" b="1" smtClean="0"/>
                <a:t> </a:t>
              </a:r>
              <a:r>
                <a:rPr lang="en" altLang="en-US" sz="1400" b="1" smtClean="0"/>
                <a:t>increased </a:t>
              </a:r>
              <a:r>
                <a:rPr lang="sr-Latn-RS" altLang="en-US" sz="1400" b="1" smtClean="0"/>
                <a:t>platelets agregation </a:t>
              </a:r>
              <a:r>
                <a:rPr lang="en" altLang="en-US" sz="1400" b="1" smtClean="0"/>
                <a:t>ability </a:t>
              </a:r>
              <a:endParaRPr lang="sr-Latn-RS" altLang="en-US" sz="1400" b="1" smtClean="0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400" b="1" smtClean="0"/>
                <a:t>increase level </a:t>
              </a:r>
              <a:r>
                <a:rPr lang="sr-Latn-RS" altLang="en-US" sz="1400" b="1" smtClean="0"/>
                <a:t>of </a:t>
              </a:r>
              <a:r>
                <a:rPr lang="en" altLang="en-US" sz="1400" b="1" i="1" smtClean="0">
                  <a:sym typeface="Symbol" panose="05050102010706020507" pitchFamily="18" charset="2"/>
                </a:rPr>
                <a:t> </a:t>
              </a:r>
              <a:r>
                <a:rPr lang="en" altLang="en-US" sz="1400" b="1" i="1" baseline="-25000" smtClean="0">
                  <a:sym typeface="Symbol" panose="05050102010706020507" pitchFamily="18" charset="2"/>
                </a:rPr>
                <a:t>2 </a:t>
              </a:r>
              <a:r>
                <a:rPr lang="en" altLang="en-US" sz="1400" b="1" smtClean="0">
                  <a:sym typeface="Symbol" panose="05050102010706020507" pitchFamily="18" charset="2"/>
                </a:rPr>
                <a:t>- thromboglobulin</a:t>
              </a:r>
              <a:r>
                <a:rPr lang="en" altLang="en-US" sz="1400" b="1" smtClean="0"/>
                <a:t> 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b="1"/>
                <a:t>3. </a:t>
              </a:r>
              <a:r>
                <a:rPr lang="en" altLang="en-US" b="1" smtClean="0"/>
                <a:t>Disorder of the functions of the thrombolytic system</a:t>
              </a:r>
              <a:endParaRPr lang="sr-Latn-CS" altLang="en-US" b="1" smtClean="0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400" b="1" smtClean="0"/>
                <a:t> increased level </a:t>
              </a:r>
              <a:r>
                <a:rPr lang="en" altLang="en-US" sz="1400" b="1" i="1" smtClean="0">
                  <a:sym typeface="Symbol" panose="05050102010706020507" pitchFamily="18" charset="2"/>
                </a:rPr>
                <a:t> </a:t>
              </a:r>
              <a:r>
                <a:rPr lang="en" altLang="en-US" sz="1400" b="1" i="1" baseline="-25000" smtClean="0">
                  <a:sym typeface="Symbol" panose="05050102010706020507" pitchFamily="18" charset="2"/>
                </a:rPr>
                <a:t>2 </a:t>
              </a:r>
              <a:r>
                <a:rPr lang="en" altLang="en-US" sz="1400" b="1" smtClean="0">
                  <a:sym typeface="Symbol" panose="05050102010706020507" pitchFamily="18" charset="2"/>
                </a:rPr>
                <a:t>-antiplasmin</a:t>
              </a:r>
              <a:endParaRPr lang="sr-Latn-CS" altLang="en-US" sz="1400" b="1" smtClean="0">
                <a:sym typeface="Symbol" panose="05050102010706020507" pitchFamily="18" charset="2"/>
              </a:endParaRP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400" b="1" smtClean="0"/>
                <a:t>reduced </a:t>
              </a:r>
              <a:r>
                <a:rPr lang="en" altLang="en-US" sz="1400" b="1"/>
                <a:t>level plasminogen in plasma</a:t>
              </a:r>
              <a:endParaRPr lang="sr-Latn-CS" altLang="en-US" sz="1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400" b="1"/>
                <a:t> increased level antiplasmin activator - </a:t>
              </a:r>
              <a:r>
                <a:rPr lang="en" altLang="en-US" sz="1400" b="1" i="1">
                  <a:sym typeface="Symbol" panose="05050102010706020507" pitchFamily="18" charset="2"/>
                </a:rPr>
                <a:t> </a:t>
              </a:r>
              <a:r>
                <a:rPr lang="en" altLang="en-US" sz="1400" b="1" i="1" baseline="-25000">
                  <a:sym typeface="Symbol" panose="05050102010706020507" pitchFamily="18" charset="2"/>
                </a:rPr>
                <a:t>2 </a:t>
              </a:r>
              <a:r>
                <a:rPr lang="en" altLang="en-US" sz="1400" b="1">
                  <a:sym typeface="Symbol" panose="05050102010706020507" pitchFamily="18" charset="2"/>
                </a:rPr>
                <a:t>-macroglobulin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400" b="1"/>
                <a:t>low level antiplasmin activator </a:t>
              </a:r>
              <a:r>
                <a:rPr lang="en" altLang="en-US" sz="1400" b="1" i="1">
                  <a:sym typeface="Symbol" panose="05050102010706020507" pitchFamily="18" charset="2"/>
                </a:rPr>
                <a:t> </a:t>
              </a:r>
              <a:r>
                <a:rPr lang="en" altLang="en-US" sz="1400" b="1" i="1" baseline="-25000">
                  <a:sym typeface="Symbol" panose="05050102010706020507" pitchFamily="18" charset="2"/>
                </a:rPr>
                <a:t>1 </a:t>
              </a:r>
              <a:r>
                <a:rPr lang="en" altLang="en-US" sz="1400" b="1">
                  <a:sym typeface="Symbol" panose="05050102010706020507" pitchFamily="18" charset="2"/>
                </a:rPr>
                <a:t>-antitrypsin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400" b="1"/>
                <a:t>increased level plasminogen activator inhibitor -1 </a:t>
              </a:r>
              <a:r>
                <a:rPr lang="en" altLang="en-US" sz="1400" b="1" smtClean="0"/>
                <a:t>(</a:t>
              </a:r>
              <a:r>
                <a:rPr lang="en" altLang="en-US" sz="1400" b="1" i="1" smtClean="0"/>
                <a:t>PAI </a:t>
              </a:r>
              <a:r>
                <a:rPr lang="en" altLang="en-US" sz="1400" b="1" i="1"/>
                <a:t>-</a:t>
              </a:r>
              <a:r>
                <a:rPr lang="en" altLang="en-US" sz="1400" b="1" i="1" smtClean="0"/>
                <a:t>1</a:t>
              </a:r>
              <a:r>
                <a:rPr lang="en" altLang="en-US" sz="1400" b="1" smtClean="0"/>
                <a:t>)</a:t>
              </a:r>
              <a:endParaRPr lang="en" altLang="en-US" sz="1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b="1"/>
                <a:t>4. Increased level </a:t>
              </a:r>
              <a:r>
                <a:rPr lang="en" altLang="en-US" b="1" smtClean="0"/>
                <a:t>of fibrinogen </a:t>
              </a:r>
              <a:r>
                <a:rPr lang="en" altLang="en-US" b="1"/>
                <a:t>in plasma</a:t>
              </a:r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b="1"/>
                <a:t>5. </a:t>
              </a:r>
              <a:r>
                <a:rPr lang="en" altLang="en-US" b="1" smtClean="0"/>
                <a:t>Disturbance </a:t>
              </a:r>
              <a:r>
                <a:rPr lang="en" altLang="en-US" b="1"/>
                <a:t>in </a:t>
              </a:r>
              <a:r>
                <a:rPr lang="en" altLang="en-US" b="1" smtClean="0"/>
                <a:t>coagulation factors</a:t>
              </a:r>
              <a:endParaRPr lang="en" altLang="en-US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400" b="1"/>
                <a:t>reduced level </a:t>
              </a:r>
              <a:r>
                <a:rPr lang="en" altLang="en-US" sz="1400" b="1" i="1"/>
                <a:t>IX </a:t>
              </a:r>
              <a:r>
                <a:rPr lang="en" altLang="en-US" sz="1400" b="1"/>
                <a:t>, </a:t>
              </a:r>
              <a:r>
                <a:rPr lang="en" altLang="en-US" sz="1400" b="1" i="1"/>
                <a:t>XI</a:t>
              </a:r>
              <a:r>
                <a:rPr lang="en" altLang="en-US" sz="1400" b="1"/>
                <a:t> and </a:t>
              </a:r>
              <a:r>
                <a:rPr lang="en" altLang="en-US" sz="1400" b="1" i="1"/>
                <a:t>XII</a:t>
              </a:r>
              <a:r>
                <a:rPr lang="en" altLang="en-US" sz="1400" b="1"/>
                <a:t> factors coagulation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400" b="1"/>
                <a:t>increased level </a:t>
              </a:r>
              <a:r>
                <a:rPr lang="en" altLang="en-US" sz="1400" b="1" i="1"/>
                <a:t>II </a:t>
              </a:r>
              <a:r>
                <a:rPr lang="en" altLang="en-US" sz="1400" b="1"/>
                <a:t>, </a:t>
              </a:r>
              <a:r>
                <a:rPr lang="en" altLang="en-US" sz="1400" b="1" i="1"/>
                <a:t>VII</a:t>
              </a:r>
              <a:r>
                <a:rPr lang="en" altLang="en-US" sz="1400" b="1"/>
                <a:t> and </a:t>
              </a:r>
              <a:r>
                <a:rPr lang="en" altLang="en-US" sz="1400" b="1" i="1"/>
                <a:t>X</a:t>
              </a:r>
              <a:r>
                <a:rPr lang="en" altLang="en-US" sz="1400" b="1"/>
                <a:t> factors coagulation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400" b="1"/>
                <a:t>increased level </a:t>
              </a:r>
              <a:r>
                <a:rPr lang="en" altLang="en-US" sz="1400" b="1" i="1"/>
                <a:t>V</a:t>
              </a:r>
              <a:r>
                <a:rPr lang="en" altLang="en-US" sz="1400" b="1"/>
                <a:t> and factor </a:t>
              </a:r>
              <a:r>
                <a:rPr lang="en" altLang="en-US" sz="1400" b="1" i="1"/>
                <a:t>VIII</a:t>
              </a:r>
              <a:r>
                <a:rPr lang="en" altLang="en-US" sz="1400" b="1"/>
                <a:t> coagulation</a:t>
              </a:r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b="1"/>
                <a:t>6. Increased </a:t>
              </a:r>
              <a:r>
                <a:rPr lang="en" altLang="en-US" b="1" smtClean="0"/>
                <a:t>amount of procoagulant substances</a:t>
              </a:r>
              <a:endParaRPr lang="en-US" altLang="en-US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8"/>
          <p:cNvGrpSpPr>
            <a:grpSpLocks/>
          </p:cNvGrpSpPr>
          <p:nvPr/>
        </p:nvGrpSpPr>
        <p:grpSpPr bwMode="auto">
          <a:xfrm>
            <a:off x="174625" y="1103313"/>
            <a:ext cx="8780463" cy="5573712"/>
            <a:chOff x="188913" y="1103313"/>
            <a:chExt cx="8780462" cy="5573712"/>
          </a:xfrm>
        </p:grpSpPr>
        <p:sp>
          <p:nvSpPr>
            <p:cNvPr id="13315" name="Rectangle 3"/>
            <p:cNvSpPr>
              <a:spLocks noChangeArrowheads="1"/>
            </p:cNvSpPr>
            <p:nvPr/>
          </p:nvSpPr>
          <p:spPr bwMode="auto">
            <a:xfrm>
              <a:off x="238125" y="1103313"/>
              <a:ext cx="8621713" cy="54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1900" b="1"/>
                <a:t>TREATMENT DISORDER COAGULATIONS U NEPHROTIC SYNDROME</a:t>
              </a:r>
              <a:endParaRPr lang="sr-Latn-CS" altLang="en-US" sz="1900" b="1"/>
            </a:p>
          </p:txBody>
        </p:sp>
        <p:sp>
          <p:nvSpPr>
            <p:cNvPr id="13316" name="Line 5"/>
            <p:cNvSpPr>
              <a:spLocks noChangeShapeType="1"/>
            </p:cNvSpPr>
            <p:nvPr/>
          </p:nvSpPr>
          <p:spPr bwMode="auto">
            <a:xfrm flipV="1">
              <a:off x="188913" y="1546225"/>
              <a:ext cx="8780462" cy="0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317" name="Group 31"/>
            <p:cNvGrpSpPr>
              <a:grpSpLocks/>
            </p:cNvGrpSpPr>
            <p:nvPr/>
          </p:nvGrpSpPr>
          <p:grpSpPr bwMode="auto">
            <a:xfrm>
              <a:off x="869950" y="1816100"/>
              <a:ext cx="7418388" cy="4005263"/>
              <a:chOff x="759" y="659"/>
              <a:chExt cx="4334" cy="2523"/>
            </a:xfrm>
          </p:grpSpPr>
          <p:sp>
            <p:nvSpPr>
              <p:cNvPr id="13319" name="Rectangle 7"/>
              <p:cNvSpPr>
                <a:spLocks noChangeArrowheads="1"/>
              </p:cNvSpPr>
              <p:nvPr/>
            </p:nvSpPr>
            <p:spPr bwMode="auto">
              <a:xfrm>
                <a:off x="759" y="659"/>
                <a:ext cx="4334" cy="247"/>
              </a:xfrm>
              <a:prstGeom prst="rect">
                <a:avLst/>
              </a:prstGeom>
              <a:solidFill>
                <a:srgbClr val="C00000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b="1" smtClean="0">
                    <a:solidFill>
                      <a:schemeClr val="bg1"/>
                    </a:solidFill>
                  </a:rPr>
                  <a:t>APPLICATION OF PROPHYLATIC ANTICOAGULANT THERAPY</a:t>
                </a:r>
                <a:endParaRPr lang="en-US" altLang="en-US" b="1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3320" name="Group 8"/>
              <p:cNvGrpSpPr>
                <a:grpSpLocks/>
              </p:cNvGrpSpPr>
              <p:nvPr/>
            </p:nvGrpSpPr>
            <p:grpSpPr bwMode="auto">
              <a:xfrm>
                <a:off x="759" y="906"/>
                <a:ext cx="4334" cy="440"/>
                <a:chOff x="759" y="906"/>
                <a:chExt cx="4334" cy="440"/>
              </a:xfrm>
            </p:grpSpPr>
            <p:sp>
              <p:nvSpPr>
                <p:cNvPr id="13328" name="Rectangle 9"/>
                <p:cNvSpPr>
                  <a:spLocks noChangeArrowheads="1"/>
                </p:cNvSpPr>
                <p:nvPr/>
              </p:nvSpPr>
              <p:spPr bwMode="auto">
                <a:xfrm>
                  <a:off x="759" y="906"/>
                  <a:ext cx="484" cy="22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400" b="1"/>
                    <a:t>1.</a:t>
                  </a:r>
                  <a:endParaRPr lang="en-US" altLang="en-US" sz="1400" b="1"/>
                </a:p>
              </p:txBody>
            </p:sp>
            <p:sp>
              <p:nvSpPr>
                <p:cNvPr id="13329" name="Rectangle 10"/>
                <p:cNvSpPr>
                  <a:spLocks noChangeArrowheads="1"/>
                </p:cNvSpPr>
                <p:nvPr/>
              </p:nvSpPr>
              <p:spPr bwMode="auto">
                <a:xfrm>
                  <a:off x="1243" y="906"/>
                  <a:ext cx="3850" cy="22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" altLang="en-US" sz="1600" b="1">
                      <a:sym typeface="Symbol" panose="05050102010706020507" pitchFamily="18" charset="2"/>
                    </a:rPr>
                    <a:t>T</a:t>
                  </a:r>
                  <a:r>
                    <a:rPr lang="en" altLang="en-US" sz="1600" b="1" smtClean="0">
                      <a:sym typeface="Symbol" panose="05050102010706020507" pitchFamily="18" charset="2"/>
                    </a:rPr>
                    <a:t>he nature of 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basic diseases kidneys </a:t>
                  </a:r>
                  <a:r>
                    <a:rPr lang="en" altLang="en-US" sz="1600" b="1" smtClean="0">
                      <a:sym typeface="Symbol" panose="05050102010706020507" pitchFamily="18" charset="2"/>
                    </a:rPr>
                    <a:t>(membranous 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nephropathy )</a:t>
                  </a:r>
                </a:p>
              </p:txBody>
            </p:sp>
            <p:sp>
              <p:nvSpPr>
                <p:cNvPr id="13330" name="Rectangle 11"/>
                <p:cNvSpPr>
                  <a:spLocks noChangeArrowheads="1"/>
                </p:cNvSpPr>
                <p:nvPr/>
              </p:nvSpPr>
              <p:spPr bwMode="auto">
                <a:xfrm>
                  <a:off x="759" y="1126"/>
                  <a:ext cx="484" cy="22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400" b="1"/>
                    <a:t>2.</a:t>
                  </a:r>
                  <a:endParaRPr lang="en-US" altLang="en-US" sz="1400" b="1"/>
                </a:p>
              </p:txBody>
            </p:sp>
            <p:sp>
              <p:nvSpPr>
                <p:cNvPr id="13331" name="Rectangle 12"/>
                <p:cNvSpPr>
                  <a:spLocks noChangeArrowheads="1"/>
                </p:cNvSpPr>
                <p:nvPr/>
              </p:nvSpPr>
              <p:spPr bwMode="auto">
                <a:xfrm>
                  <a:off x="1243" y="1126"/>
                  <a:ext cx="3850" cy="22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" altLang="en-US" sz="1600" b="1" smtClean="0">
                      <a:sym typeface="Symbol" panose="05050102010706020507" pitchFamily="18" charset="2"/>
                    </a:rPr>
                    <a:t>Level of 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nephrotic syndrome </a:t>
                  </a:r>
                  <a:r>
                    <a:rPr lang="en" altLang="en-US" sz="1600" b="1" smtClean="0">
                      <a:sym typeface="Symbol" panose="05050102010706020507" pitchFamily="18" charset="2"/>
                    </a:rPr>
                    <a:t>(albumin 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in serum  20 </a:t>
                  </a:r>
                  <a:r>
                    <a:rPr lang="en" altLang="en-US" sz="1600" b="1" i="1" smtClean="0">
                      <a:sym typeface="Symbol" panose="05050102010706020507" pitchFamily="18" charset="2"/>
                    </a:rPr>
                    <a:t>g/l</a:t>
                  </a:r>
                  <a:r>
                    <a:rPr lang="en" altLang="en-US" sz="1600" b="1" smtClean="0">
                      <a:sym typeface="Symbol" panose="05050102010706020507" pitchFamily="18" charset="2"/>
                    </a:rPr>
                    <a:t>)</a:t>
                  </a:r>
                  <a:endParaRPr lang="en" altLang="en-US" sz="1600" b="1">
                    <a:sym typeface="Symbol" panose="05050102010706020507" pitchFamily="18" charset="2"/>
                  </a:endParaRPr>
                </a:p>
              </p:txBody>
            </p:sp>
          </p:grpSp>
          <p:sp>
            <p:nvSpPr>
              <p:cNvPr id="13321" name="Rectangle 14"/>
              <p:cNvSpPr>
                <a:spLocks noChangeArrowheads="1"/>
              </p:cNvSpPr>
              <p:nvPr/>
            </p:nvSpPr>
            <p:spPr bwMode="auto">
              <a:xfrm>
                <a:off x="759" y="1346"/>
                <a:ext cx="484" cy="485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/>
                  <a:t>3.</a:t>
                </a:r>
                <a:endParaRPr lang="en-US" altLang="en-US" sz="1400" b="1"/>
              </a:p>
            </p:txBody>
          </p:sp>
          <p:sp>
            <p:nvSpPr>
              <p:cNvPr id="13322" name="Rectangle 15"/>
              <p:cNvSpPr>
                <a:spLocks noChangeArrowheads="1"/>
              </p:cNvSpPr>
              <p:nvPr/>
            </p:nvSpPr>
            <p:spPr bwMode="auto">
              <a:xfrm>
                <a:off x="1243" y="1346"/>
                <a:ext cx="3850" cy="485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600" b="1">
                    <a:sym typeface="Symbol" panose="05050102010706020507" pitchFamily="18" charset="2"/>
                  </a:rPr>
                  <a:t>Presence 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of predisposing </a:t>
                </a:r>
                <a:r>
                  <a:rPr lang="en" altLang="en-US" sz="1600" b="1">
                    <a:sym typeface="Symbol" panose="05050102010706020507" pitchFamily="18" charset="2"/>
                  </a:rPr>
                  <a:t>factors</a:t>
                </a:r>
                <a:endParaRPr lang="sr-Latn-CS" altLang="en-US" sz="1600" b="1">
                  <a:sym typeface="Symbol" panose="05050102010706020507" pitchFamily="18" charset="2"/>
                </a:endParaRPr>
              </a:p>
              <a:p>
                <a:pPr eaLnBrk="1" hangingPunct="1">
                  <a:buFontTx/>
                  <a:buChar char="•"/>
                </a:pPr>
                <a:r>
                  <a:rPr lang="en" altLang="en-US" sz="1600" b="1">
                    <a:sym typeface="Symbol" panose="05050102010706020507" pitchFamily="18" charset="2"/>
                  </a:rPr>
                  <a:t> 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immobilization, obesity, </a:t>
                </a:r>
                <a:r>
                  <a:rPr lang="en-US" altLang="en-US" sz="1600" b="1" smtClean="0">
                    <a:sym typeface="Symbol" panose="05050102010706020507" pitchFamily="18" charset="2"/>
                  </a:rPr>
                  <a:t>confgestive heart failure</a:t>
                </a:r>
                <a:endParaRPr lang="sr-Latn-CS" altLang="en-US" sz="1600" b="1">
                  <a:sym typeface="Symbol" panose="05050102010706020507" pitchFamily="18" charset="2"/>
                </a:endParaRPr>
              </a:p>
              <a:p>
                <a:pPr eaLnBrk="1" hangingPunct="1">
                  <a:buFontTx/>
                  <a:buChar char="•"/>
                </a:pPr>
                <a:r>
                  <a:rPr lang="en" altLang="en-US" sz="1600" b="1">
                    <a:sym typeface="Symbol" panose="05050102010706020507" pitchFamily="18" charset="2"/>
                  </a:rPr>
                  <a:t> positive family anamnesis 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for </a:t>
                </a:r>
                <a:r>
                  <a:rPr lang="en" altLang="en-US" sz="1600" b="1">
                    <a:sym typeface="Symbol" panose="05050102010706020507" pitchFamily="18" charset="2"/>
                  </a:rPr>
                  <a:t>thrombophilia</a:t>
                </a:r>
                <a:endParaRPr lang="sr-Latn-CS" altLang="en-US" sz="1600" b="1">
                  <a:sym typeface="Symbol" panose="05050102010706020507" pitchFamily="18" charset="2"/>
                </a:endParaRPr>
              </a:p>
            </p:txBody>
          </p:sp>
          <p:sp>
            <p:nvSpPr>
              <p:cNvPr id="13323" name="Rectangle 16"/>
              <p:cNvSpPr>
                <a:spLocks noChangeArrowheads="1"/>
              </p:cNvSpPr>
              <p:nvPr/>
            </p:nvSpPr>
            <p:spPr bwMode="auto">
              <a:xfrm>
                <a:off x="759" y="1831"/>
                <a:ext cx="484" cy="220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/>
                  <a:t>4.</a:t>
                </a:r>
                <a:endParaRPr lang="en-US" altLang="en-US" sz="1400" b="1"/>
              </a:p>
            </p:txBody>
          </p:sp>
          <p:sp>
            <p:nvSpPr>
              <p:cNvPr id="13324" name="Rectangle 17"/>
              <p:cNvSpPr>
                <a:spLocks noChangeArrowheads="1"/>
              </p:cNvSpPr>
              <p:nvPr/>
            </p:nvSpPr>
            <p:spPr bwMode="auto">
              <a:xfrm>
                <a:off x="1243" y="1831"/>
                <a:ext cx="3850" cy="220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600" b="1">
                    <a:sym typeface="Symbol" panose="05050102010706020507" pitchFamily="18" charset="2"/>
                  </a:rPr>
                  <a:t>Positive personal anamnesis 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for </a:t>
                </a:r>
                <a:r>
                  <a:rPr lang="en" altLang="en-US" sz="1600" b="1">
                    <a:sym typeface="Symbol" panose="05050102010706020507" pitchFamily="18" charset="2"/>
                  </a:rPr>
                  <a:t>thrombosis</a:t>
                </a:r>
                <a:endParaRPr lang="sr-Latn-CS" altLang="en-US" sz="1600" b="1">
                  <a:sym typeface="Symbol" panose="05050102010706020507" pitchFamily="18" charset="2"/>
                </a:endParaRPr>
              </a:p>
            </p:txBody>
          </p:sp>
          <p:sp>
            <p:nvSpPr>
              <p:cNvPr id="13325" name="Rectangle 19"/>
              <p:cNvSpPr>
                <a:spLocks noChangeArrowheads="1"/>
              </p:cNvSpPr>
              <p:nvPr/>
            </p:nvSpPr>
            <p:spPr bwMode="auto">
              <a:xfrm>
                <a:off x="759" y="2051"/>
                <a:ext cx="484" cy="660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/>
                  <a:t>5.</a:t>
                </a:r>
                <a:endParaRPr lang="en-US" altLang="en-US" sz="1400" b="1"/>
              </a:p>
            </p:txBody>
          </p:sp>
          <p:sp>
            <p:nvSpPr>
              <p:cNvPr id="13326" name="Rectangle 20"/>
              <p:cNvSpPr>
                <a:spLocks noChangeArrowheads="1"/>
              </p:cNvSpPr>
              <p:nvPr/>
            </p:nvSpPr>
            <p:spPr bwMode="auto">
              <a:xfrm>
                <a:off x="1243" y="2051"/>
                <a:ext cx="3850" cy="660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600" b="1">
                    <a:sym typeface="Symbol" panose="05050102010706020507" pitchFamily="18" charset="2"/>
                  </a:rPr>
                  <a:t>Risk from the anticoagulation</a:t>
                </a:r>
                <a:endParaRPr lang="sr-Latn-CS" altLang="en-US" sz="1600" b="1">
                  <a:sym typeface="Symbol" panose="05050102010706020507" pitchFamily="18" charset="2"/>
                </a:endParaRPr>
              </a:p>
              <a:p>
                <a:pPr eaLnBrk="1" hangingPunct="1">
                  <a:buFontTx/>
                  <a:buChar char="•"/>
                </a:pPr>
                <a:r>
                  <a:rPr lang="en" altLang="en-US" sz="1600" b="1">
                    <a:sym typeface="Symbol" panose="05050102010706020507" pitchFamily="18" charset="2"/>
                  </a:rPr>
                  <a:t> damage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CNS </a:t>
                </a:r>
                <a:r>
                  <a:rPr lang="en" altLang="en-US" sz="1600" b="1">
                    <a:sym typeface="Symbol" panose="05050102010706020507" pitchFamily="18" charset="2"/>
                  </a:rPr>
                  <a:t>- a</a:t>
                </a:r>
                <a:endParaRPr lang="sr-Latn-CS" altLang="en-US" sz="1600" b="1">
                  <a:sym typeface="Symbol" panose="05050102010706020507" pitchFamily="18" charset="2"/>
                </a:endParaRPr>
              </a:p>
              <a:p>
                <a:pPr eaLnBrk="1" hangingPunct="1">
                  <a:buFontTx/>
                  <a:buChar char="•"/>
                </a:pPr>
                <a:r>
                  <a:rPr lang="en" altLang="en-US" sz="1600" b="1">
                    <a:sym typeface="Symbol" panose="05050102010706020507" pitchFamily="18" charset="2"/>
                  </a:rPr>
                  <a:t> anamnestically data 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for </a:t>
                </a:r>
                <a:r>
                  <a:rPr lang="en" altLang="en-US" sz="1600" b="1">
                    <a:sym typeface="Symbol" panose="05050102010706020507" pitchFamily="18" charset="2"/>
                  </a:rPr>
                  <a:t>gastrointestinal bleeding</a:t>
                </a:r>
                <a:endParaRPr lang="sr-Latn-CS" altLang="en-US" sz="1600" b="1">
                  <a:sym typeface="Symbol" panose="05050102010706020507" pitchFamily="18" charset="2"/>
                </a:endParaRPr>
              </a:p>
              <a:p>
                <a:pPr eaLnBrk="1" hangingPunct="1">
                  <a:buFontTx/>
                  <a:buChar char="•"/>
                </a:pPr>
                <a:r>
                  <a:rPr lang="en" altLang="en-US" sz="1600" b="1" smtClean="0">
                    <a:sym typeface="Symbol" panose="05050102010706020507" pitchFamily="18" charset="2"/>
                  </a:rPr>
                  <a:t> elderly age </a:t>
                </a:r>
                <a:endParaRPr lang="sr-Latn-CS" altLang="en-US" sz="1600" b="1">
                  <a:sym typeface="Symbol" panose="05050102010706020507" pitchFamily="18" charset="2"/>
                </a:endParaRPr>
              </a:p>
            </p:txBody>
          </p:sp>
          <p:sp>
            <p:nvSpPr>
              <p:cNvPr id="13327" name="Rectangle 30"/>
              <p:cNvSpPr>
                <a:spLocks noChangeArrowheads="1"/>
              </p:cNvSpPr>
              <p:nvPr/>
            </p:nvSpPr>
            <p:spPr bwMode="auto">
              <a:xfrm>
                <a:off x="759" y="2743"/>
                <a:ext cx="4332" cy="439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600" b="1"/>
                  <a:t>TARGET LEVEL </a:t>
                </a:r>
                <a:r>
                  <a:rPr lang="en" altLang="en-US" sz="1600" b="1" i="1"/>
                  <a:t>INR </a:t>
                </a:r>
                <a:r>
                  <a:rPr lang="en" altLang="en-US" sz="1600" b="1"/>
                  <a:t>: 1.8-2.0</a:t>
                </a:r>
              </a:p>
              <a:p>
                <a:pPr eaLnBrk="1" hangingPunct="1"/>
                <a:r>
                  <a:rPr lang="en" altLang="en-US" sz="1600" b="1"/>
                  <a:t>ANTICOAGULANT THERAPY : </a:t>
                </a:r>
                <a:r>
                  <a:rPr lang="en" altLang="en-US" sz="1600" b="1" smtClean="0"/>
                  <a:t>Warfarin, </a:t>
                </a:r>
                <a:r>
                  <a:rPr lang="en" altLang="en-US" sz="1600" b="1" i="1"/>
                  <a:t>per </a:t>
                </a:r>
                <a:r>
                  <a:rPr lang="en" altLang="en-US" sz="1600" b="1" i="1" smtClean="0"/>
                  <a:t>os</a:t>
                </a:r>
                <a:endParaRPr lang="en" altLang="en-US" sz="1600" b="1" i="1"/>
              </a:p>
            </p:txBody>
          </p:sp>
        </p:grpSp>
        <p:sp>
          <p:nvSpPr>
            <p:cNvPr id="13318" name="Rectangle 7"/>
            <p:cNvSpPr>
              <a:spLocks noChangeArrowheads="1"/>
            </p:cNvSpPr>
            <p:nvPr/>
          </p:nvSpPr>
          <p:spPr bwMode="auto">
            <a:xfrm>
              <a:off x="188913" y="1625600"/>
              <a:ext cx="8780462" cy="50514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62"/>
          <p:cNvGrpSpPr>
            <a:grpSpLocks/>
          </p:cNvGrpSpPr>
          <p:nvPr/>
        </p:nvGrpSpPr>
        <p:grpSpPr bwMode="auto">
          <a:xfrm>
            <a:off x="242888" y="920750"/>
            <a:ext cx="8621712" cy="5799138"/>
            <a:chOff x="257175" y="920053"/>
            <a:chExt cx="8621713" cy="5800079"/>
          </a:xfrm>
        </p:grpSpPr>
        <p:sp>
          <p:nvSpPr>
            <p:cNvPr id="14339" name="Rectangle 2"/>
            <p:cNvSpPr>
              <a:spLocks noChangeArrowheads="1"/>
            </p:cNvSpPr>
            <p:nvPr/>
          </p:nvSpPr>
          <p:spPr bwMode="auto">
            <a:xfrm>
              <a:off x="257175" y="920053"/>
              <a:ext cx="8621713" cy="62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HYPERLIPIDEMIA U NEPHROTIC SYNDROME</a:t>
              </a:r>
              <a:r>
                <a:rPr lang="en" altLang="en-US" sz="2400" b="1" i="1"/>
                <a:t> </a:t>
              </a:r>
              <a:endParaRPr lang="sr-Latn-CS" altLang="en-US" sz="2400" b="1" i="1"/>
            </a:p>
          </p:txBody>
        </p:sp>
        <p:sp>
          <p:nvSpPr>
            <p:cNvPr id="14340" name="Line 4"/>
            <p:cNvSpPr>
              <a:spLocks noChangeShapeType="1"/>
            </p:cNvSpPr>
            <p:nvPr/>
          </p:nvSpPr>
          <p:spPr bwMode="auto">
            <a:xfrm flipV="1">
              <a:off x="339725" y="1404922"/>
              <a:ext cx="8432800" cy="1587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341" name="Group 161"/>
            <p:cNvGrpSpPr>
              <a:grpSpLocks/>
            </p:cNvGrpSpPr>
            <p:nvPr/>
          </p:nvGrpSpPr>
          <p:grpSpPr bwMode="auto">
            <a:xfrm>
              <a:off x="771525" y="1491781"/>
              <a:ext cx="7539021" cy="5228351"/>
              <a:chOff x="752475" y="688975"/>
              <a:chExt cx="7539021" cy="5228351"/>
            </a:xfrm>
          </p:grpSpPr>
          <p:sp>
            <p:nvSpPr>
              <p:cNvPr id="14342" name="Rectangle 7"/>
              <p:cNvSpPr>
                <a:spLocks noChangeArrowheads="1"/>
              </p:cNvSpPr>
              <p:nvPr/>
            </p:nvSpPr>
            <p:spPr bwMode="auto">
              <a:xfrm>
                <a:off x="2680605" y="688975"/>
                <a:ext cx="3566886" cy="44926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/>
                  <a:t>Increased permeability glomeruli</a:t>
                </a:r>
                <a:endParaRPr lang="sr-Latn-CS" altLang="en-US" sz="1400" b="1"/>
              </a:p>
            </p:txBody>
          </p:sp>
          <p:sp>
            <p:nvSpPr>
              <p:cNvPr id="14343" name="Rectangle 7"/>
              <p:cNvSpPr>
                <a:spLocks noChangeArrowheads="1"/>
              </p:cNvSpPr>
              <p:nvPr/>
            </p:nvSpPr>
            <p:spPr bwMode="auto">
              <a:xfrm>
                <a:off x="3505200" y="1546225"/>
                <a:ext cx="1928812" cy="4826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/>
                  <a:t>Increased filtration</a:t>
                </a:r>
                <a:endParaRPr lang="sr-Latn-CS" altLang="en-US" sz="1200" b="1"/>
              </a:p>
              <a:p>
                <a:pPr algn="ctr" eaLnBrk="1" hangingPunct="1"/>
                <a:r>
                  <a:rPr lang="sr-Latn-RS" altLang="en-US" sz="1200" b="1" smtClean="0"/>
                  <a:t>of plasma </a:t>
                </a:r>
                <a:r>
                  <a:rPr lang="en" altLang="en-US" sz="1200" b="1" smtClean="0"/>
                  <a:t>protein</a:t>
                </a:r>
                <a:r>
                  <a:rPr lang="sr-Latn-RS" altLang="en-US" sz="1200" b="1" smtClean="0"/>
                  <a:t>s</a:t>
                </a:r>
                <a:endParaRPr lang="sr-Latn-CS" altLang="en-US" sz="1200" b="1"/>
              </a:p>
            </p:txBody>
          </p:sp>
          <p:sp>
            <p:nvSpPr>
              <p:cNvPr id="14344" name="Line 16"/>
              <p:cNvSpPr>
                <a:spLocks noChangeShapeType="1"/>
              </p:cNvSpPr>
              <p:nvPr/>
            </p:nvSpPr>
            <p:spPr bwMode="auto">
              <a:xfrm>
                <a:off x="4457699" y="1137445"/>
                <a:ext cx="0" cy="39846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45" name="Rectangle 7"/>
              <p:cNvSpPr>
                <a:spLocks noChangeArrowheads="1"/>
              </p:cNvSpPr>
              <p:nvPr/>
            </p:nvSpPr>
            <p:spPr bwMode="auto">
              <a:xfrm>
                <a:off x="3505200" y="3517900"/>
                <a:ext cx="1924050" cy="4826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/>
                  <a:t>ALBUMINURIA</a:t>
                </a:r>
                <a:endParaRPr lang="sr-Latn-CS" altLang="en-US" sz="1200" b="1"/>
              </a:p>
            </p:txBody>
          </p:sp>
          <p:cxnSp>
            <p:nvCxnSpPr>
              <p:cNvPr id="14346" name="Straight Arrow Connector 86"/>
              <p:cNvCxnSpPr>
                <a:cxnSpLocks noChangeShapeType="1"/>
              </p:cNvCxnSpPr>
              <p:nvPr/>
            </p:nvCxnSpPr>
            <p:spPr bwMode="auto">
              <a:xfrm>
                <a:off x="4470398" y="2028825"/>
                <a:ext cx="0" cy="1488279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47" name="Rectangle 7"/>
              <p:cNvSpPr>
                <a:spLocks noChangeArrowheads="1"/>
              </p:cNvSpPr>
              <p:nvPr/>
            </p:nvSpPr>
            <p:spPr bwMode="auto">
              <a:xfrm>
                <a:off x="3514725" y="4422775"/>
                <a:ext cx="1924050" cy="4826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>
                    <a:solidFill>
                      <a:schemeClr val="bg1"/>
                    </a:solidFill>
                  </a:rPr>
                  <a:t>HYPOALBUMINEMIA</a:t>
                </a:r>
                <a:endParaRPr lang="sr-Latn-CS" altLang="en-US" sz="12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4348" name="Line 16"/>
              <p:cNvSpPr>
                <a:spLocks noChangeShapeType="1"/>
              </p:cNvSpPr>
              <p:nvPr/>
            </p:nvSpPr>
            <p:spPr bwMode="auto">
              <a:xfrm>
                <a:off x="4467226" y="4002088"/>
                <a:ext cx="0" cy="39846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49" name="Rectangle 7"/>
              <p:cNvSpPr>
                <a:spLocks noChangeArrowheads="1"/>
              </p:cNvSpPr>
              <p:nvPr/>
            </p:nvSpPr>
            <p:spPr bwMode="auto">
              <a:xfrm>
                <a:off x="762000" y="1438274"/>
                <a:ext cx="1971675" cy="695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/>
                  <a:t>Loss protein carrier</a:t>
                </a:r>
                <a:endParaRPr lang="sr-Latn-CS" altLang="en-US" sz="1200" b="1"/>
              </a:p>
              <a:p>
                <a:pPr algn="ctr" eaLnBrk="1" hangingPunct="1"/>
                <a:r>
                  <a:rPr lang="en" altLang="en-US" sz="1200" b="1" smtClean="0"/>
                  <a:t>hormones, </a:t>
                </a:r>
                <a:r>
                  <a:rPr lang="en" altLang="en-US" sz="1200" b="1"/>
                  <a:t>metals and </a:t>
                </a:r>
              </a:p>
              <a:p>
                <a:pPr algn="ctr" eaLnBrk="1" hangingPunct="1"/>
                <a:r>
                  <a:rPr lang="en" altLang="en-US" sz="1200" b="1"/>
                  <a:t>vitamins</a:t>
                </a:r>
                <a:endParaRPr lang="sr-Latn-CS" altLang="en-US" sz="1200" b="1"/>
              </a:p>
            </p:txBody>
          </p:sp>
          <p:cxnSp>
            <p:nvCxnSpPr>
              <p:cNvPr id="14350" name="Straight Arrow Connector 97"/>
              <p:cNvCxnSpPr>
                <a:cxnSpLocks noChangeShapeType="1"/>
              </p:cNvCxnSpPr>
              <p:nvPr/>
            </p:nvCxnSpPr>
            <p:spPr bwMode="auto">
              <a:xfrm flipH="1">
                <a:off x="2733676" y="1785936"/>
                <a:ext cx="771524" cy="0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51" name="Rectangle 7"/>
              <p:cNvSpPr>
                <a:spLocks noChangeArrowheads="1"/>
              </p:cNvSpPr>
              <p:nvPr/>
            </p:nvSpPr>
            <p:spPr bwMode="auto">
              <a:xfrm>
                <a:off x="6200776" y="1438274"/>
                <a:ext cx="1562100" cy="695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/>
                  <a:t>Increased </a:t>
                </a:r>
                <a:r>
                  <a:rPr lang="en" altLang="en-US" sz="1200" b="1" smtClean="0"/>
                  <a:t>loss</a:t>
                </a:r>
                <a:r>
                  <a:rPr lang="sr-Latn-RS" altLang="en-US" sz="1200" b="1" smtClean="0"/>
                  <a:t> of</a:t>
                </a:r>
                <a:r>
                  <a:rPr lang="en" altLang="en-US" sz="1200" b="1" smtClean="0"/>
                  <a:t> </a:t>
                </a:r>
                <a:endParaRPr lang="en" altLang="en-US" sz="1200" b="1"/>
              </a:p>
              <a:p>
                <a:pPr algn="ctr" eaLnBrk="1" hangingPunct="1"/>
                <a:r>
                  <a:rPr lang="en" altLang="en-US" sz="1200" b="1"/>
                  <a:t>immunoglobulin</a:t>
                </a:r>
                <a:endParaRPr lang="sr-Latn-CS" altLang="en-US" sz="1200" b="1"/>
              </a:p>
            </p:txBody>
          </p:sp>
          <p:cxnSp>
            <p:nvCxnSpPr>
              <p:cNvPr id="14352" name="Straight Arrow Connector 99"/>
              <p:cNvCxnSpPr>
                <a:cxnSpLocks noChangeShapeType="1"/>
                <a:stCxn id="14351" idx="1"/>
              </p:cNvCxnSpPr>
              <p:nvPr/>
            </p:nvCxnSpPr>
            <p:spPr bwMode="auto">
              <a:xfrm flipH="1">
                <a:off x="5438775" y="1785937"/>
                <a:ext cx="762001" cy="0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3" name="Shape 101"/>
              <p:cNvCxnSpPr>
                <a:cxnSpLocks noChangeShapeType="1"/>
              </p:cNvCxnSpPr>
              <p:nvPr/>
            </p:nvCxnSpPr>
            <p:spPr bwMode="auto">
              <a:xfrm>
                <a:off x="5429250" y="1892300"/>
                <a:ext cx="771525" cy="708025"/>
              </a:xfrm>
              <a:prstGeom prst="bentConnector3">
                <a:avLst>
                  <a:gd name="adj1" fmla="val 50000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54" name="Rectangle 7"/>
              <p:cNvSpPr>
                <a:spLocks noChangeArrowheads="1"/>
              </p:cNvSpPr>
              <p:nvPr/>
            </p:nvSpPr>
            <p:spPr bwMode="auto">
              <a:xfrm>
                <a:off x="6200776" y="2266949"/>
                <a:ext cx="1562100" cy="695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/>
                  <a:t>Reduced cellular</a:t>
                </a:r>
                <a:endParaRPr lang="sr-Latn-CS" altLang="en-US" sz="1200" b="1"/>
              </a:p>
              <a:p>
                <a:pPr algn="ctr" eaLnBrk="1" hangingPunct="1"/>
                <a:r>
                  <a:rPr lang="en" altLang="en-US" sz="1200" b="1"/>
                  <a:t>immunity</a:t>
                </a:r>
                <a:endParaRPr lang="sr-Latn-CS" altLang="en-US" sz="1200" b="1"/>
              </a:p>
            </p:txBody>
          </p:sp>
          <p:sp>
            <p:nvSpPr>
              <p:cNvPr id="14355" name="Rectangle 7"/>
              <p:cNvSpPr>
                <a:spLocks noChangeArrowheads="1"/>
              </p:cNvSpPr>
              <p:nvPr/>
            </p:nvSpPr>
            <p:spPr bwMode="auto">
              <a:xfrm rot="-5400000">
                <a:off x="7279419" y="1950293"/>
                <a:ext cx="1524094" cy="50006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>
                    <a:solidFill>
                      <a:schemeClr val="bg1"/>
                    </a:solidFill>
                  </a:rPr>
                  <a:t>INFECTION</a:t>
                </a:r>
                <a:endParaRPr lang="sr-Latn-CS" altLang="en-US" sz="12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4356" name="Shape 101"/>
              <p:cNvCxnSpPr>
                <a:cxnSpLocks noChangeShapeType="1"/>
              </p:cNvCxnSpPr>
              <p:nvPr/>
            </p:nvCxnSpPr>
            <p:spPr bwMode="auto">
              <a:xfrm flipV="1">
                <a:off x="2733675" y="1885950"/>
                <a:ext cx="771525" cy="590550"/>
              </a:xfrm>
              <a:prstGeom prst="bentConnector3">
                <a:avLst>
                  <a:gd name="adj1" fmla="val 50000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57" name="Rectangle 7"/>
              <p:cNvSpPr>
                <a:spLocks noChangeArrowheads="1"/>
              </p:cNvSpPr>
              <p:nvPr/>
            </p:nvSpPr>
            <p:spPr bwMode="auto">
              <a:xfrm>
                <a:off x="1171576" y="2266949"/>
                <a:ext cx="1562100" cy="695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sr-Latn-RS" altLang="en-US" sz="1200" b="1" smtClean="0"/>
                  <a:t>Altered </a:t>
                </a:r>
                <a:r>
                  <a:rPr lang="en" altLang="en-US" sz="1200" b="1"/>
                  <a:t>coagulation</a:t>
                </a:r>
                <a:endParaRPr lang="sr-Latn-CS" altLang="en-US" sz="1200" b="1"/>
              </a:p>
              <a:p>
                <a:pPr algn="ctr" eaLnBrk="1" hangingPunct="1"/>
                <a:r>
                  <a:rPr lang="en" altLang="en-US" sz="1200" b="1" smtClean="0"/>
                  <a:t> factors</a:t>
                </a:r>
                <a:endParaRPr lang="sr-Latn-CS" altLang="en-US" sz="1200" b="1"/>
              </a:p>
            </p:txBody>
          </p:sp>
          <p:sp>
            <p:nvSpPr>
              <p:cNvPr id="14358" name="Rectangle 7"/>
              <p:cNvSpPr>
                <a:spLocks noChangeArrowheads="1"/>
              </p:cNvSpPr>
              <p:nvPr/>
            </p:nvSpPr>
            <p:spPr bwMode="auto">
              <a:xfrm>
                <a:off x="762000" y="3409949"/>
                <a:ext cx="1971675" cy="695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/>
                  <a:t>Increased tubular </a:t>
                </a:r>
              </a:p>
              <a:p>
                <a:pPr algn="ctr" eaLnBrk="1" hangingPunct="1"/>
                <a:r>
                  <a:rPr lang="en" altLang="en-US" sz="1200" b="1"/>
                  <a:t>reabsorption </a:t>
                </a:r>
                <a:r>
                  <a:rPr lang="sr-Latn-RS" altLang="en-US" sz="1200" b="1" smtClean="0"/>
                  <a:t>of</a:t>
                </a:r>
                <a:endParaRPr lang="en" altLang="en-US" sz="1200" b="1"/>
              </a:p>
              <a:p>
                <a:pPr algn="ctr" eaLnBrk="1" hangingPunct="1"/>
                <a:r>
                  <a:rPr lang="en" altLang="en-US" sz="1200" b="1"/>
                  <a:t>filtered protein</a:t>
                </a:r>
                <a:endParaRPr lang="sr-Latn-CS" altLang="en-US" sz="1200" b="1"/>
              </a:p>
            </p:txBody>
          </p:sp>
          <p:cxnSp>
            <p:nvCxnSpPr>
              <p:cNvPr id="14359" name="Straight Arrow Connector 113"/>
              <p:cNvCxnSpPr>
                <a:cxnSpLocks noChangeShapeType="1"/>
              </p:cNvCxnSpPr>
              <p:nvPr/>
            </p:nvCxnSpPr>
            <p:spPr bwMode="auto">
              <a:xfrm flipH="1">
                <a:off x="2733676" y="3757621"/>
                <a:ext cx="771524" cy="1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60" name="Rectangle 7"/>
              <p:cNvSpPr>
                <a:spLocks noChangeArrowheads="1"/>
              </p:cNvSpPr>
              <p:nvPr/>
            </p:nvSpPr>
            <p:spPr bwMode="auto">
              <a:xfrm>
                <a:off x="1762124" y="4314824"/>
                <a:ext cx="1143001" cy="695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b="1" smtClean="0"/>
                  <a:t>Protein</a:t>
                </a:r>
                <a:endParaRPr lang="sr-Cyrl-RS" altLang="en-US" sz="1200" b="1" smtClean="0"/>
              </a:p>
              <a:p>
                <a:pPr algn="ctr" eaLnBrk="1" hangingPunct="1"/>
                <a:r>
                  <a:rPr lang="en-US" altLang="en-US" sz="1200" b="1" smtClean="0"/>
                  <a:t> breakdown</a:t>
                </a:r>
                <a:endParaRPr lang="sr-Cyrl-RS" altLang="en-US" sz="1200" b="1" smtClean="0"/>
              </a:p>
              <a:p>
                <a:pPr algn="ctr" eaLnBrk="1" hangingPunct="1"/>
                <a:r>
                  <a:rPr lang="en-US" altLang="en-US" sz="1200" b="1" smtClean="0"/>
                  <a:t> </a:t>
                </a:r>
                <a:r>
                  <a:rPr lang="en-US" altLang="en-US" sz="1200" b="1"/>
                  <a:t>in the tubules</a:t>
                </a:r>
                <a:endParaRPr lang="sr-Latn-CS" altLang="en-US" sz="1200" b="1"/>
              </a:p>
            </p:txBody>
          </p:sp>
          <p:cxnSp>
            <p:nvCxnSpPr>
              <p:cNvPr id="14361" name="Straight Arrow Connector 115"/>
              <p:cNvCxnSpPr>
                <a:cxnSpLocks noChangeShapeType="1"/>
                <a:endCxn id="14360" idx="3"/>
              </p:cNvCxnSpPr>
              <p:nvPr/>
            </p:nvCxnSpPr>
            <p:spPr bwMode="auto">
              <a:xfrm flipH="1">
                <a:off x="2905125" y="4662178"/>
                <a:ext cx="609601" cy="308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62" name="Rectangle 7"/>
              <p:cNvSpPr>
                <a:spLocks noChangeArrowheads="1"/>
              </p:cNvSpPr>
              <p:nvPr/>
            </p:nvSpPr>
            <p:spPr bwMode="auto">
              <a:xfrm>
                <a:off x="752475" y="4314824"/>
                <a:ext cx="971550" cy="695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/>
                  <a:t>tubule</a:t>
                </a:r>
                <a:endParaRPr lang="sr-Latn-CS" altLang="en-US" sz="1200" b="1"/>
              </a:p>
              <a:p>
                <a:pPr algn="ctr" eaLnBrk="1" hangingPunct="1"/>
                <a:r>
                  <a:rPr lang="en" altLang="en-US" sz="1200" b="1" smtClean="0"/>
                  <a:t>damage </a:t>
                </a:r>
                <a:endParaRPr lang="en" altLang="en-US" sz="1200" b="1"/>
              </a:p>
            </p:txBody>
          </p:sp>
          <p:cxnSp>
            <p:nvCxnSpPr>
              <p:cNvPr id="14363" name="Straight Arrow Connector 120"/>
              <p:cNvCxnSpPr>
                <a:cxnSpLocks noChangeShapeType="1"/>
              </p:cNvCxnSpPr>
              <p:nvPr/>
            </p:nvCxnSpPr>
            <p:spPr bwMode="auto">
              <a:xfrm>
                <a:off x="1238250" y="4107674"/>
                <a:ext cx="1" cy="204770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64" name="Straight Arrow Connector 123"/>
              <p:cNvCxnSpPr>
                <a:cxnSpLocks noChangeShapeType="1"/>
              </p:cNvCxnSpPr>
              <p:nvPr/>
            </p:nvCxnSpPr>
            <p:spPr bwMode="auto">
              <a:xfrm>
                <a:off x="2245429" y="4107674"/>
                <a:ext cx="1" cy="207167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65" name="Rectangle 7"/>
              <p:cNvSpPr>
                <a:spLocks noChangeArrowheads="1"/>
              </p:cNvSpPr>
              <p:nvPr/>
            </p:nvSpPr>
            <p:spPr bwMode="auto">
              <a:xfrm>
                <a:off x="752491" y="5222001"/>
                <a:ext cx="971550" cy="69532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>
                    <a:solidFill>
                      <a:schemeClr val="bg1"/>
                    </a:solidFill>
                  </a:rPr>
                  <a:t>disorder</a:t>
                </a:r>
                <a:endParaRPr lang="sr-Latn-CS" altLang="en-US" sz="1200" b="1">
                  <a:solidFill>
                    <a:schemeClr val="bg1"/>
                  </a:solidFill>
                </a:endParaRPr>
              </a:p>
              <a:p>
                <a:pPr algn="ctr" eaLnBrk="1" hangingPunct="1"/>
                <a:r>
                  <a:rPr lang="en" altLang="en-US" sz="1200" b="1">
                    <a:solidFill>
                      <a:schemeClr val="bg1"/>
                    </a:solidFill>
                  </a:rPr>
                  <a:t>functions </a:t>
                </a:r>
              </a:p>
              <a:p>
                <a:pPr algn="ctr" eaLnBrk="1" hangingPunct="1"/>
                <a:r>
                  <a:rPr lang="en" altLang="en-US" sz="1200" b="1">
                    <a:solidFill>
                      <a:schemeClr val="bg1"/>
                    </a:solidFill>
                  </a:rPr>
                  <a:t>tubule</a:t>
                </a:r>
                <a:endParaRPr lang="sr-Latn-CS" altLang="en-US" sz="12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4366" name="Straight Arrow Connector 125"/>
              <p:cNvCxnSpPr>
                <a:cxnSpLocks noChangeShapeType="1"/>
                <a:stCxn id="14362" idx="2"/>
              </p:cNvCxnSpPr>
              <p:nvPr/>
            </p:nvCxnSpPr>
            <p:spPr bwMode="auto">
              <a:xfrm>
                <a:off x="1238250" y="5010149"/>
                <a:ext cx="17" cy="209472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67" name="Rectangle 7"/>
              <p:cNvSpPr>
                <a:spLocks noChangeArrowheads="1"/>
              </p:cNvSpPr>
              <p:nvPr/>
            </p:nvSpPr>
            <p:spPr bwMode="auto">
              <a:xfrm>
                <a:off x="6210301" y="3886199"/>
                <a:ext cx="1562100" cy="695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/>
                  <a:t>Increased synthesis </a:t>
                </a:r>
              </a:p>
              <a:p>
                <a:pPr algn="ctr" eaLnBrk="1" hangingPunct="1"/>
                <a:r>
                  <a:rPr lang="en" altLang="en-US" sz="1200" b="1"/>
                  <a:t>lipoprotein in </a:t>
                </a:r>
              </a:p>
              <a:p>
                <a:pPr algn="ctr" eaLnBrk="1" hangingPunct="1"/>
                <a:r>
                  <a:rPr lang="en" altLang="en-US" sz="1200" b="1"/>
                  <a:t>liver</a:t>
                </a:r>
                <a:endParaRPr lang="sr-Latn-CS" altLang="en-US" sz="1200" b="1"/>
              </a:p>
            </p:txBody>
          </p:sp>
          <p:sp>
            <p:nvSpPr>
              <p:cNvPr id="14368" name="Rectangle 7"/>
              <p:cNvSpPr>
                <a:spLocks noChangeArrowheads="1"/>
              </p:cNvSpPr>
              <p:nvPr/>
            </p:nvSpPr>
            <p:spPr bwMode="auto">
              <a:xfrm>
                <a:off x="6210301" y="4714874"/>
                <a:ext cx="1562100" cy="69532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600" b="1">
                    <a:solidFill>
                      <a:schemeClr val="bg1"/>
                    </a:solidFill>
                  </a:rPr>
                  <a:t>EDEMA</a:t>
                </a:r>
                <a:endParaRPr lang="sr-Latn-CS" altLang="en-US" sz="16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4369" name="Straight Arrow Connector 129"/>
              <p:cNvCxnSpPr>
                <a:cxnSpLocks noChangeShapeType="1"/>
                <a:stCxn id="14347" idx="3"/>
                <a:endCxn id="14367" idx="1"/>
              </p:cNvCxnSpPr>
              <p:nvPr/>
            </p:nvCxnSpPr>
            <p:spPr bwMode="auto">
              <a:xfrm flipV="1">
                <a:off x="5438775" y="4233862"/>
                <a:ext cx="771526" cy="430213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70" name="Straight Arrow Connector 131"/>
              <p:cNvCxnSpPr>
                <a:cxnSpLocks noChangeShapeType="1"/>
                <a:stCxn id="14347" idx="3"/>
                <a:endCxn id="14368" idx="1"/>
              </p:cNvCxnSpPr>
              <p:nvPr/>
            </p:nvCxnSpPr>
            <p:spPr bwMode="auto">
              <a:xfrm>
                <a:off x="5438775" y="4664075"/>
                <a:ext cx="771526" cy="398462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71" name="Rectangle 7"/>
              <p:cNvSpPr>
                <a:spLocks noChangeArrowheads="1"/>
              </p:cNvSpPr>
              <p:nvPr/>
            </p:nvSpPr>
            <p:spPr bwMode="auto">
              <a:xfrm>
                <a:off x="6026260" y="3462342"/>
                <a:ext cx="1930060" cy="21432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100" b="1">
                    <a:solidFill>
                      <a:schemeClr val="bg1"/>
                    </a:solidFill>
                  </a:rPr>
                  <a:t>hyperlipoproteinemia</a:t>
                </a:r>
                <a:endParaRPr lang="sr-Latn-CS" altLang="en-US" sz="11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4372" name="Straight Arrow Connector 133"/>
              <p:cNvCxnSpPr>
                <a:cxnSpLocks noChangeShapeType="1"/>
                <a:endCxn id="14367" idx="0"/>
              </p:cNvCxnSpPr>
              <p:nvPr/>
            </p:nvCxnSpPr>
            <p:spPr bwMode="auto">
              <a:xfrm>
                <a:off x="6991263" y="3676668"/>
                <a:ext cx="88" cy="209531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73" name="Rectangle 7"/>
              <p:cNvSpPr>
                <a:spLocks noChangeArrowheads="1"/>
              </p:cNvSpPr>
              <p:nvPr/>
            </p:nvSpPr>
            <p:spPr bwMode="auto">
              <a:xfrm>
                <a:off x="6212697" y="3038539"/>
                <a:ext cx="1562100" cy="21431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100" b="1"/>
                  <a:t>lipiduria</a:t>
                </a:r>
                <a:endParaRPr lang="sr-Latn-CS" altLang="en-US" sz="1100" b="1"/>
              </a:p>
            </p:txBody>
          </p:sp>
          <p:cxnSp>
            <p:nvCxnSpPr>
              <p:cNvPr id="14374" name="Straight Arrow Connector 135"/>
              <p:cNvCxnSpPr>
                <a:cxnSpLocks noChangeShapeType="1"/>
                <a:endCxn id="14371" idx="0"/>
              </p:cNvCxnSpPr>
              <p:nvPr/>
            </p:nvCxnSpPr>
            <p:spPr bwMode="auto">
              <a:xfrm>
                <a:off x="6991279" y="3252866"/>
                <a:ext cx="11" cy="209476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75" name="Rectangle 7"/>
              <p:cNvSpPr>
                <a:spLocks noChangeArrowheads="1"/>
              </p:cNvSpPr>
              <p:nvPr/>
            </p:nvSpPr>
            <p:spPr bwMode="auto">
              <a:xfrm>
                <a:off x="4569754" y="2748058"/>
                <a:ext cx="1562100" cy="21431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100" b="1">
                    <a:solidFill>
                      <a:schemeClr val="bg1"/>
                    </a:solidFill>
                  </a:rPr>
                  <a:t>malnutrition</a:t>
                </a:r>
                <a:endParaRPr lang="sr-Latn-CS" altLang="en-US" sz="11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4376" name="Straight Arrow Connector 138"/>
              <p:cNvCxnSpPr>
                <a:cxnSpLocks noChangeShapeType="1"/>
                <a:stCxn id="14345" idx="0"/>
                <a:endCxn id="14375" idx="2"/>
              </p:cNvCxnSpPr>
              <p:nvPr/>
            </p:nvCxnSpPr>
            <p:spPr bwMode="auto">
              <a:xfrm rot="5400000" flipH="1" flipV="1">
                <a:off x="4631249" y="2798346"/>
                <a:ext cx="555531" cy="883579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77" name="Rectangle 7"/>
              <p:cNvSpPr>
                <a:spLocks noChangeArrowheads="1"/>
              </p:cNvSpPr>
              <p:nvPr/>
            </p:nvSpPr>
            <p:spPr bwMode="auto">
              <a:xfrm>
                <a:off x="2797971" y="2752730"/>
                <a:ext cx="1562100" cy="20954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100" b="1">
                    <a:solidFill>
                      <a:schemeClr val="bg1"/>
                    </a:solidFill>
                  </a:rPr>
                  <a:t>thromboembolism</a:t>
                </a:r>
                <a:endParaRPr lang="sr-Latn-CS" altLang="en-US" sz="11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4378" name="Straight Connector 150"/>
              <p:cNvCxnSpPr>
                <a:cxnSpLocks noChangeShapeType="1"/>
              </p:cNvCxnSpPr>
              <p:nvPr/>
            </p:nvCxnSpPr>
            <p:spPr bwMode="auto">
              <a:xfrm>
                <a:off x="2733676" y="2600324"/>
                <a:ext cx="838199" cy="1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79" name="Straight Arrow Connector 157"/>
              <p:cNvCxnSpPr>
                <a:cxnSpLocks noChangeShapeType="1"/>
              </p:cNvCxnSpPr>
              <p:nvPr/>
            </p:nvCxnSpPr>
            <p:spPr bwMode="auto">
              <a:xfrm flipH="1">
                <a:off x="3574259" y="2600327"/>
                <a:ext cx="2" cy="152403"/>
              </a:xfrm>
              <a:prstGeom prst="straightConnector1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40"/>
          <p:cNvGrpSpPr>
            <a:grpSpLocks/>
          </p:cNvGrpSpPr>
          <p:nvPr/>
        </p:nvGrpSpPr>
        <p:grpSpPr bwMode="auto">
          <a:xfrm>
            <a:off x="165100" y="1227138"/>
            <a:ext cx="8780463" cy="4487862"/>
            <a:chOff x="165100" y="1227138"/>
            <a:chExt cx="8780463" cy="3834686"/>
          </a:xfrm>
        </p:grpSpPr>
        <p:sp>
          <p:nvSpPr>
            <p:cNvPr id="15364" name="Rectangle 3"/>
            <p:cNvSpPr>
              <a:spLocks noChangeArrowheads="1"/>
            </p:cNvSpPr>
            <p:nvPr/>
          </p:nvSpPr>
          <p:spPr bwMode="auto">
            <a:xfrm>
              <a:off x="223838" y="1227138"/>
              <a:ext cx="8636000" cy="477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>
                  <a:cs typeface="Arial" panose="020B0604020202020204" pitchFamily="34" charset="0"/>
                </a:rPr>
                <a:t>DISORDER METABOLISM LIPID U NEPHROTIC SYNDROME </a:t>
              </a:r>
              <a:endParaRPr lang="en-US" altLang="en-US" sz="2000" b="1">
                <a:cs typeface="Arial" panose="020B0604020202020204" pitchFamily="34" charset="0"/>
              </a:endParaRPr>
            </a:p>
          </p:txBody>
        </p:sp>
        <p:sp>
          <p:nvSpPr>
            <p:cNvPr id="15365" name="Line 4"/>
            <p:cNvSpPr>
              <a:spLocks noChangeShapeType="1"/>
            </p:cNvSpPr>
            <p:nvPr/>
          </p:nvSpPr>
          <p:spPr bwMode="auto">
            <a:xfrm>
              <a:off x="165100" y="1689100"/>
              <a:ext cx="8780463" cy="0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366" name="Group 3"/>
            <p:cNvGrpSpPr>
              <a:grpSpLocks/>
            </p:cNvGrpSpPr>
            <p:nvPr/>
          </p:nvGrpSpPr>
          <p:grpSpPr bwMode="auto">
            <a:xfrm>
              <a:off x="266700" y="1784350"/>
              <a:ext cx="8574088" cy="3277474"/>
              <a:chOff x="266700" y="695345"/>
              <a:chExt cx="8574881" cy="3278134"/>
            </a:xfrm>
          </p:grpSpPr>
          <p:grpSp>
            <p:nvGrpSpPr>
              <p:cNvPr id="15367" name="Group 17"/>
              <p:cNvGrpSpPr>
                <a:grpSpLocks/>
              </p:cNvGrpSpPr>
              <p:nvPr/>
            </p:nvGrpSpPr>
            <p:grpSpPr bwMode="auto">
              <a:xfrm>
                <a:off x="266700" y="695345"/>
                <a:ext cx="8574881" cy="685780"/>
                <a:chOff x="276225" y="571520"/>
                <a:chExt cx="8574881" cy="685780"/>
              </a:xfrm>
            </p:grpSpPr>
            <p:sp>
              <p:nvSpPr>
                <p:cNvPr id="15399" name="Rectangle 12"/>
                <p:cNvSpPr>
                  <a:spLocks noChangeArrowheads="1"/>
                </p:cNvSpPr>
                <p:nvPr/>
              </p:nvSpPr>
              <p:spPr bwMode="auto">
                <a:xfrm>
                  <a:off x="276226" y="914400"/>
                  <a:ext cx="2857500" cy="342900"/>
                </a:xfrm>
                <a:prstGeom prst="rect">
                  <a:avLst/>
                </a:prstGeom>
                <a:solidFill>
                  <a:srgbClr val="C00000"/>
                </a:solidFill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>
                      <a:solidFill>
                        <a:schemeClr val="bg1"/>
                      </a:solidFill>
                    </a:rPr>
                    <a:t>INCREASED </a:t>
                  </a:r>
                  <a:endParaRPr lang="sr-Latn-CS" altLang="en-US" sz="1600" b="1" baseline="300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400" name="Rectangle 14"/>
                <p:cNvSpPr>
                  <a:spLocks noChangeArrowheads="1"/>
                </p:cNvSpPr>
                <p:nvPr/>
              </p:nvSpPr>
              <p:spPr bwMode="auto">
                <a:xfrm>
                  <a:off x="3133726" y="914400"/>
                  <a:ext cx="2857500" cy="342900"/>
                </a:xfrm>
                <a:prstGeom prst="rect">
                  <a:avLst/>
                </a:prstGeom>
                <a:solidFill>
                  <a:srgbClr val="C00000"/>
                </a:solidFill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>
                      <a:solidFill>
                        <a:schemeClr val="bg1"/>
                      </a:solidFill>
                    </a:rPr>
                    <a:t>UNCHANGED</a:t>
                  </a:r>
                  <a:endParaRPr lang="sr-Latn-CS" altLang="en-US" sz="1600" b="1" baseline="300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401" name="Rectangle 15"/>
                <p:cNvSpPr>
                  <a:spLocks noChangeArrowheads="1"/>
                </p:cNvSpPr>
                <p:nvPr/>
              </p:nvSpPr>
              <p:spPr bwMode="auto">
                <a:xfrm>
                  <a:off x="5991226" y="914400"/>
                  <a:ext cx="2857500" cy="342900"/>
                </a:xfrm>
                <a:prstGeom prst="rect">
                  <a:avLst/>
                </a:prstGeom>
                <a:solidFill>
                  <a:srgbClr val="C00000"/>
                </a:solidFill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>
                      <a:solidFill>
                        <a:schemeClr val="bg1"/>
                      </a:solidFill>
                    </a:rPr>
                    <a:t>REDUCED</a:t>
                  </a:r>
                  <a:endParaRPr lang="sr-Latn-CS" altLang="en-US" sz="1600" b="1" baseline="3000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402" name="Rectangle 16"/>
                <p:cNvSpPr>
                  <a:spLocks noChangeArrowheads="1"/>
                </p:cNvSpPr>
                <p:nvPr/>
              </p:nvSpPr>
              <p:spPr bwMode="auto">
                <a:xfrm>
                  <a:off x="276225" y="571520"/>
                  <a:ext cx="8574881" cy="342900"/>
                </a:xfrm>
                <a:prstGeom prst="rect">
                  <a:avLst/>
                </a:prstGeom>
                <a:solidFill>
                  <a:srgbClr val="C00000"/>
                </a:solidFill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b="1">
                      <a:solidFill>
                        <a:schemeClr val="bg1"/>
                      </a:solidFill>
                    </a:rPr>
                    <a:t>CONCENTRATION U PLASMAS </a:t>
                  </a:r>
                  <a:endParaRPr lang="sr-Latn-CS" altLang="en-US" b="1" baseline="3000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5368" name="Group 22"/>
              <p:cNvGrpSpPr>
                <a:grpSpLocks/>
              </p:cNvGrpSpPr>
              <p:nvPr/>
            </p:nvGrpSpPr>
            <p:grpSpPr bwMode="auto">
              <a:xfrm>
                <a:off x="266717" y="1383486"/>
                <a:ext cx="8572500" cy="295295"/>
                <a:chOff x="266717" y="1364436"/>
                <a:chExt cx="8572500" cy="295295"/>
              </a:xfrm>
            </p:grpSpPr>
            <p:sp>
              <p:nvSpPr>
                <p:cNvPr id="15396" name="Rectangle 18"/>
                <p:cNvSpPr>
                  <a:spLocks noChangeArrowheads="1"/>
                </p:cNvSpPr>
                <p:nvPr/>
              </p:nvSpPr>
              <p:spPr bwMode="auto">
                <a:xfrm>
                  <a:off x="266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 i="1"/>
                    <a:t>VLDL </a:t>
                  </a:r>
                  <a:r>
                    <a:rPr lang="en" altLang="en-US" sz="1600" b="1"/>
                    <a:t>- lipoproteins</a:t>
                  </a:r>
                  <a:endParaRPr lang="sr-Latn-CS" altLang="en-US" sz="1600" b="1" baseline="30000"/>
                </a:p>
              </p:txBody>
            </p:sp>
            <p:sp>
              <p:nvSpPr>
                <p:cNvPr id="15397" name="Rectangle 19"/>
                <p:cNvSpPr>
                  <a:spLocks noChangeArrowheads="1"/>
                </p:cNvSpPr>
                <p:nvPr/>
              </p:nvSpPr>
              <p:spPr bwMode="auto">
                <a:xfrm>
                  <a:off x="31242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Apolipoprotein </a:t>
                  </a:r>
                  <a:r>
                    <a:rPr lang="en" altLang="en-US" sz="1600" b="1" i="1" smtClean="0"/>
                    <a:t>A</a:t>
                  </a:r>
                  <a:r>
                    <a:rPr lang="en" altLang="en-US" sz="1600" b="1" baseline="-25000" smtClean="0"/>
                    <a:t>1</a:t>
                  </a:r>
                  <a:endParaRPr lang="en" altLang="en-US" sz="1600" b="1" baseline="-25000"/>
                </a:p>
              </p:txBody>
            </p:sp>
            <p:sp>
              <p:nvSpPr>
                <p:cNvPr id="15398" name="Rectangle 20"/>
                <p:cNvSpPr>
                  <a:spLocks noChangeArrowheads="1"/>
                </p:cNvSpPr>
                <p:nvPr/>
              </p:nvSpPr>
              <p:spPr bwMode="auto">
                <a:xfrm>
                  <a:off x="5981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 i="1"/>
                    <a:t>HDL </a:t>
                  </a:r>
                  <a:r>
                    <a:rPr lang="en" altLang="en-US" sz="1600" b="1" i="1" baseline="-25000"/>
                    <a:t>2 </a:t>
                  </a:r>
                  <a:r>
                    <a:rPr lang="en" altLang="en-US" sz="1600" b="1"/>
                    <a:t>- lipoproteins</a:t>
                  </a:r>
                  <a:endParaRPr lang="sr-Latn-CS" altLang="en-US" sz="1600" b="1"/>
                </a:p>
              </p:txBody>
            </p:sp>
          </p:grpSp>
          <p:grpSp>
            <p:nvGrpSpPr>
              <p:cNvPr id="15369" name="Group 23"/>
              <p:cNvGrpSpPr>
                <a:grpSpLocks/>
              </p:cNvGrpSpPr>
              <p:nvPr/>
            </p:nvGrpSpPr>
            <p:grpSpPr bwMode="auto">
              <a:xfrm>
                <a:off x="266733" y="1678746"/>
                <a:ext cx="8572500" cy="295295"/>
                <a:chOff x="266717" y="1364436"/>
                <a:chExt cx="8572500" cy="295295"/>
              </a:xfrm>
            </p:grpSpPr>
            <p:sp>
              <p:nvSpPr>
                <p:cNvPr id="15393" name="Rectangle 24"/>
                <p:cNvSpPr>
                  <a:spLocks noChangeArrowheads="1"/>
                </p:cNvSpPr>
                <p:nvPr/>
              </p:nvSpPr>
              <p:spPr bwMode="auto">
                <a:xfrm>
                  <a:off x="266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 i="1"/>
                    <a:t>IDL </a:t>
                  </a:r>
                  <a:r>
                    <a:rPr lang="en" altLang="en-US" sz="1600" b="1"/>
                    <a:t>- lipoproteins</a:t>
                  </a:r>
                  <a:endParaRPr lang="sr-Latn-CS" altLang="en-US" sz="1600" b="1" baseline="30000"/>
                </a:p>
              </p:txBody>
            </p:sp>
            <p:sp>
              <p:nvSpPr>
                <p:cNvPr id="15394" name="Rectangle 25"/>
                <p:cNvSpPr>
                  <a:spLocks noChangeArrowheads="1"/>
                </p:cNvSpPr>
                <p:nvPr/>
              </p:nvSpPr>
              <p:spPr bwMode="auto">
                <a:xfrm>
                  <a:off x="31242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Apolipoprotein </a:t>
                  </a:r>
                  <a:r>
                    <a:rPr lang="en" altLang="en-US" sz="1600" b="1" i="1" smtClean="0"/>
                    <a:t>A</a:t>
                  </a:r>
                  <a:r>
                    <a:rPr lang="en" altLang="en-US" sz="1600" b="1" baseline="-25000" smtClean="0"/>
                    <a:t>2</a:t>
                  </a:r>
                  <a:endParaRPr lang="en" altLang="en-US" sz="1600" b="1" baseline="-25000"/>
                </a:p>
              </p:txBody>
            </p:sp>
            <p:sp>
              <p:nvSpPr>
                <p:cNvPr id="15395" name="Rectangle 26"/>
                <p:cNvSpPr>
                  <a:spLocks noChangeArrowheads="1"/>
                </p:cNvSpPr>
                <p:nvPr/>
              </p:nvSpPr>
              <p:spPr bwMode="auto">
                <a:xfrm>
                  <a:off x="5981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endParaRPr lang="en-US" altLang="en-US" sz="1400" b="1"/>
                </a:p>
              </p:txBody>
            </p:sp>
          </p:grpSp>
          <p:grpSp>
            <p:nvGrpSpPr>
              <p:cNvPr id="15370" name="Group 27"/>
              <p:cNvGrpSpPr>
                <a:grpSpLocks/>
              </p:cNvGrpSpPr>
              <p:nvPr/>
            </p:nvGrpSpPr>
            <p:grpSpPr bwMode="auto">
              <a:xfrm>
                <a:off x="266733" y="1973990"/>
                <a:ext cx="8572500" cy="295295"/>
                <a:chOff x="266717" y="1364436"/>
                <a:chExt cx="8572500" cy="295295"/>
              </a:xfrm>
            </p:grpSpPr>
            <p:sp>
              <p:nvSpPr>
                <p:cNvPr id="15390" name="Rectangle 28"/>
                <p:cNvSpPr>
                  <a:spLocks noChangeArrowheads="1"/>
                </p:cNvSpPr>
                <p:nvPr/>
              </p:nvSpPr>
              <p:spPr bwMode="auto">
                <a:xfrm>
                  <a:off x="266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 i="1"/>
                    <a:t>LDL </a:t>
                  </a:r>
                  <a:r>
                    <a:rPr lang="en" altLang="en-US" sz="1600" b="1"/>
                    <a:t>- lipoproteins</a:t>
                  </a:r>
                  <a:endParaRPr lang="sr-Latn-CS" altLang="en-US" sz="1600" b="1" baseline="30000"/>
                </a:p>
              </p:txBody>
            </p:sp>
            <p:sp>
              <p:nvSpPr>
                <p:cNvPr id="15391" name="Rectangle 29"/>
                <p:cNvSpPr>
                  <a:spLocks noChangeArrowheads="1"/>
                </p:cNvSpPr>
                <p:nvPr/>
              </p:nvSpPr>
              <p:spPr bwMode="auto">
                <a:xfrm>
                  <a:off x="31242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Apolipoprotein </a:t>
                  </a:r>
                  <a:r>
                    <a:rPr lang="en" altLang="en-US" sz="1600" b="1" i="1" smtClean="0"/>
                    <a:t>C</a:t>
                  </a:r>
                  <a:r>
                    <a:rPr lang="en" altLang="en-US" sz="1600" b="1" baseline="-25000" smtClean="0"/>
                    <a:t>2</a:t>
                  </a:r>
                  <a:endParaRPr lang="en" altLang="en-US" sz="1600" b="1" baseline="-25000"/>
                </a:p>
              </p:txBody>
            </p:sp>
            <p:sp>
              <p:nvSpPr>
                <p:cNvPr id="15392" name="Rectangle 30"/>
                <p:cNvSpPr>
                  <a:spLocks noChangeArrowheads="1"/>
                </p:cNvSpPr>
                <p:nvPr/>
              </p:nvSpPr>
              <p:spPr bwMode="auto">
                <a:xfrm>
                  <a:off x="5981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endParaRPr lang="en-US" altLang="en-US" sz="1400" b="1"/>
                </a:p>
              </p:txBody>
            </p:sp>
          </p:grpSp>
          <p:grpSp>
            <p:nvGrpSpPr>
              <p:cNvPr id="15371" name="Group 31"/>
              <p:cNvGrpSpPr>
                <a:grpSpLocks/>
              </p:cNvGrpSpPr>
              <p:nvPr/>
            </p:nvGrpSpPr>
            <p:grpSpPr bwMode="auto">
              <a:xfrm>
                <a:off x="266749" y="2269250"/>
                <a:ext cx="8572500" cy="295295"/>
                <a:chOff x="266717" y="1364436"/>
                <a:chExt cx="8572500" cy="295295"/>
              </a:xfrm>
            </p:grpSpPr>
            <p:sp>
              <p:nvSpPr>
                <p:cNvPr id="15387" name="Rectangle 32"/>
                <p:cNvSpPr>
                  <a:spLocks noChangeArrowheads="1"/>
                </p:cNvSpPr>
                <p:nvPr/>
              </p:nvSpPr>
              <p:spPr bwMode="auto">
                <a:xfrm>
                  <a:off x="266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Apolipoprotein </a:t>
                  </a:r>
                  <a:r>
                    <a:rPr lang="en" altLang="en-US" sz="1600" b="1" i="1"/>
                    <a:t>B</a:t>
                  </a:r>
                  <a:endParaRPr lang="sr-Latn-CS" altLang="en-US" sz="1600" b="1" i="1" baseline="30000"/>
                </a:p>
              </p:txBody>
            </p:sp>
            <p:sp>
              <p:nvSpPr>
                <p:cNvPr id="15388" name="Rectangle 33"/>
                <p:cNvSpPr>
                  <a:spLocks noChangeArrowheads="1"/>
                </p:cNvSpPr>
                <p:nvPr/>
              </p:nvSpPr>
              <p:spPr bwMode="auto">
                <a:xfrm>
                  <a:off x="31242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endParaRPr lang="en-US" altLang="en-US" sz="1400" b="1" baseline="30000"/>
                </a:p>
              </p:txBody>
            </p:sp>
            <p:sp>
              <p:nvSpPr>
                <p:cNvPr id="15389" name="Rectangle 34"/>
                <p:cNvSpPr>
                  <a:spLocks noChangeArrowheads="1"/>
                </p:cNvSpPr>
                <p:nvPr/>
              </p:nvSpPr>
              <p:spPr bwMode="auto">
                <a:xfrm>
                  <a:off x="5981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endParaRPr lang="en-US" altLang="en-US" sz="1400" b="1"/>
                </a:p>
              </p:txBody>
            </p:sp>
          </p:grpSp>
          <p:grpSp>
            <p:nvGrpSpPr>
              <p:cNvPr id="15372" name="Group 35"/>
              <p:cNvGrpSpPr>
                <a:grpSpLocks/>
              </p:cNvGrpSpPr>
              <p:nvPr/>
            </p:nvGrpSpPr>
            <p:grpSpPr bwMode="auto">
              <a:xfrm>
                <a:off x="266733" y="2564478"/>
                <a:ext cx="8572500" cy="295295"/>
                <a:chOff x="266717" y="1364436"/>
                <a:chExt cx="8572500" cy="295295"/>
              </a:xfrm>
            </p:grpSpPr>
            <p:sp>
              <p:nvSpPr>
                <p:cNvPr id="15384" name="Rectangle 36"/>
                <p:cNvSpPr>
                  <a:spLocks noChangeArrowheads="1"/>
                </p:cNvSpPr>
                <p:nvPr/>
              </p:nvSpPr>
              <p:spPr bwMode="auto">
                <a:xfrm>
                  <a:off x="266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Apolipoprotein </a:t>
                  </a:r>
                  <a:r>
                    <a:rPr lang="en" altLang="en-US" sz="1600" b="1" i="1" smtClean="0"/>
                    <a:t>C</a:t>
                  </a:r>
                  <a:r>
                    <a:rPr lang="en" altLang="en-US" sz="1600" b="1" i="1" baseline="-25000" smtClean="0"/>
                    <a:t>3</a:t>
                  </a:r>
                  <a:endParaRPr lang="en" altLang="en-US" sz="1600" b="1" i="1" baseline="-25000"/>
                </a:p>
              </p:txBody>
            </p:sp>
            <p:sp>
              <p:nvSpPr>
                <p:cNvPr id="15385" name="Rectangle 37"/>
                <p:cNvSpPr>
                  <a:spLocks noChangeArrowheads="1"/>
                </p:cNvSpPr>
                <p:nvPr/>
              </p:nvSpPr>
              <p:spPr bwMode="auto">
                <a:xfrm>
                  <a:off x="31242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endParaRPr lang="en-US" altLang="en-US" sz="1400" b="1" baseline="30000"/>
                </a:p>
              </p:txBody>
            </p:sp>
            <p:sp>
              <p:nvSpPr>
                <p:cNvPr id="15386" name="Rectangle 38"/>
                <p:cNvSpPr>
                  <a:spLocks noChangeArrowheads="1"/>
                </p:cNvSpPr>
                <p:nvPr/>
              </p:nvSpPr>
              <p:spPr bwMode="auto">
                <a:xfrm>
                  <a:off x="5981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endParaRPr lang="en-US" altLang="en-US" sz="1400" b="1"/>
                </a:p>
              </p:txBody>
            </p:sp>
          </p:grpSp>
          <p:grpSp>
            <p:nvGrpSpPr>
              <p:cNvPr id="15373" name="Group 39"/>
              <p:cNvGrpSpPr>
                <a:grpSpLocks/>
              </p:cNvGrpSpPr>
              <p:nvPr/>
            </p:nvGrpSpPr>
            <p:grpSpPr bwMode="auto">
              <a:xfrm>
                <a:off x="266749" y="2859738"/>
                <a:ext cx="8572500" cy="295295"/>
                <a:chOff x="266717" y="1364436"/>
                <a:chExt cx="8572500" cy="295295"/>
              </a:xfrm>
            </p:grpSpPr>
            <p:sp>
              <p:nvSpPr>
                <p:cNvPr id="15381" name="Rectangle 40"/>
                <p:cNvSpPr>
                  <a:spLocks noChangeArrowheads="1"/>
                </p:cNvSpPr>
                <p:nvPr/>
              </p:nvSpPr>
              <p:spPr bwMode="auto">
                <a:xfrm>
                  <a:off x="266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 i="1"/>
                    <a:t>HDL </a:t>
                  </a:r>
                  <a:r>
                    <a:rPr lang="en" altLang="en-US" sz="1600" b="1" i="1" baseline="-25000"/>
                    <a:t>3 </a:t>
                  </a:r>
                  <a:r>
                    <a:rPr lang="en" altLang="en-US" sz="1600" b="1"/>
                    <a:t>- lipoproteins</a:t>
                  </a:r>
                  <a:endParaRPr lang="sr-Latn-CS" altLang="en-US" sz="1600" b="1" baseline="30000"/>
                </a:p>
              </p:txBody>
            </p:sp>
            <p:sp>
              <p:nvSpPr>
                <p:cNvPr id="15382" name="Rectangle 41"/>
                <p:cNvSpPr>
                  <a:spLocks noChangeArrowheads="1"/>
                </p:cNvSpPr>
                <p:nvPr/>
              </p:nvSpPr>
              <p:spPr bwMode="auto">
                <a:xfrm>
                  <a:off x="31242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endParaRPr lang="en-US" altLang="en-US" sz="1400" b="1" baseline="30000"/>
                </a:p>
              </p:txBody>
            </p:sp>
            <p:sp>
              <p:nvSpPr>
                <p:cNvPr id="15383" name="Rectangle 42"/>
                <p:cNvSpPr>
                  <a:spLocks noChangeArrowheads="1"/>
                </p:cNvSpPr>
                <p:nvPr/>
              </p:nvSpPr>
              <p:spPr bwMode="auto">
                <a:xfrm>
                  <a:off x="5981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endParaRPr lang="en-US" altLang="en-US" sz="1400" b="1"/>
                </a:p>
              </p:txBody>
            </p:sp>
          </p:grpSp>
          <p:grpSp>
            <p:nvGrpSpPr>
              <p:cNvPr id="15374" name="Group 43"/>
              <p:cNvGrpSpPr>
                <a:grpSpLocks/>
              </p:cNvGrpSpPr>
              <p:nvPr/>
            </p:nvGrpSpPr>
            <p:grpSpPr bwMode="auto">
              <a:xfrm>
                <a:off x="266749" y="3154982"/>
                <a:ext cx="8572500" cy="295295"/>
                <a:chOff x="266717" y="1364436"/>
                <a:chExt cx="8572500" cy="295295"/>
              </a:xfrm>
            </p:grpSpPr>
            <p:sp>
              <p:nvSpPr>
                <p:cNvPr id="15378" name="Rectangle 44"/>
                <p:cNvSpPr>
                  <a:spLocks noChangeArrowheads="1"/>
                </p:cNvSpPr>
                <p:nvPr/>
              </p:nvSpPr>
              <p:spPr bwMode="auto">
                <a:xfrm>
                  <a:off x="266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Lipoprotein (a)</a:t>
                  </a:r>
                  <a:endParaRPr lang="sr-Latn-CS" altLang="en-US" sz="1600" b="1" baseline="30000"/>
                </a:p>
              </p:txBody>
            </p:sp>
            <p:sp>
              <p:nvSpPr>
                <p:cNvPr id="15379" name="Rectangle 45"/>
                <p:cNvSpPr>
                  <a:spLocks noChangeArrowheads="1"/>
                </p:cNvSpPr>
                <p:nvPr/>
              </p:nvSpPr>
              <p:spPr bwMode="auto">
                <a:xfrm>
                  <a:off x="31242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endParaRPr lang="en-US" altLang="en-US" sz="1400" b="1" baseline="30000"/>
                </a:p>
              </p:txBody>
            </p:sp>
            <p:sp>
              <p:nvSpPr>
                <p:cNvPr id="15380" name="Rectangle 46"/>
                <p:cNvSpPr>
                  <a:spLocks noChangeArrowheads="1"/>
                </p:cNvSpPr>
                <p:nvPr/>
              </p:nvSpPr>
              <p:spPr bwMode="auto">
                <a:xfrm>
                  <a:off x="5981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endParaRPr lang="en-US" altLang="en-US" sz="1400" b="1"/>
                </a:p>
              </p:txBody>
            </p:sp>
          </p:grpSp>
          <p:grpSp>
            <p:nvGrpSpPr>
              <p:cNvPr id="15375" name="Group 47"/>
              <p:cNvGrpSpPr>
                <a:grpSpLocks/>
              </p:cNvGrpSpPr>
              <p:nvPr/>
            </p:nvGrpSpPr>
            <p:grpSpPr bwMode="auto">
              <a:xfrm>
                <a:off x="266763" y="3450242"/>
                <a:ext cx="8572502" cy="523237"/>
                <a:chOff x="266715" y="1364436"/>
                <a:chExt cx="8572502" cy="523237"/>
              </a:xfrm>
            </p:grpSpPr>
            <p:sp>
              <p:nvSpPr>
                <p:cNvPr id="15376" name="Rectangle 48"/>
                <p:cNvSpPr>
                  <a:spLocks noChangeArrowheads="1"/>
                </p:cNvSpPr>
                <p:nvPr/>
              </p:nvSpPr>
              <p:spPr bwMode="auto">
                <a:xfrm>
                  <a:off x="266715" y="1592377"/>
                  <a:ext cx="3407820" cy="295296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Triglycerides</a:t>
                  </a:r>
                  <a:r>
                    <a:rPr lang="en" altLang="en-US" sz="1400" b="1"/>
                    <a:t> </a:t>
                  </a:r>
                  <a:r>
                    <a:rPr lang="en" altLang="en-US" sz="1000" b="1"/>
                    <a:t>( albumin in serum </a:t>
                  </a:r>
                  <a:r>
                    <a:rPr lang="en" altLang="en-US" sz="1000" b="1">
                      <a:sym typeface="Symbol" panose="05050102010706020507" pitchFamily="18" charset="2"/>
                    </a:rPr>
                    <a:t> 20 </a:t>
                  </a:r>
                  <a:r>
                    <a:rPr lang="en" altLang="en-US" sz="1000" b="1" i="1">
                      <a:sym typeface="Symbol" panose="05050102010706020507" pitchFamily="18" charset="2"/>
                    </a:rPr>
                    <a:t>g/l </a:t>
                  </a:r>
                  <a:r>
                    <a:rPr lang="en" altLang="en-US" sz="1000" b="1">
                      <a:sym typeface="Symbol" panose="05050102010706020507" pitchFamily="18" charset="2"/>
                    </a:rPr>
                    <a:t>)</a:t>
                  </a:r>
                  <a:endParaRPr lang="sr-Latn-CS" altLang="en-US" sz="1000" b="1" baseline="30000"/>
                </a:p>
              </p:txBody>
            </p:sp>
            <p:sp>
              <p:nvSpPr>
                <p:cNvPr id="15377" name="Rectangle 50"/>
                <p:cNvSpPr>
                  <a:spLocks noChangeArrowheads="1"/>
                </p:cNvSpPr>
                <p:nvPr/>
              </p:nvSpPr>
              <p:spPr bwMode="auto">
                <a:xfrm>
                  <a:off x="5981717" y="1364436"/>
                  <a:ext cx="2857500" cy="295295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endParaRPr lang="en-US" altLang="en-US" sz="1400" b="1"/>
                </a:p>
              </p:txBody>
            </p:sp>
          </p:grpSp>
        </p:grpSp>
      </p:grpSp>
      <p:sp>
        <p:nvSpPr>
          <p:cNvPr id="15363" name="Rectangle 48"/>
          <p:cNvSpPr>
            <a:spLocks noChangeArrowheads="1"/>
          </p:cNvSpPr>
          <p:nvPr/>
        </p:nvSpPr>
        <p:spPr bwMode="auto">
          <a:xfrm>
            <a:off x="266700" y="5054600"/>
            <a:ext cx="2857500" cy="346075"/>
          </a:xfrm>
          <a:prstGeom prst="rect">
            <a:avLst/>
          </a:prstGeom>
          <a:noFill/>
          <a:ln w="3175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/>
              <a:t>Total cholesterol</a:t>
            </a:r>
            <a:endParaRPr lang="sr-Latn-CS" altLang="en-US" sz="1000" b="1" baseline="30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9"/>
          <p:cNvGrpSpPr>
            <a:grpSpLocks/>
          </p:cNvGrpSpPr>
          <p:nvPr/>
        </p:nvGrpSpPr>
        <p:grpSpPr bwMode="auto">
          <a:xfrm>
            <a:off x="238125" y="1222375"/>
            <a:ext cx="8637588" cy="5308600"/>
            <a:chOff x="223838" y="1222375"/>
            <a:chExt cx="8637587" cy="5308600"/>
          </a:xfrm>
        </p:grpSpPr>
        <p:grpSp>
          <p:nvGrpSpPr>
            <p:cNvPr id="16387" name="Group 57"/>
            <p:cNvGrpSpPr>
              <a:grpSpLocks/>
            </p:cNvGrpSpPr>
            <p:nvPr/>
          </p:nvGrpSpPr>
          <p:grpSpPr bwMode="auto">
            <a:xfrm>
              <a:off x="223838" y="1222375"/>
              <a:ext cx="8637587" cy="5308600"/>
              <a:chOff x="123825" y="22225"/>
              <a:chExt cx="8867775" cy="6718301"/>
            </a:xfrm>
          </p:grpSpPr>
          <p:sp>
            <p:nvSpPr>
              <p:cNvPr id="16402" name="Rectangle 3"/>
              <p:cNvSpPr>
                <a:spLocks noChangeArrowheads="1"/>
              </p:cNvSpPr>
              <p:nvPr/>
            </p:nvSpPr>
            <p:spPr bwMode="auto">
              <a:xfrm>
                <a:off x="233362" y="22225"/>
                <a:ext cx="8636001" cy="477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2000" b="1">
                    <a:cs typeface="Arial" panose="020B0604020202020204" pitchFamily="34" charset="0"/>
                  </a:rPr>
                  <a:t>TREATMENT OF HYPERLIPIDEMIA IN NEPHROTIC SYNDROME</a:t>
                </a:r>
              </a:p>
            </p:txBody>
          </p:sp>
          <p:sp>
            <p:nvSpPr>
              <p:cNvPr id="16403" name="Line 4"/>
              <p:cNvSpPr>
                <a:spLocks noChangeShapeType="1"/>
              </p:cNvSpPr>
              <p:nvPr/>
            </p:nvSpPr>
            <p:spPr bwMode="auto">
              <a:xfrm>
                <a:off x="174624" y="502553"/>
                <a:ext cx="8780464" cy="0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4" name="Rectangle 6"/>
              <p:cNvSpPr>
                <a:spLocks noChangeArrowheads="1"/>
              </p:cNvSpPr>
              <p:nvPr/>
            </p:nvSpPr>
            <p:spPr bwMode="auto">
              <a:xfrm>
                <a:off x="123825" y="542926"/>
                <a:ext cx="8867775" cy="6197600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sr-Cyrl-CS" altLang="en-US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388" name="Group 19"/>
            <p:cNvGrpSpPr>
              <a:grpSpLocks/>
            </p:cNvGrpSpPr>
            <p:nvPr/>
          </p:nvGrpSpPr>
          <p:grpSpPr bwMode="auto">
            <a:xfrm>
              <a:off x="400050" y="1709738"/>
              <a:ext cx="8343900" cy="2743200"/>
              <a:chOff x="400050" y="1971198"/>
              <a:chExt cx="8343900" cy="2743200"/>
            </a:xfrm>
          </p:grpSpPr>
          <p:grpSp>
            <p:nvGrpSpPr>
              <p:cNvPr id="16389" name="Group 65"/>
              <p:cNvGrpSpPr>
                <a:grpSpLocks/>
              </p:cNvGrpSpPr>
              <p:nvPr/>
            </p:nvGrpSpPr>
            <p:grpSpPr bwMode="auto">
              <a:xfrm>
                <a:off x="400050" y="2428398"/>
                <a:ext cx="8343900" cy="2286000"/>
                <a:chOff x="390542" y="914401"/>
                <a:chExt cx="8343915" cy="2285840"/>
              </a:xfrm>
            </p:grpSpPr>
            <p:sp>
              <p:nvSpPr>
                <p:cNvPr id="16392" name="Rectangle 51"/>
                <p:cNvSpPr>
                  <a:spLocks noChangeArrowheads="1"/>
                </p:cNvSpPr>
                <p:nvPr/>
              </p:nvSpPr>
              <p:spPr bwMode="auto">
                <a:xfrm>
                  <a:off x="390542" y="914401"/>
                  <a:ext cx="2457433" cy="457200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b="1"/>
                    <a:t>Lovastatin</a:t>
                  </a:r>
                  <a:endParaRPr lang="sr-Latn-CS" altLang="en-US" b="1" baseline="30000"/>
                </a:p>
              </p:txBody>
            </p:sp>
            <p:sp>
              <p:nvSpPr>
                <p:cNvPr id="16393" name="Rectangle 52"/>
                <p:cNvSpPr>
                  <a:spLocks noChangeArrowheads="1"/>
                </p:cNvSpPr>
                <p:nvPr/>
              </p:nvSpPr>
              <p:spPr bwMode="auto">
                <a:xfrm>
                  <a:off x="2847992" y="914401"/>
                  <a:ext cx="5886433" cy="457200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10-20 </a:t>
                  </a:r>
                  <a:r>
                    <a:rPr lang="en" altLang="en-US" sz="1600" b="1" i="1"/>
                    <a:t>mg</a:t>
                  </a:r>
                  <a:r>
                    <a:rPr lang="en" altLang="en-US" sz="1600" b="1"/>
                    <a:t> </a:t>
                  </a:r>
                  <a:r>
                    <a:rPr lang="en" altLang="en-US" sz="1400" b="1"/>
                    <a:t>one time per day </a:t>
                  </a:r>
                  <a:r>
                    <a:rPr lang="en" altLang="en-US" sz="1400" b="1" smtClean="0"/>
                    <a:t>(max </a:t>
                  </a:r>
                  <a:r>
                    <a:rPr lang="en" altLang="en-US" sz="1400" b="1"/>
                    <a:t>dose 80 </a:t>
                  </a:r>
                  <a:r>
                    <a:rPr lang="en" altLang="en-US" sz="1400" b="1" i="1"/>
                    <a:t>mg</a:t>
                  </a:r>
                  <a:r>
                    <a:rPr lang="en" altLang="en-US" sz="1400" b="1"/>
                    <a:t> on the </a:t>
                  </a:r>
                  <a:r>
                    <a:rPr lang="en" altLang="en-US" sz="1400" b="1" smtClean="0"/>
                    <a:t>day)</a:t>
                  </a:r>
                  <a:endParaRPr lang="sr-Latn-CS" altLang="en-US" sz="1400" b="1" baseline="30000"/>
                </a:p>
              </p:txBody>
            </p:sp>
            <p:sp>
              <p:nvSpPr>
                <p:cNvPr id="16394" name="Rectangle 53"/>
                <p:cNvSpPr>
                  <a:spLocks noChangeArrowheads="1"/>
                </p:cNvSpPr>
                <p:nvPr/>
              </p:nvSpPr>
              <p:spPr bwMode="auto">
                <a:xfrm>
                  <a:off x="390558" y="1371569"/>
                  <a:ext cx="2457433" cy="457200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b="1"/>
                    <a:t>Simvastatin</a:t>
                  </a:r>
                  <a:endParaRPr lang="sr-Latn-CS" altLang="en-US" b="1" baseline="30000"/>
                </a:p>
              </p:txBody>
            </p:sp>
            <p:sp>
              <p:nvSpPr>
                <p:cNvPr id="16395" name="Rectangle 54"/>
                <p:cNvSpPr>
                  <a:spLocks noChangeArrowheads="1"/>
                </p:cNvSpPr>
                <p:nvPr/>
              </p:nvSpPr>
              <p:spPr bwMode="auto">
                <a:xfrm>
                  <a:off x="2848008" y="1371569"/>
                  <a:ext cx="5886433" cy="457200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20-40 </a:t>
                  </a:r>
                  <a:r>
                    <a:rPr lang="en" altLang="en-US" sz="1600" b="1" i="1"/>
                    <a:t>mg</a:t>
                  </a:r>
                  <a:r>
                    <a:rPr lang="en" altLang="en-US" sz="1600" b="1"/>
                    <a:t> </a:t>
                  </a:r>
                  <a:r>
                    <a:rPr lang="en" altLang="en-US" sz="1400" b="1"/>
                    <a:t>one time daily </a:t>
                  </a:r>
                  <a:r>
                    <a:rPr lang="en" altLang="en-US" sz="1400" b="1" smtClean="0"/>
                    <a:t>(maximum </a:t>
                  </a:r>
                  <a:r>
                    <a:rPr lang="en" altLang="en-US" sz="1400" b="1"/>
                    <a:t>dose 80 mg per </a:t>
                  </a:r>
                  <a:r>
                    <a:rPr lang="en" altLang="en-US" sz="1400" b="1" smtClean="0"/>
                    <a:t>day)</a:t>
                  </a:r>
                  <a:endParaRPr lang="sr-Latn-CS" altLang="en-US" sz="1400" b="1" baseline="30000"/>
                </a:p>
              </p:txBody>
            </p:sp>
            <p:sp>
              <p:nvSpPr>
                <p:cNvPr id="16396" name="Rectangle 55"/>
                <p:cNvSpPr>
                  <a:spLocks noChangeArrowheads="1"/>
                </p:cNvSpPr>
                <p:nvPr/>
              </p:nvSpPr>
              <p:spPr bwMode="auto">
                <a:xfrm>
                  <a:off x="390558" y="1828721"/>
                  <a:ext cx="2457433" cy="457200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b="1"/>
                    <a:t>Pravastatin</a:t>
                  </a:r>
                  <a:endParaRPr lang="sr-Latn-CS" altLang="en-US" b="1" baseline="30000"/>
                </a:p>
              </p:txBody>
            </p:sp>
            <p:sp>
              <p:nvSpPr>
                <p:cNvPr id="16397" name="Rectangle 56"/>
                <p:cNvSpPr>
                  <a:spLocks noChangeArrowheads="1"/>
                </p:cNvSpPr>
                <p:nvPr/>
              </p:nvSpPr>
              <p:spPr bwMode="auto">
                <a:xfrm>
                  <a:off x="2848008" y="1828721"/>
                  <a:ext cx="5886433" cy="457200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10-20 </a:t>
                  </a:r>
                  <a:r>
                    <a:rPr lang="en" altLang="en-US" sz="1600" b="1" i="1"/>
                    <a:t>mg</a:t>
                  </a:r>
                  <a:r>
                    <a:rPr lang="en" altLang="en-US" sz="1600" b="1"/>
                    <a:t> </a:t>
                  </a:r>
                  <a:r>
                    <a:rPr lang="en" altLang="en-US" sz="1400" b="1"/>
                    <a:t>one time per day </a:t>
                  </a:r>
                  <a:r>
                    <a:rPr lang="en" altLang="en-US" sz="1400" b="1" smtClean="0"/>
                    <a:t>(max </a:t>
                  </a:r>
                  <a:r>
                    <a:rPr lang="en" altLang="en-US" sz="1400" b="1"/>
                    <a:t>dose 80 </a:t>
                  </a:r>
                  <a:r>
                    <a:rPr lang="en" altLang="en-US" sz="1400" b="1" i="1"/>
                    <a:t>mg</a:t>
                  </a:r>
                  <a:r>
                    <a:rPr lang="en" altLang="en-US" sz="1400" b="1"/>
                    <a:t> on the </a:t>
                  </a:r>
                  <a:r>
                    <a:rPr lang="en" altLang="en-US" sz="1400" b="1" smtClean="0"/>
                    <a:t>day)</a:t>
                  </a:r>
                  <a:endParaRPr lang="sr-Latn-CS" altLang="en-US" sz="1400" b="1" baseline="30000"/>
                </a:p>
              </p:txBody>
            </p:sp>
            <p:sp>
              <p:nvSpPr>
                <p:cNvPr id="16398" name="Rectangle 57"/>
                <p:cNvSpPr>
                  <a:spLocks noChangeArrowheads="1"/>
                </p:cNvSpPr>
                <p:nvPr/>
              </p:nvSpPr>
              <p:spPr bwMode="auto">
                <a:xfrm>
                  <a:off x="390574" y="2285889"/>
                  <a:ext cx="2457433" cy="457200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b="1"/>
                    <a:t>Fluvastatin</a:t>
                  </a:r>
                  <a:endParaRPr lang="sr-Latn-CS" altLang="en-US" b="1" baseline="30000"/>
                </a:p>
              </p:txBody>
            </p:sp>
            <p:sp>
              <p:nvSpPr>
                <p:cNvPr id="16399" name="Rectangle 58"/>
                <p:cNvSpPr>
                  <a:spLocks noChangeArrowheads="1"/>
                </p:cNvSpPr>
                <p:nvPr/>
              </p:nvSpPr>
              <p:spPr bwMode="auto">
                <a:xfrm>
                  <a:off x="2848024" y="2285889"/>
                  <a:ext cx="5886433" cy="457200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20-40 </a:t>
                  </a:r>
                  <a:r>
                    <a:rPr lang="en" altLang="en-US" sz="1600" b="1" i="1"/>
                    <a:t>mg</a:t>
                  </a:r>
                  <a:r>
                    <a:rPr lang="en" altLang="en-US" sz="1600" b="1"/>
                    <a:t> </a:t>
                  </a:r>
                  <a:r>
                    <a:rPr lang="en" altLang="en-US" sz="1400" b="1"/>
                    <a:t>one time per day </a:t>
                  </a:r>
                  <a:r>
                    <a:rPr lang="en" altLang="en-US" sz="1400" b="1" smtClean="0"/>
                    <a:t>(max </a:t>
                  </a:r>
                  <a:r>
                    <a:rPr lang="en" altLang="en-US" sz="1400" b="1"/>
                    <a:t>dose 80 </a:t>
                  </a:r>
                  <a:r>
                    <a:rPr lang="en" altLang="en-US" sz="1400" b="1" i="1"/>
                    <a:t>mg</a:t>
                  </a:r>
                  <a:r>
                    <a:rPr lang="en" altLang="en-US" sz="1400" b="1"/>
                    <a:t> on the </a:t>
                  </a:r>
                  <a:r>
                    <a:rPr lang="en" altLang="en-US" sz="1400" b="1" smtClean="0"/>
                    <a:t>day)</a:t>
                  </a:r>
                  <a:endParaRPr lang="sr-Latn-CS" altLang="en-US" sz="1400" b="1" baseline="30000"/>
                </a:p>
              </p:txBody>
            </p:sp>
            <p:sp>
              <p:nvSpPr>
                <p:cNvPr id="16400" name="Rectangle 61"/>
                <p:cNvSpPr>
                  <a:spLocks noChangeArrowheads="1"/>
                </p:cNvSpPr>
                <p:nvPr/>
              </p:nvSpPr>
              <p:spPr bwMode="auto">
                <a:xfrm>
                  <a:off x="390574" y="2743041"/>
                  <a:ext cx="2457433" cy="457200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b="1"/>
                    <a:t>Atorvastatin</a:t>
                  </a:r>
                  <a:endParaRPr lang="sr-Latn-CS" altLang="en-US" b="1" baseline="30000"/>
                </a:p>
              </p:txBody>
            </p:sp>
            <p:sp>
              <p:nvSpPr>
                <p:cNvPr id="16401" name="Rectangle 62"/>
                <p:cNvSpPr>
                  <a:spLocks noChangeArrowheads="1"/>
                </p:cNvSpPr>
                <p:nvPr/>
              </p:nvSpPr>
              <p:spPr bwMode="auto">
                <a:xfrm>
                  <a:off x="2848024" y="2743041"/>
                  <a:ext cx="5886433" cy="457200"/>
                </a:xfrm>
                <a:prstGeom prst="rect">
                  <a:avLst/>
                </a:prstGeom>
                <a:noFill/>
                <a:ln w="3175" algn="ctr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10-40 </a:t>
                  </a:r>
                  <a:r>
                    <a:rPr lang="en" altLang="en-US" sz="1600" b="1" i="1"/>
                    <a:t>mg</a:t>
                  </a:r>
                  <a:r>
                    <a:rPr lang="en" altLang="en-US" sz="1600" b="1"/>
                    <a:t> </a:t>
                  </a:r>
                  <a:r>
                    <a:rPr lang="en" altLang="en-US" sz="1400" b="1"/>
                    <a:t>one time per day </a:t>
                  </a:r>
                  <a:r>
                    <a:rPr lang="en" altLang="en-US" sz="1400" b="1" smtClean="0"/>
                    <a:t>(max </a:t>
                  </a:r>
                  <a:r>
                    <a:rPr lang="en" altLang="en-US" sz="1400" b="1"/>
                    <a:t>dose 80 </a:t>
                  </a:r>
                  <a:r>
                    <a:rPr lang="en" altLang="en-US" sz="1400" b="1" i="1"/>
                    <a:t>mg</a:t>
                  </a:r>
                  <a:r>
                    <a:rPr lang="en" altLang="en-US" sz="1400" b="1"/>
                    <a:t> on the </a:t>
                  </a:r>
                  <a:r>
                    <a:rPr lang="en" altLang="en-US" sz="1400" b="1" smtClean="0"/>
                    <a:t>day)</a:t>
                  </a:r>
                  <a:endParaRPr lang="sr-Latn-CS" altLang="en-US" sz="1400" b="1" baseline="30000"/>
                </a:p>
              </p:txBody>
            </p:sp>
          </p:grpSp>
          <p:sp>
            <p:nvSpPr>
              <p:cNvPr id="16390" name="Rectangle 51"/>
              <p:cNvSpPr>
                <a:spLocks noChangeArrowheads="1"/>
              </p:cNvSpPr>
              <p:nvPr/>
            </p:nvSpPr>
            <p:spPr bwMode="auto">
              <a:xfrm>
                <a:off x="400050" y="1971198"/>
                <a:ext cx="2457450" cy="457200"/>
              </a:xfrm>
              <a:prstGeom prst="rect">
                <a:avLst/>
              </a:prstGeom>
              <a:solidFill>
                <a:srgbClr val="C00000"/>
              </a:solidFill>
              <a:ln w="317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2000" b="1">
                    <a:solidFill>
                      <a:schemeClr val="bg1"/>
                    </a:solidFill>
                  </a:rPr>
                  <a:t>MEDICINE</a:t>
                </a:r>
                <a:endParaRPr lang="sr-Latn-CS" altLang="en-US" sz="2000" b="1" baseline="30000">
                  <a:solidFill>
                    <a:schemeClr val="bg1"/>
                  </a:solidFill>
                </a:endParaRPr>
              </a:p>
            </p:txBody>
          </p:sp>
          <p:sp>
            <p:nvSpPr>
              <p:cNvPr id="16391" name="Rectangle 52"/>
              <p:cNvSpPr>
                <a:spLocks noChangeArrowheads="1"/>
              </p:cNvSpPr>
              <p:nvPr/>
            </p:nvSpPr>
            <p:spPr bwMode="auto">
              <a:xfrm>
                <a:off x="2857500" y="1971198"/>
                <a:ext cx="5886450" cy="457200"/>
              </a:xfrm>
              <a:prstGeom prst="rect">
                <a:avLst/>
              </a:prstGeom>
              <a:solidFill>
                <a:srgbClr val="C00000"/>
              </a:solidFill>
              <a:ln w="317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2000" b="1">
                    <a:solidFill>
                      <a:schemeClr val="bg1"/>
                    </a:solidFill>
                  </a:rPr>
                  <a:t>DOSE</a:t>
                </a:r>
                <a:endParaRPr lang="sr-Latn-CS" altLang="en-US" sz="2000" b="1" baseline="3000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4"/>
          <p:cNvGrpSpPr>
            <a:grpSpLocks/>
          </p:cNvGrpSpPr>
          <p:nvPr/>
        </p:nvGrpSpPr>
        <p:grpSpPr bwMode="auto">
          <a:xfrm>
            <a:off x="247650" y="1187450"/>
            <a:ext cx="8621713" cy="828675"/>
            <a:chOff x="247650" y="1187450"/>
            <a:chExt cx="8621713" cy="828675"/>
          </a:xfrm>
        </p:grpSpPr>
        <p:sp>
          <p:nvSpPr>
            <p:cNvPr id="17411" name="Rectangle 3"/>
            <p:cNvSpPr>
              <a:spLocks noChangeArrowheads="1"/>
            </p:cNvSpPr>
            <p:nvPr/>
          </p:nvSpPr>
          <p:spPr bwMode="auto">
            <a:xfrm>
              <a:off x="247650" y="1187450"/>
              <a:ext cx="8621713" cy="757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GLOMERULONEPHRITIS  WITH HISTOLOGICAL </a:t>
              </a:r>
            </a:p>
            <a:p>
              <a:pPr algn="ctr" eaLnBrk="1" hangingPunct="1"/>
              <a:r>
                <a:rPr lang="en" altLang="en-US" sz="2400" b="1"/>
                <a:t>MINIMUM CHANGES</a:t>
              </a:r>
              <a:endParaRPr lang="sr-Latn-CS" altLang="en-US" sz="2400" b="1"/>
            </a:p>
          </p:txBody>
        </p:sp>
        <p:sp>
          <p:nvSpPr>
            <p:cNvPr id="17412" name="Line 5"/>
            <p:cNvSpPr>
              <a:spLocks noChangeShapeType="1"/>
            </p:cNvSpPr>
            <p:nvPr/>
          </p:nvSpPr>
          <p:spPr bwMode="auto">
            <a:xfrm flipV="1">
              <a:off x="320675" y="2014538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6"/>
          <p:cNvGrpSpPr>
            <a:grpSpLocks/>
          </p:cNvGrpSpPr>
          <p:nvPr/>
        </p:nvGrpSpPr>
        <p:grpSpPr bwMode="auto">
          <a:xfrm>
            <a:off x="257175" y="1166813"/>
            <a:ext cx="8621713" cy="4338637"/>
            <a:chOff x="257175" y="1166338"/>
            <a:chExt cx="8621713" cy="4339320"/>
          </a:xfrm>
        </p:grpSpPr>
        <p:sp>
          <p:nvSpPr>
            <p:cNvPr id="18435" name="Rectangle 3"/>
            <p:cNvSpPr>
              <a:spLocks noChangeArrowheads="1"/>
            </p:cNvSpPr>
            <p:nvPr/>
          </p:nvSpPr>
          <p:spPr bwMode="auto">
            <a:xfrm>
              <a:off x="257175" y="1166338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b="1"/>
                <a:t>GLOMERULONEPHRITIS WITH HISTOLOGICAL MINIMUM CHANGES</a:t>
              </a:r>
            </a:p>
            <a:p>
              <a:pPr algn="ctr" eaLnBrk="1" hangingPunct="1"/>
              <a:r>
                <a:rPr lang="en" altLang="en-US" sz="1600" b="1" i="1"/>
                <a:t>Minimal change nephrotic syndrome (Nephrosis lipoidalis)</a:t>
              </a:r>
            </a:p>
          </p:txBody>
        </p:sp>
        <p:sp>
          <p:nvSpPr>
            <p:cNvPr id="18436" name="Line 5"/>
            <p:cNvSpPr>
              <a:spLocks noChangeShapeType="1"/>
            </p:cNvSpPr>
            <p:nvPr/>
          </p:nvSpPr>
          <p:spPr bwMode="auto">
            <a:xfrm flipV="1">
              <a:off x="320675" y="1955554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37" name="Rectangle 6"/>
            <p:cNvSpPr>
              <a:spLocks noChangeArrowheads="1"/>
            </p:cNvSpPr>
            <p:nvPr/>
          </p:nvSpPr>
          <p:spPr bwMode="auto">
            <a:xfrm>
              <a:off x="446088" y="1917907"/>
              <a:ext cx="8128000" cy="3587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sz="2000" b="1"/>
                <a:t>DEFINITION :</a:t>
              </a:r>
            </a:p>
            <a:p>
              <a:pPr algn="just" eaLnBrk="1" hangingPunct="1"/>
              <a:endParaRPr lang="sr-Latn-CS" altLang="en-US" sz="1200" b="1"/>
            </a:p>
            <a:p>
              <a:pPr algn="just" eaLnBrk="1" hangingPunct="1"/>
              <a:r>
                <a:rPr lang="sr-Cyrl-RS" altLang="en-US" sz="1600" b="1" smtClean="0"/>
                <a:t> </a:t>
              </a:r>
              <a:r>
                <a:rPr lang="en-US" altLang="en-US" sz="1600" b="1" smtClean="0"/>
                <a:t>Glomerulonephritis </a:t>
              </a:r>
              <a:r>
                <a:rPr lang="en-US" altLang="en-US" sz="1600" b="1"/>
                <a:t>with minimal changes is a glomerular disease that is </a:t>
              </a:r>
              <a:endParaRPr lang="sr-Cyrl-RS" altLang="en-US" sz="1600" b="1"/>
            </a:p>
            <a:p>
              <a:pPr algn="just" eaLnBrk="1" hangingPunct="1"/>
              <a:r>
                <a:rPr lang="sr-Cyrl-RS" altLang="en-US" sz="1600" b="1" smtClean="0"/>
                <a:t> </a:t>
              </a:r>
              <a:r>
                <a:rPr lang="en-US" altLang="en-US" sz="1600" b="1" smtClean="0"/>
                <a:t>characterized </a:t>
              </a:r>
              <a:r>
                <a:rPr lang="en-US" altLang="en-US" sz="1600" b="1"/>
                <a:t>by the absence of </a:t>
              </a:r>
              <a:r>
                <a:rPr lang="en-US" altLang="en-US" sz="1600" b="1" smtClean="0"/>
                <a:t>morphological </a:t>
              </a:r>
              <a:r>
                <a:rPr lang="en-US" altLang="en-US" sz="1600" b="1"/>
                <a:t>changes in the glomeruli </a:t>
              </a:r>
              <a:r>
                <a:rPr lang="en-US" altLang="en-US" sz="1600" b="1" smtClean="0"/>
                <a:t>on</a:t>
              </a:r>
              <a:r>
                <a:rPr lang="sr-Cyrl-RS" altLang="en-US" sz="1600" b="1" smtClean="0"/>
                <a:t> </a:t>
              </a:r>
              <a:r>
                <a:rPr lang="en-US" altLang="en-US" sz="1600" b="1" smtClean="0"/>
                <a:t>light </a:t>
              </a:r>
              <a:endParaRPr lang="sr-Cyrl-RS" altLang="en-US" sz="1600" b="1" smtClean="0"/>
            </a:p>
            <a:p>
              <a:pPr algn="just" eaLnBrk="1" hangingPunct="1"/>
              <a:r>
                <a:rPr lang="sr-Cyrl-RS" altLang="en-US" sz="1600" b="1"/>
                <a:t> </a:t>
              </a:r>
              <a:r>
                <a:rPr lang="en-US" altLang="en-US" sz="1600" b="1" smtClean="0"/>
                <a:t>microscopy</a:t>
              </a:r>
              <a:r>
                <a:rPr lang="en-US" altLang="en-US" sz="1600" b="1"/>
                <a:t>, and clinically it is most often manifested </a:t>
              </a:r>
              <a:r>
                <a:rPr lang="sr-Cyrl-RS" altLang="en-US" sz="1600" b="1" smtClean="0"/>
                <a:t> </a:t>
              </a:r>
              <a:r>
                <a:rPr lang="en-US" altLang="en-US" sz="1600" b="1" smtClean="0"/>
                <a:t>by </a:t>
              </a:r>
              <a:r>
                <a:rPr lang="en-US" altLang="en-US" sz="1600" b="1"/>
                <a:t>nephrotic </a:t>
              </a:r>
              <a:r>
                <a:rPr lang="en-US" altLang="en-US" sz="1600" b="1" smtClean="0"/>
                <a:t>syndrome</a:t>
              </a:r>
              <a:endParaRPr lang="sr-Cyrl-RS" altLang="en-US" sz="1600" b="1" smtClean="0"/>
            </a:p>
            <a:p>
              <a:pPr algn="just" eaLnBrk="1" hangingPunct="1"/>
              <a:endParaRPr lang="sr-Latn-C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electronic microscopy shows changes on the podocytes</a:t>
              </a: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15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</a:t>
              </a:r>
              <a:r>
                <a:rPr lang="en-US" altLang="en-US" sz="1600" b="1"/>
                <a:t>it is clinically manifested by nephrotic syndrome</a:t>
              </a:r>
              <a:endParaRPr lang="sr-Latn-CS" altLang="en-US" sz="1600" b="1" smtClean="0"/>
            </a:p>
            <a:p>
              <a:pPr algn="just" eaLnBrk="1" hangingPunct="1">
                <a:buClr>
                  <a:srgbClr val="FF7575"/>
                </a:buClr>
              </a:pP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16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9"/>
          <p:cNvGrpSpPr>
            <a:grpSpLocks/>
          </p:cNvGrpSpPr>
          <p:nvPr/>
        </p:nvGrpSpPr>
        <p:grpSpPr bwMode="auto">
          <a:xfrm>
            <a:off x="238125" y="1122363"/>
            <a:ext cx="8659813" cy="5089525"/>
            <a:chOff x="252413" y="1122363"/>
            <a:chExt cx="8659812" cy="5089300"/>
          </a:xfrm>
        </p:grpSpPr>
        <p:sp>
          <p:nvSpPr>
            <p:cNvPr id="19459" name="Rectangle 3"/>
            <p:cNvSpPr>
              <a:spLocks noChangeArrowheads="1"/>
            </p:cNvSpPr>
            <p:nvPr/>
          </p:nvSpPr>
          <p:spPr bwMode="auto">
            <a:xfrm>
              <a:off x="290512" y="1122363"/>
              <a:ext cx="8621713" cy="798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GLOMERULONEPHRITIS WITH HISTOLOGICAL</a:t>
              </a:r>
            </a:p>
            <a:p>
              <a:pPr algn="ctr" eaLnBrk="1" hangingPunct="1"/>
              <a:r>
                <a:rPr lang="en" altLang="en-US" sz="2400" b="1"/>
                <a:t>MINIMUM </a:t>
              </a:r>
              <a:r>
                <a:rPr lang="en" altLang="en-US" sz="2400" b="1" smtClean="0"/>
                <a:t>CHANGES (Minimal change disease)</a:t>
              </a:r>
              <a:endParaRPr lang="en-US" altLang="en-US" sz="2400" b="1"/>
            </a:p>
          </p:txBody>
        </p:sp>
        <p:sp>
          <p:nvSpPr>
            <p:cNvPr id="19460" name="Line 5"/>
            <p:cNvSpPr>
              <a:spLocks noChangeShapeType="1"/>
            </p:cNvSpPr>
            <p:nvPr/>
          </p:nvSpPr>
          <p:spPr bwMode="auto">
            <a:xfrm flipV="1">
              <a:off x="334962" y="1979913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61" name="Rectangle 6"/>
            <p:cNvSpPr>
              <a:spLocks noChangeArrowheads="1"/>
            </p:cNvSpPr>
            <p:nvPr/>
          </p:nvSpPr>
          <p:spPr bwMode="auto">
            <a:xfrm>
              <a:off x="344263" y="2061338"/>
              <a:ext cx="8423499" cy="103053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sz="2000" b="1">
                  <a:solidFill>
                    <a:schemeClr val="bg1"/>
                  </a:solidFill>
                </a:rPr>
                <a:t>ETIOLOGY</a:t>
              </a:r>
              <a:endParaRPr lang="sr-Latn-CS" altLang="en-US" sz="2000" b="1">
                <a:solidFill>
                  <a:schemeClr val="bg1"/>
                </a:solidFill>
              </a:endParaRPr>
            </a:p>
            <a:p>
              <a:pPr algn="just" eaLnBrk="1" hangingPunct="1"/>
              <a:endParaRPr lang="sr-Latn-CS" altLang="en-US" sz="600" b="1">
                <a:solidFill>
                  <a:schemeClr val="bg1"/>
                </a:solidFill>
              </a:endParaRPr>
            </a:p>
            <a:p>
              <a:pPr algn="just" eaLnBrk="1" hangingPunct="1">
                <a:buFontTx/>
                <a:buAutoNum type="arabicPeriod"/>
              </a:pPr>
              <a:r>
                <a:rPr lang="en" altLang="en-US" sz="1400" b="1">
                  <a:solidFill>
                    <a:schemeClr val="bg1"/>
                  </a:solidFill>
                </a:rPr>
                <a:t>PRIMARY NEPHROTIC SYNDROME WITH MINIMUM HISTOLOGICAL CHANGES</a:t>
              </a:r>
              <a:endParaRPr lang="sr-Latn-CS" altLang="en-US" sz="1400" b="1">
                <a:solidFill>
                  <a:schemeClr val="bg1"/>
                </a:solidFill>
              </a:endParaRPr>
            </a:p>
            <a:p>
              <a:pPr algn="just" eaLnBrk="1" hangingPunct="1">
                <a:buFontTx/>
                <a:buAutoNum type="arabicPeriod"/>
              </a:pPr>
              <a:r>
                <a:rPr lang="en" altLang="en-US" sz="1400" b="1">
                  <a:solidFill>
                    <a:schemeClr val="bg1"/>
                  </a:solidFill>
                </a:rPr>
                <a:t>SECONDARY NEPHROTIC SYNDROME WITH MINIMUM HISTOLOGICAL CHANGES</a:t>
              </a:r>
              <a:endParaRPr lang="sr-Latn-CS" altLang="en-US" sz="1400" b="1">
                <a:solidFill>
                  <a:schemeClr val="bg1"/>
                </a:solidFill>
              </a:endParaRPr>
            </a:p>
          </p:txBody>
        </p: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252413" y="3008230"/>
              <a:ext cx="8645524" cy="3203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>
                <a:defRPr/>
              </a:pPr>
              <a:r>
                <a:rPr lang="en" sz="1600" b="1">
                  <a:latin typeface="Arial" charset="0"/>
                </a:rPr>
                <a:t>CAUSES OF SECONDARY </a:t>
              </a:r>
              <a:r>
                <a:rPr lang="en" sz="1600" b="1" smtClean="0">
                  <a:latin typeface="Arial" charset="0"/>
                </a:rPr>
                <a:t>NEFROT</a:t>
              </a:r>
              <a:r>
                <a:rPr lang="en-US" sz="1600" b="1" smtClean="0">
                  <a:latin typeface="Arial" charset="0"/>
                </a:rPr>
                <a:t>IC</a:t>
              </a:r>
              <a:r>
                <a:rPr lang="en" sz="1600" b="1" smtClean="0">
                  <a:latin typeface="Arial" charset="0"/>
                </a:rPr>
                <a:t> </a:t>
              </a:r>
              <a:r>
                <a:rPr lang="en" sz="1600" b="1">
                  <a:latin typeface="Arial" charset="0"/>
                </a:rPr>
                <a:t>SYNDROME WITH MINIMUM CHANGES</a:t>
              </a:r>
            </a:p>
            <a:p>
              <a:pPr algn="just">
                <a:defRPr/>
              </a:pPr>
              <a:endParaRPr lang="sr-Cyrl-CS" sz="800" b="1">
                <a:latin typeface="Arial" charset="0"/>
              </a:endParaRPr>
            </a:p>
            <a:p>
              <a:pPr marL="261938" indent="-261938" algn="just">
                <a:buFontTx/>
                <a:buAutoNum type="arabicPeriod"/>
                <a:defRPr/>
              </a:pPr>
              <a:r>
                <a:rPr lang="en" sz="1600" b="1" i="1">
                  <a:latin typeface="Arial" charset="0"/>
                </a:rPr>
                <a:t>HODGKIN </a:t>
              </a:r>
              <a:r>
                <a:rPr lang="en" sz="1600" b="1" smtClean="0">
                  <a:latin typeface="Arial" charset="0"/>
                </a:rPr>
                <a:t>DISEASE</a:t>
              </a:r>
              <a:endParaRPr lang="en" sz="1600" b="1">
                <a:latin typeface="Arial" charset="0"/>
              </a:endParaRPr>
            </a:p>
            <a:p>
              <a:pPr marL="228600" indent="-228600" algn="just">
                <a:defRPr/>
              </a:pPr>
              <a:endParaRPr lang="sr-Cyrl-CS" sz="800" b="1">
                <a:latin typeface="Arial" charset="0"/>
              </a:endParaRPr>
            </a:p>
            <a:p>
              <a:pPr algn="just"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2. </a:t>
              </a:r>
              <a:r>
                <a:rPr lang="en" sz="1600" b="1" i="1">
                  <a:latin typeface="Arial" charset="0"/>
                </a:rPr>
                <a:t>NON-HODGKIN </a:t>
              </a:r>
              <a:r>
                <a:rPr lang="en" sz="1600" b="1" smtClean="0">
                  <a:latin typeface="Arial" charset="0"/>
                </a:rPr>
                <a:t>LYMPHOMAS</a:t>
              </a:r>
              <a:endParaRPr lang="en" sz="16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" pitchFamily="2" charset="2"/>
                <a:buNone/>
                <a:defRPr/>
              </a:pPr>
              <a:endParaRPr lang="sr-Cyrl-CS" sz="8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" pitchFamily="2" charset="2"/>
                <a:buNone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3. SOLID TUMORS: </a:t>
              </a:r>
              <a:r>
                <a:rPr lang="en" sz="1400" b="1">
                  <a:latin typeface="Arial" charset="0"/>
                </a:rPr>
                <a:t>cancer : </a:t>
              </a:r>
              <a:r>
                <a:rPr lang="en" sz="1400" b="1" smtClean="0">
                  <a:latin typeface="Arial" charset="0"/>
                </a:rPr>
                <a:t>kidney, lung, colon, pancreas, </a:t>
              </a:r>
              <a:r>
                <a:rPr lang="en" sz="1400" b="1">
                  <a:latin typeface="Arial" charset="0"/>
                </a:rPr>
                <a:t>prostate</a:t>
              </a:r>
              <a:endParaRPr lang="sr-Latn-CS" sz="14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defRPr/>
              </a:pPr>
              <a:endParaRPr lang="sr-Latn-CS" sz="8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b="1">
                  <a:latin typeface="Arial" charset="0"/>
                </a:rPr>
                <a:t>4 </a:t>
              </a:r>
              <a:r>
                <a:rPr lang="en" sz="1600" b="1">
                  <a:latin typeface="Arial" charset="0"/>
                </a:rPr>
                <a:t>. </a:t>
              </a:r>
              <a:r>
                <a:rPr lang="en" sz="1600" b="1" i="1">
                  <a:latin typeface="Arial" charset="0"/>
                </a:rPr>
                <a:t>IgA</a:t>
              </a:r>
              <a:r>
                <a:rPr lang="en" sz="1600" b="1">
                  <a:latin typeface="Arial" charset="0"/>
                </a:rPr>
                <a:t> NEPHRITIS</a:t>
              </a:r>
              <a:endParaRPr lang="sr-Latn-CS" sz="16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Latn-CS" sz="8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5. DIABETES MELITUS</a:t>
              </a:r>
              <a:endParaRPr lang="sr-Latn-CS" sz="16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Latn-CS" sz="8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6. DRUGS: </a:t>
              </a:r>
              <a:r>
                <a:rPr lang="en" sz="1400" b="1">
                  <a:latin typeface="Arial" charset="0"/>
                </a:rPr>
                <a:t>non-steroidal anti-inflammatory </a:t>
              </a:r>
              <a:r>
                <a:rPr lang="en" sz="1400" b="1" smtClean="0">
                  <a:latin typeface="Arial" charset="0"/>
                </a:rPr>
                <a:t>drugs, interferon, methimazole, </a:t>
              </a:r>
              <a:r>
                <a:rPr lang="en" sz="1400" b="1">
                  <a:latin typeface="Arial" charset="0"/>
                </a:rPr>
                <a:t>rifampin</a:t>
              </a: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b="1">
                <a:latin typeface="Arial" charset="0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252413" y="3555892"/>
              <a:ext cx="328613" cy="328598"/>
            </a:xfrm>
            <a:prstGeom prst="ellipse">
              <a:avLst/>
            </a:prstGeom>
            <a:noFill/>
            <a:ln>
              <a:solidFill>
                <a:srgbClr val="A500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55588" y="3921001"/>
              <a:ext cx="327025" cy="327011"/>
            </a:xfrm>
            <a:prstGeom prst="ellipse">
              <a:avLst/>
            </a:prstGeom>
            <a:noFill/>
            <a:ln>
              <a:solidFill>
                <a:srgbClr val="A500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57176" y="4282935"/>
              <a:ext cx="328612" cy="328598"/>
            </a:xfrm>
            <a:prstGeom prst="ellipse">
              <a:avLst/>
            </a:prstGeom>
            <a:noFill/>
            <a:ln>
              <a:solidFill>
                <a:srgbClr val="A500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5"/>
          <p:cNvGrpSpPr>
            <a:grpSpLocks/>
          </p:cNvGrpSpPr>
          <p:nvPr/>
        </p:nvGrpSpPr>
        <p:grpSpPr bwMode="auto">
          <a:xfrm>
            <a:off x="319088" y="1087438"/>
            <a:ext cx="8434387" cy="5429250"/>
            <a:chOff x="319088" y="1088119"/>
            <a:chExt cx="8434387" cy="5428798"/>
          </a:xfrm>
        </p:grpSpPr>
        <p:sp>
          <p:nvSpPr>
            <p:cNvPr id="20483" name="Line 5"/>
            <p:cNvSpPr>
              <a:spLocks noChangeShapeType="1"/>
            </p:cNvSpPr>
            <p:nvPr/>
          </p:nvSpPr>
          <p:spPr bwMode="auto">
            <a:xfrm flipV="1">
              <a:off x="320449" y="1916616"/>
              <a:ext cx="8433026" cy="176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28" name="Rectangle 7"/>
            <p:cNvSpPr>
              <a:spLocks noChangeArrowheads="1"/>
            </p:cNvSpPr>
            <p:nvPr/>
          </p:nvSpPr>
          <p:spPr bwMode="auto">
            <a:xfrm>
              <a:off x="469900" y="1646872"/>
              <a:ext cx="8128000" cy="4870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>
                <a:tabLst>
                  <a:tab pos="261938" algn="l"/>
                </a:tabLst>
                <a:defRPr/>
              </a:pPr>
              <a:r>
                <a:rPr lang="en" sz="2000" b="1">
                  <a:latin typeface="Arial" charset="0"/>
                </a:rPr>
                <a:t>PATHOGENESIS</a:t>
              </a:r>
              <a:endParaRPr lang="sr-Cyrl-CS" sz="1200" b="1">
                <a:latin typeface="Arial" charset="0"/>
              </a:endParaRPr>
            </a:p>
            <a:p>
              <a:pPr algn="just">
                <a:tabLst>
                  <a:tab pos="261938" algn="l"/>
                </a:tabLst>
                <a:defRPr/>
              </a:pPr>
              <a:endParaRPr lang="sr-Cyrl-CS" sz="8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 the </a:t>
              </a:r>
              <a:r>
                <a:rPr lang="en" sz="1600" b="1" smtClean="0">
                  <a:latin typeface="Arial" charset="0"/>
                </a:rPr>
                <a:t>main pathogenetic </a:t>
              </a:r>
              <a:r>
                <a:rPr lang="en" sz="1600" b="1">
                  <a:latin typeface="Arial" charset="0"/>
                </a:rPr>
                <a:t>mechanism:</a:t>
              </a:r>
            </a:p>
            <a:p>
              <a:pPr algn="just">
                <a:tabLst>
                  <a:tab pos="261938" algn="l"/>
                </a:tabLst>
                <a:defRPr/>
              </a:pPr>
              <a:endParaRPr lang="sr-Cyrl-CS" sz="800" b="1">
                <a:latin typeface="Arial" charset="0"/>
              </a:endParaRPr>
            </a:p>
            <a:p>
              <a:pPr marL="536575" lvl="1" indent="-79375" algn="just">
                <a:buClr>
                  <a:srgbClr val="FF7575"/>
                </a:buClr>
                <a:buFont typeface="Wingdings" pitchFamily="2" charset="2"/>
                <a:buChar char="è"/>
                <a:tabLst>
                  <a:tab pos="261938" algn="l"/>
                  <a:tab pos="711200" algn="l"/>
                </a:tabLst>
                <a:defRPr/>
              </a:pPr>
              <a:r>
                <a:rPr lang="en" sz="1400" b="1">
                  <a:latin typeface="Arial" charset="0"/>
                </a:rPr>
                <a:t>  </a:t>
              </a:r>
              <a:r>
                <a:rPr lang="en" sz="1600" b="1">
                  <a:latin typeface="Arial" charset="0"/>
                </a:rPr>
                <a:t>disorder </a:t>
              </a:r>
              <a:r>
                <a:rPr lang="en" sz="1600" b="1" smtClean="0">
                  <a:latin typeface="Arial" charset="0"/>
                </a:rPr>
                <a:t>of the number </a:t>
              </a:r>
              <a:r>
                <a:rPr lang="en" sz="1600" b="1">
                  <a:latin typeface="Arial" charset="0"/>
                </a:rPr>
                <a:t>and function </a:t>
              </a:r>
              <a:r>
                <a:rPr lang="en" sz="1600" b="1" smtClean="0">
                  <a:latin typeface="Arial" charset="0"/>
                </a:rPr>
                <a:t>of T </a:t>
              </a:r>
              <a:r>
                <a:rPr lang="en" sz="1600" b="1">
                  <a:latin typeface="Arial" charset="0"/>
                </a:rPr>
                <a:t>lymphocytes</a:t>
              </a:r>
              <a:endParaRPr lang="sr-Latn-CS" sz="1600" b="1">
                <a:latin typeface="Arial" charset="0"/>
              </a:endParaRP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è"/>
                <a:tabLst>
                  <a:tab pos="261938" algn="l"/>
                  <a:tab pos="711200" algn="l"/>
                </a:tabLst>
                <a:defRPr/>
              </a:pPr>
              <a:r>
                <a:rPr lang="en" sz="1600" b="1">
                  <a:latin typeface="Arial" charset="0"/>
                </a:rPr>
                <a:t> a protein that increases the permeability of the glomerular capillary wall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è"/>
                <a:tabLst>
                  <a:tab pos="261938" algn="l"/>
                  <a:tab pos="711200" algn="l"/>
                </a:tabLst>
                <a:defRPr/>
              </a:pPr>
              <a:r>
                <a:rPr lang="en" sz="1600" b="1">
                  <a:latin typeface="Arial" charset="0"/>
                </a:rPr>
                <a:t> damage visceral epithelial cell - </a:t>
              </a:r>
              <a:r>
                <a:rPr lang="en" sz="1600" b="1" smtClean="0">
                  <a:latin typeface="Arial" charset="0"/>
                </a:rPr>
                <a:t>PODOCYTES</a:t>
              </a:r>
              <a:endParaRPr lang="en" sz="16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" pitchFamily="2" charset="2"/>
                <a:buNone/>
                <a:tabLst>
                  <a:tab pos="261938" algn="l"/>
                </a:tabLst>
                <a:defRPr/>
              </a:pPr>
              <a:r>
                <a:rPr lang="en" sz="1400" b="1">
                  <a:latin typeface="Arial" charset="0"/>
                </a:rPr>
                <a:t>  </a:t>
              </a:r>
              <a:endParaRPr lang="sr-Latn-CS" sz="14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2000" b="1">
                  <a:latin typeface="Arial" charset="0"/>
                </a:rPr>
                <a:t>PATHOHISTOLOGY</a:t>
              </a:r>
              <a:endParaRPr lang="sr-Latn-CS" sz="20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sz="8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 light microscopy: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glomeruli </a:t>
              </a:r>
              <a:r>
                <a:rPr lang="en" sz="1600" b="1">
                  <a:latin typeface="Arial" charset="0"/>
                </a:rPr>
                <a:t>appear unchanged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mild </a:t>
              </a:r>
              <a:r>
                <a:rPr lang="en" sz="1600" b="1">
                  <a:latin typeface="Arial" charset="0"/>
                </a:rPr>
                <a:t>proliferation of mesangial cells</a:t>
              </a:r>
            </a:p>
            <a:p>
              <a:pPr algn="just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 immunofluorescence microscopy: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the </a:t>
              </a:r>
              <a:r>
                <a:rPr lang="en" sz="1600" b="1">
                  <a:latin typeface="Arial" charset="0"/>
                </a:rPr>
                <a:t>finding is negative</a:t>
              </a:r>
              <a:endParaRPr lang="sr-Cyrl-RS" sz="16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electronic microscopy :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loss </a:t>
              </a:r>
              <a:r>
                <a:rPr lang="en" sz="1600" b="1" smtClean="0">
                  <a:latin typeface="Arial" charset="0"/>
                </a:rPr>
                <a:t>of footed </a:t>
              </a:r>
              <a:r>
                <a:rPr lang="en" sz="1600" b="1">
                  <a:latin typeface="Arial" charset="0"/>
                </a:rPr>
                <a:t>extensions </a:t>
              </a:r>
              <a:r>
                <a:rPr lang="en" sz="1600" b="1" smtClean="0">
                  <a:latin typeface="Arial" charset="0"/>
                </a:rPr>
                <a:t>podocytes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-US" sz="1600" b="1" smtClean="0">
                  <a:latin typeface="Arial" charset="0"/>
                </a:rPr>
                <a:t> podocytes </a:t>
              </a:r>
              <a:r>
                <a:rPr lang="en-US" sz="1600" b="1">
                  <a:latin typeface="Arial" charset="0"/>
                </a:rPr>
                <a:t>with their bodies are located on the outer side of the BMG</a:t>
              </a:r>
              <a:endParaRPr lang="sr-Latn-CS" sz="1600" b="1">
                <a:latin typeface="Arial" charset="0"/>
              </a:endParaRPr>
            </a:p>
          </p:txBody>
        </p:sp>
        <p:sp>
          <p:nvSpPr>
            <p:cNvPr id="20485" name="Rectangle 7"/>
            <p:cNvSpPr>
              <a:spLocks noChangeArrowheads="1"/>
            </p:cNvSpPr>
            <p:nvPr/>
          </p:nvSpPr>
          <p:spPr bwMode="auto">
            <a:xfrm>
              <a:off x="319088" y="1088119"/>
              <a:ext cx="8374967" cy="925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GLOMERULONEPHRITIS WITH HISTOLOGICAL</a:t>
              </a:r>
            </a:p>
            <a:p>
              <a:pPr algn="ctr" eaLnBrk="1" hangingPunct="1"/>
              <a:r>
                <a:rPr lang="en" altLang="en-US" sz="2400" b="1"/>
                <a:t>MINIMUM CHANGES</a:t>
              </a:r>
              <a:endParaRPr lang="sr-Latn-C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>
            <a:grpSpLocks/>
          </p:cNvGrpSpPr>
          <p:nvPr/>
        </p:nvGrpSpPr>
        <p:grpSpPr bwMode="auto">
          <a:xfrm>
            <a:off x="247650" y="1114425"/>
            <a:ext cx="8621713" cy="5280025"/>
            <a:chOff x="276225" y="1113724"/>
            <a:chExt cx="8621714" cy="5280026"/>
          </a:xfrm>
        </p:grpSpPr>
        <p:sp>
          <p:nvSpPr>
            <p:cNvPr id="3077" name="Rectangle 2"/>
            <p:cNvSpPr>
              <a:spLocks noChangeArrowheads="1"/>
            </p:cNvSpPr>
            <p:nvPr/>
          </p:nvSpPr>
          <p:spPr bwMode="auto">
            <a:xfrm>
              <a:off x="276225" y="1113724"/>
              <a:ext cx="8621714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3200" b="1"/>
                <a:t>NEPHROTIC SYNDROME</a:t>
              </a:r>
            </a:p>
            <a:p>
              <a:pPr algn="ctr" eaLnBrk="1" hangingPunct="1"/>
              <a:r>
                <a:rPr lang="en" altLang="en-US" b="1" i="1"/>
                <a:t>Syndrome nephroticum</a:t>
              </a:r>
            </a:p>
          </p:txBody>
        </p:sp>
        <p:sp>
          <p:nvSpPr>
            <p:cNvPr id="3078" name="Line 4"/>
            <p:cNvSpPr>
              <a:spLocks noChangeShapeType="1"/>
            </p:cNvSpPr>
            <p:nvPr/>
          </p:nvSpPr>
          <p:spPr bwMode="auto">
            <a:xfrm flipV="1">
              <a:off x="320675" y="1999549"/>
              <a:ext cx="8432801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9" name="Rectangle 5"/>
            <p:cNvSpPr>
              <a:spLocks noChangeArrowheads="1"/>
            </p:cNvSpPr>
            <p:nvPr/>
          </p:nvSpPr>
          <p:spPr bwMode="auto">
            <a:xfrm>
              <a:off x="320675" y="1789999"/>
              <a:ext cx="8432801" cy="4603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endParaRPr lang="sr-Cyrl-CS" altLang="en-US" sz="2000" b="1"/>
            </a:p>
            <a:p>
              <a:pPr algn="just" eaLnBrk="1" hangingPunct="1"/>
              <a:r>
                <a:rPr lang="en" altLang="en-US" sz="2400" b="1"/>
                <a:t>DEFINITION:</a:t>
              </a:r>
            </a:p>
            <a:p>
              <a:pPr algn="just" eaLnBrk="1" hangingPunct="1"/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2000" b="1"/>
                <a:t> A CLINICAL SYNDROME CHARACTERIZED BY: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2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sr-Latn-RS" altLang="en-US" sz="2000" b="1" smtClean="0"/>
                <a:t> </a:t>
              </a:r>
              <a:r>
                <a:rPr lang="en" altLang="en-US" sz="2000" b="1" smtClean="0"/>
                <a:t>proteinuria </a:t>
              </a:r>
              <a:r>
                <a:rPr lang="en" altLang="en-US" sz="2000" b="1"/>
                <a:t>(≥ 3.5 </a:t>
              </a:r>
              <a:r>
                <a:rPr lang="en" altLang="en-US" sz="2000" b="1" i="1"/>
                <a:t>g/24h </a:t>
              </a:r>
              <a:r>
                <a:rPr lang="en" altLang="en-US" sz="2000" b="1"/>
                <a:t>)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sr-Latn-RS" altLang="en-US" sz="2000" b="1" smtClean="0"/>
                <a:t> </a:t>
              </a:r>
              <a:r>
                <a:rPr lang="en" altLang="en-US" sz="2000" b="1" smtClean="0"/>
                <a:t>hypoproteinemia (</a:t>
              </a:r>
              <a:r>
                <a:rPr lang="en" altLang="en-US" sz="2000" b="1" smtClean="0">
                  <a:sym typeface="Symbol" panose="05050102010706020507" pitchFamily="18" charset="2"/>
                </a:rPr>
                <a:t> </a:t>
              </a:r>
              <a:r>
                <a:rPr lang="en" altLang="en-US" sz="2000" b="1">
                  <a:sym typeface="Symbol" panose="05050102010706020507" pitchFamily="18" charset="2"/>
                </a:rPr>
                <a:t>55 </a:t>
              </a:r>
              <a:r>
                <a:rPr lang="en" altLang="en-US" sz="2000" b="1" i="1" smtClean="0">
                  <a:sym typeface="Symbol" panose="05050102010706020507" pitchFamily="18" charset="2"/>
                </a:rPr>
                <a:t>g/l</a:t>
              </a:r>
              <a:r>
                <a:rPr lang="en" altLang="en-US" sz="2000" b="1" smtClean="0">
                  <a:sym typeface="Symbol" panose="05050102010706020507" pitchFamily="18" charset="2"/>
                </a:rPr>
                <a:t>)</a:t>
              </a:r>
              <a:endParaRPr lang="en-US" altLang="en-US" sz="20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sr-Latn-RS" altLang="en-US" sz="2000" b="1" smtClean="0"/>
                <a:t> </a:t>
              </a:r>
              <a:r>
                <a:rPr lang="en" altLang="en-US" sz="2000" b="1" smtClean="0"/>
                <a:t>hypoalbuminemia (</a:t>
              </a:r>
              <a:r>
                <a:rPr lang="en" altLang="en-US" sz="2000" b="1" smtClean="0">
                  <a:sym typeface="Symbol" panose="05050102010706020507" pitchFamily="18" charset="2"/>
                </a:rPr>
                <a:t> </a:t>
              </a:r>
              <a:r>
                <a:rPr lang="en" altLang="en-US" sz="2000" b="1">
                  <a:sym typeface="Symbol" panose="05050102010706020507" pitchFamily="18" charset="2"/>
                </a:rPr>
                <a:t>25 </a:t>
              </a:r>
              <a:r>
                <a:rPr lang="en" altLang="en-US" sz="2000" b="1" i="1" smtClean="0">
                  <a:sym typeface="Symbol" panose="05050102010706020507" pitchFamily="18" charset="2"/>
                </a:rPr>
                <a:t>g/l</a:t>
              </a:r>
              <a:r>
                <a:rPr lang="en" altLang="en-US" sz="2000" b="1" smtClean="0">
                  <a:sym typeface="Symbol" panose="05050102010706020507" pitchFamily="18" charset="2"/>
                </a:rPr>
                <a:t>)</a:t>
              </a:r>
              <a:endParaRPr lang="en-US" altLang="en-US" sz="20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sr-Latn-RS" altLang="en-US" sz="2000" b="1" smtClean="0"/>
                <a:t> </a:t>
              </a:r>
              <a:r>
                <a:rPr lang="en" altLang="en-US" sz="2000" b="1" smtClean="0"/>
                <a:t>edema</a:t>
              </a:r>
              <a:endParaRPr lang="en" altLang="en-US" sz="20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sr-Latn-RS" altLang="en-US" sz="2000" b="1" smtClean="0"/>
                <a:t> </a:t>
              </a:r>
              <a:r>
                <a:rPr lang="en" altLang="en-US" sz="2000" b="1" smtClean="0"/>
                <a:t>hyperlipidemia</a:t>
              </a:r>
              <a:endParaRPr lang="en" altLang="en-US" sz="20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sr-Latn-RS" altLang="en-US" sz="2000" b="1" smtClean="0"/>
                <a:t> </a:t>
              </a:r>
              <a:r>
                <a:rPr lang="en" altLang="en-US" sz="2000" b="1" smtClean="0"/>
                <a:t>hypercoagulability</a:t>
              </a:r>
              <a:endParaRPr lang="en-U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1600" b="1"/>
            </a:p>
          </p:txBody>
        </p:sp>
      </p:grp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92100" y="4924425"/>
            <a:ext cx="86217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en" sz="2000" b="1">
                <a:latin typeface="Arial" charset="0"/>
              </a:rPr>
              <a:t>SEVERE NEPHROTIC SYNDROME</a:t>
            </a:r>
          </a:p>
          <a:p>
            <a:pPr marL="447675">
              <a:buClr>
                <a:srgbClr val="FF7979"/>
              </a:buClr>
              <a:buFont typeface="Wingdings" pitchFamily="2" charset="2"/>
              <a:buChar char="v"/>
              <a:defRPr/>
            </a:pPr>
            <a:r>
              <a:rPr lang="en" sz="2000" b="1" smtClean="0">
                <a:latin typeface="Arial" charset="0"/>
              </a:rPr>
              <a:t> hypoalbuminemia (</a:t>
            </a:r>
            <a:r>
              <a:rPr lang="en" sz="2000" b="1" smtClean="0">
                <a:latin typeface="Arial" charset="0"/>
                <a:sym typeface="Symbol"/>
              </a:rPr>
              <a:t>&lt; </a:t>
            </a:r>
            <a:r>
              <a:rPr lang="en" sz="2000" b="1">
                <a:latin typeface="Arial" charset="0"/>
                <a:sym typeface="Symbol"/>
              </a:rPr>
              <a:t>20 </a:t>
            </a:r>
            <a:r>
              <a:rPr lang="en" sz="2000" b="1" i="1" smtClean="0">
                <a:latin typeface="Arial" charset="0"/>
                <a:sym typeface="Symbol"/>
              </a:rPr>
              <a:t>g/l</a:t>
            </a:r>
            <a:r>
              <a:rPr lang="en" sz="2000" b="1" smtClean="0">
                <a:latin typeface="Arial" charset="0"/>
                <a:sym typeface="Symbol"/>
              </a:rPr>
              <a:t>)</a:t>
            </a:r>
            <a:r>
              <a:rPr lang="en" sz="2000" b="1" smtClean="0">
                <a:latin typeface="Arial" charset="0"/>
              </a:rPr>
              <a:t> </a:t>
            </a:r>
            <a:endParaRPr lang="en" sz="2000" b="1"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2100" y="2066925"/>
            <a:ext cx="8432800" cy="4543425"/>
          </a:xfrm>
          <a:prstGeom prst="rect">
            <a:avLst/>
          </a:prstGeom>
          <a:noFill/>
          <a:ln w="3175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5"/>
          <p:cNvGrpSpPr>
            <a:grpSpLocks/>
          </p:cNvGrpSpPr>
          <p:nvPr/>
        </p:nvGrpSpPr>
        <p:grpSpPr bwMode="auto">
          <a:xfrm>
            <a:off x="247650" y="1174750"/>
            <a:ext cx="8621713" cy="5037138"/>
            <a:chOff x="247197" y="1174750"/>
            <a:chExt cx="8621713" cy="5037364"/>
          </a:xfrm>
        </p:grpSpPr>
        <p:grpSp>
          <p:nvGrpSpPr>
            <p:cNvPr id="21507" name="Group 3"/>
            <p:cNvGrpSpPr>
              <a:grpSpLocks/>
            </p:cNvGrpSpPr>
            <p:nvPr/>
          </p:nvGrpSpPr>
          <p:grpSpPr bwMode="auto">
            <a:xfrm>
              <a:off x="247197" y="1174750"/>
              <a:ext cx="8621713" cy="5037364"/>
              <a:chOff x="276225" y="1175410"/>
              <a:chExt cx="8621714" cy="5037364"/>
            </a:xfrm>
          </p:grpSpPr>
          <p:sp>
            <p:nvSpPr>
              <p:cNvPr id="21509" name="Rectangle 3"/>
              <p:cNvSpPr>
                <a:spLocks noChangeArrowheads="1"/>
              </p:cNvSpPr>
              <p:nvPr/>
            </p:nvSpPr>
            <p:spPr bwMode="auto">
              <a:xfrm>
                <a:off x="276225" y="1175410"/>
                <a:ext cx="8621714" cy="808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2400" b="1"/>
                  <a:t>GLOMERULONEPHRITIS WITH HISTOLOGICAL</a:t>
                </a:r>
              </a:p>
              <a:p>
                <a:pPr algn="ctr" eaLnBrk="1" hangingPunct="1"/>
                <a:r>
                  <a:rPr lang="en" altLang="en-US" sz="2400" b="1"/>
                  <a:t>MINIMUM CHANGES</a:t>
                </a:r>
                <a:endParaRPr lang="en-US" altLang="en-US" sz="2400" b="1" i="1"/>
              </a:p>
            </p:txBody>
          </p:sp>
          <p:sp>
            <p:nvSpPr>
              <p:cNvPr id="21510" name="Rectangle 7"/>
              <p:cNvSpPr>
                <a:spLocks noChangeArrowheads="1"/>
              </p:cNvSpPr>
              <p:nvPr/>
            </p:nvSpPr>
            <p:spPr bwMode="auto">
              <a:xfrm>
                <a:off x="303213" y="1965985"/>
                <a:ext cx="8534401" cy="4246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just" eaLnBrk="1" hangingPunct="1"/>
                <a:r>
                  <a:rPr lang="en" altLang="en-US" sz="2000" b="1"/>
                  <a:t>CLINICAL PICTURE</a:t>
                </a:r>
              </a:p>
              <a:p>
                <a:pPr algn="just" eaLnBrk="1" hangingPunct="1"/>
                <a:endParaRPr lang="sr-Cyrl-CS" altLang="en-US" sz="8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600" b="1" smtClean="0"/>
                  <a:t> it </a:t>
                </a:r>
                <a:r>
                  <a:rPr lang="en" altLang="en-US" sz="1600" b="1"/>
                  <a:t>is most often manifested by the clinical picture of nephrotic syndrome</a:t>
                </a:r>
              </a:p>
              <a:p>
                <a:pPr algn="just" eaLnBrk="1" hangingPunct="1">
                  <a:buClr>
                    <a:srgbClr val="FF7575"/>
                  </a:buClr>
                </a:pPr>
                <a:endParaRPr lang="en-US" altLang="en-US" sz="16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600" b="1" smtClean="0"/>
                  <a:t> microhematuria </a:t>
                </a:r>
                <a:r>
                  <a:rPr lang="en" altLang="en-US" sz="1600" b="1"/>
                  <a:t>may occur in 10-30% of adult patients</a:t>
                </a:r>
              </a:p>
              <a:p>
                <a:pPr algn="just" eaLnBrk="1" hangingPunct="1">
                  <a:buClr>
                    <a:srgbClr val="FF7575"/>
                  </a:buClr>
                </a:pPr>
                <a:endParaRPr lang="en-US" altLang="en-US" sz="16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600" b="1" smtClean="0"/>
                  <a:t> acute </a:t>
                </a:r>
                <a:r>
                  <a:rPr lang="en" altLang="en-US" sz="1600" b="1"/>
                  <a:t>kidney </a:t>
                </a:r>
                <a:r>
                  <a:rPr lang="en" altLang="en-US" sz="1600" b="1" smtClean="0"/>
                  <a:t>injury </a:t>
                </a:r>
                <a:r>
                  <a:rPr lang="en" altLang="en-US" sz="1600" b="1"/>
                  <a:t>may occur in 20-25% of adult patients</a:t>
                </a:r>
                <a:endParaRPr lang="sr-Latn-CS" altLang="en-US" sz="1600" b="1"/>
              </a:p>
              <a:p>
                <a:pPr algn="just" eaLnBrk="1" hangingPunct="1">
                  <a:buClr>
                    <a:srgbClr val="FF7575"/>
                  </a:buClr>
                </a:pPr>
                <a:endParaRPr lang="sr-Cyrl-CS" altLang="en-US" sz="16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600" b="1" smtClean="0"/>
                  <a:t> </a:t>
                </a:r>
                <a:r>
                  <a:rPr lang="en-US" altLang="en-US" sz="1600" b="1"/>
                  <a:t>the disease is usually manifested by the appearance of swelling (unexpected and </a:t>
                </a:r>
                <a:endParaRPr lang="en-US" altLang="en-US" sz="1600" b="1" smtClean="0"/>
              </a:p>
              <a:p>
                <a:pPr algn="just" eaLnBrk="1" hangingPunct="1">
                  <a:buClr>
                    <a:srgbClr val="FF7575"/>
                  </a:buClr>
                </a:pPr>
                <a:r>
                  <a:rPr lang="en-US" altLang="en-US" sz="1600" b="1"/>
                  <a:t> </a:t>
                </a:r>
                <a:r>
                  <a:rPr lang="en-US" altLang="en-US" sz="1600" b="1" smtClean="0"/>
                  <a:t>  rapid </a:t>
                </a:r>
                <a:r>
                  <a:rPr lang="en-US" altLang="en-US" sz="1600" b="1"/>
                  <a:t>appearance of swelling)</a:t>
                </a:r>
                <a:r>
                  <a:rPr lang="en" altLang="en-US" sz="1600" b="1" smtClean="0"/>
                  <a:t> </a:t>
                </a:r>
              </a:p>
              <a:p>
                <a:pPr algn="just" eaLnBrk="1" hangingPunct="1">
                  <a:buClr>
                    <a:srgbClr val="FF7575"/>
                  </a:buClr>
                </a:pPr>
                <a:endParaRPr lang="en" altLang="en-US" sz="1600" b="1" smtClean="0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600" b="1" smtClean="0"/>
                  <a:t> </a:t>
                </a:r>
                <a:r>
                  <a:rPr lang="en-US" sz="1600" b="1"/>
                  <a:t>swellings are often very pronounced: ascites, pleural effusions, </a:t>
                </a:r>
                <a:r>
                  <a:rPr lang="en-US" sz="1600" b="1" smtClean="0"/>
                  <a:t>anasarca</a:t>
                </a:r>
              </a:p>
              <a:p>
                <a:pPr algn="just" eaLnBrk="1" hangingPunct="1">
                  <a:buClr>
                    <a:srgbClr val="FF7575"/>
                  </a:buClr>
                </a:pPr>
                <a:endParaRPr lang="en-US" sz="1600" smtClean="0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600" b="1" smtClean="0"/>
                  <a:t> </a:t>
                </a:r>
                <a:r>
                  <a:rPr lang="en-US" altLang="en-US" sz="1600" b="1"/>
                  <a:t>in the worsening phase, thromboembolic complications and infections may occur</a:t>
                </a:r>
                <a:endParaRPr lang="sr-Cyrl-CS" altLang="en-US" sz="1400" b="1" smtClean="0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None/>
                </a:pPr>
                <a:endParaRPr lang="sr-Cyrl-CS" altLang="en-US" sz="1400" b="1"/>
              </a:p>
              <a:p>
                <a:pPr algn="just" eaLnBrk="1" hangingPunct="1"/>
                <a:endParaRPr lang="sr-Cyrl-CS" altLang="en-US" sz="1400" b="1"/>
              </a:p>
            </p:txBody>
          </p:sp>
        </p:grpSp>
        <p:sp>
          <p:nvSpPr>
            <p:cNvPr id="21508" name="Line 5"/>
            <p:cNvSpPr>
              <a:spLocks noChangeShapeType="1"/>
            </p:cNvSpPr>
            <p:nvPr/>
          </p:nvSpPr>
          <p:spPr bwMode="auto">
            <a:xfrm flipV="1">
              <a:off x="291421" y="1974672"/>
              <a:ext cx="8433026" cy="176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3"/>
          <p:cNvGrpSpPr>
            <a:grpSpLocks/>
          </p:cNvGrpSpPr>
          <p:nvPr/>
        </p:nvGrpSpPr>
        <p:grpSpPr bwMode="auto">
          <a:xfrm>
            <a:off x="247650" y="1131888"/>
            <a:ext cx="8621713" cy="5326062"/>
            <a:chOff x="276225" y="1175410"/>
            <a:chExt cx="8621714" cy="5037364"/>
          </a:xfrm>
        </p:grpSpPr>
        <p:sp>
          <p:nvSpPr>
            <p:cNvPr id="22532" name="Rectangle 3"/>
            <p:cNvSpPr>
              <a:spLocks noChangeArrowheads="1"/>
            </p:cNvSpPr>
            <p:nvPr/>
          </p:nvSpPr>
          <p:spPr bwMode="auto">
            <a:xfrm>
              <a:off x="276225" y="1175410"/>
              <a:ext cx="8621714" cy="808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GLOMERULONEPHRITIS WITH HISTOLOGICAL</a:t>
              </a:r>
            </a:p>
            <a:p>
              <a:pPr algn="ctr" eaLnBrk="1" hangingPunct="1"/>
              <a:r>
                <a:rPr lang="en" altLang="en-US" sz="2400" b="1"/>
                <a:t>MINIMUM CHANGES</a:t>
              </a:r>
              <a:endParaRPr lang="en-US" altLang="en-US" sz="2400" b="1" i="1"/>
            </a:p>
          </p:txBody>
        </p:sp>
        <p:sp>
          <p:nvSpPr>
            <p:cNvPr id="22533" name="Rectangle 7"/>
            <p:cNvSpPr>
              <a:spLocks noChangeArrowheads="1"/>
            </p:cNvSpPr>
            <p:nvPr/>
          </p:nvSpPr>
          <p:spPr bwMode="auto">
            <a:xfrm>
              <a:off x="303213" y="1965985"/>
              <a:ext cx="8534401" cy="4246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sz="2000" b="1"/>
                <a:t>DIAGNOSTICS</a:t>
              </a:r>
            </a:p>
            <a:p>
              <a:pPr algn="just" eaLnBrk="1" hangingPunct="1"/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/>
                <a:t>medical history: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400" b="1"/>
                <a:t>appearance of edema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/>
                <a:t>physical examination: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400" b="1"/>
                <a:t>the presence of edema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400" b="1"/>
                <a:t>signs of pleural effusion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400" b="1"/>
                <a:t>signs of ascites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/>
                <a:t>laboratory: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400" b="1"/>
                <a:t>proteinuria ≥ 3.5 </a:t>
              </a:r>
              <a:r>
                <a:rPr lang="en" altLang="en-US" sz="1400" b="1" i="1"/>
                <a:t>g/24h </a:t>
              </a:r>
              <a:r>
                <a:rPr lang="en" altLang="en-US" sz="1400" b="1"/>
                <a:t>(nephrotic syndrome)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400" b="1"/>
                <a:t>hyperlipidemia: </a:t>
              </a:r>
              <a:r>
                <a:rPr lang="en" altLang="en-US" sz="1400" b="1">
                  <a:sym typeface="Symbol" panose="05050102010706020507" pitchFamily="18" charset="2"/>
                </a:rPr>
                <a:t> total cholesterol,  </a:t>
              </a:r>
              <a:r>
                <a:rPr lang="en" altLang="en-US" sz="1400" b="1" i="1">
                  <a:sym typeface="Symbol" panose="05050102010706020507" pitchFamily="18" charset="2"/>
                </a:rPr>
                <a:t>LDL </a:t>
              </a:r>
              <a:r>
                <a:rPr lang="en" altLang="en-US" sz="1400" b="1">
                  <a:sym typeface="Symbol" panose="05050102010706020507" pitchFamily="18" charset="2"/>
                </a:rPr>
                <a:t>,  triglycerides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400" b="1">
                  <a:sym typeface="Symbol" panose="05050102010706020507" pitchFamily="18" charset="2"/>
                </a:rPr>
                <a:t>hypoalbuminemia: &lt; 25 </a:t>
              </a:r>
              <a:r>
                <a:rPr lang="en" altLang="en-US" sz="1400" b="1" i="1">
                  <a:sym typeface="Symbol" panose="05050102010706020507" pitchFamily="18" charset="2"/>
                </a:rPr>
                <a:t>g/l </a:t>
              </a:r>
              <a:r>
                <a:rPr lang="en" altLang="en-US" sz="1400" b="1">
                  <a:sym typeface="Symbol" panose="05050102010706020507" pitchFamily="18" charset="2"/>
                </a:rPr>
                <a:t>(&lt; 20 </a:t>
              </a:r>
              <a:r>
                <a:rPr lang="en" altLang="en-US" sz="1400" b="1" i="1">
                  <a:sym typeface="Symbol" panose="05050102010706020507" pitchFamily="18" charset="2"/>
                </a:rPr>
                <a:t>g/l </a:t>
              </a:r>
              <a:r>
                <a:rPr lang="en" altLang="en-US" sz="1400" b="1">
                  <a:sym typeface="Symbol" panose="05050102010706020507" pitchFamily="18" charset="2"/>
                </a:rPr>
                <a:t>)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400" b="1">
                  <a:sym typeface="Symbol" panose="05050102010706020507" pitchFamily="18" charset="2"/>
                </a:rPr>
                <a:t>hypoproteinemia: total proteins &lt; 55 </a:t>
              </a:r>
              <a:r>
                <a:rPr lang="en" altLang="en-US" sz="1400" b="1" i="1">
                  <a:sym typeface="Symbol" panose="05050102010706020507" pitchFamily="18" charset="2"/>
                </a:rPr>
                <a:t>g/l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400" b="1" i="1">
                  <a:sym typeface="Symbol" panose="05050102010706020507" pitchFamily="18" charset="2"/>
                </a:rPr>
                <a:t>  </a:t>
              </a:r>
              <a:r>
                <a:rPr lang="en" altLang="en-US" sz="1400" b="1"/>
                <a:t>the concentration of </a:t>
              </a:r>
              <a:r>
                <a:rPr lang="en" altLang="en-US" sz="1400" b="1" i="1"/>
                <a:t>C </a:t>
              </a:r>
              <a:r>
                <a:rPr lang="en" altLang="en-US" sz="1400" b="1" i="1" baseline="-25000"/>
                <a:t>3 </a:t>
              </a:r>
              <a:r>
                <a:rPr lang="en" altLang="en-US" sz="1400" b="1"/>
                <a:t>and </a:t>
              </a:r>
              <a:r>
                <a:rPr lang="en" altLang="en-US" sz="1400" b="1" i="1"/>
                <a:t>C </a:t>
              </a:r>
              <a:r>
                <a:rPr lang="en" altLang="en-US" sz="1400" b="1" i="1" baseline="-25000"/>
                <a:t>4 </a:t>
              </a:r>
              <a:r>
                <a:rPr lang="en" altLang="en-US" sz="1400" b="1"/>
                <a:t>in the serum is normal</a:t>
              </a:r>
              <a:endParaRPr lang="sr-Latn-CS" altLang="en-US" sz="1400" b="1" i="1"/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/>
                <a:t>  kidney biopsy (gold standard):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400" b="1"/>
                <a:t>light microscopy: glomeruli appear unchanged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400" b="1"/>
                <a:t>immunofluorescence microscopy: negative findings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400" b="1"/>
                <a:t>electron microscopy: loss of foot-like extensions of podocytes</a:t>
              </a:r>
            </a:p>
            <a:p>
              <a:pPr lvl="1" algn="just" eaLnBrk="1" hangingPunct="1">
                <a:buClr>
                  <a:srgbClr val="FF7575"/>
                </a:buClr>
              </a:pPr>
              <a:endParaRPr lang="sr-Cyrl-CS" altLang="en-US" sz="1400" b="1"/>
            </a:p>
          </p:txBody>
        </p:sp>
      </p:grpSp>
      <p:sp>
        <p:nvSpPr>
          <p:cNvPr id="22531" name="Line 5"/>
          <p:cNvSpPr>
            <a:spLocks noChangeShapeType="1"/>
          </p:cNvSpPr>
          <p:nvPr/>
        </p:nvSpPr>
        <p:spPr bwMode="auto">
          <a:xfrm flipV="1">
            <a:off x="292100" y="1930400"/>
            <a:ext cx="8432800" cy="3175"/>
          </a:xfrm>
          <a:prstGeom prst="line">
            <a:avLst/>
          </a:prstGeom>
          <a:noFill/>
          <a:ln w="38100">
            <a:solidFill>
              <a:srgbClr val="FF75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62038"/>
            <a:ext cx="8462865" cy="1143000"/>
          </a:xfrm>
        </p:spPr>
        <p:txBody>
          <a:bodyPr/>
          <a:lstStyle/>
          <a:p>
            <a:r>
              <a:rPr lang="en-US" sz="2800" b="1" smtClean="0"/>
              <a:t>Minimal change disease – electronic microscopy</a:t>
            </a:r>
            <a:endParaRPr lang="en-US" sz="2800" b="1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429" y="2801627"/>
            <a:ext cx="8093141" cy="34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76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5"/>
          <p:cNvGrpSpPr>
            <a:grpSpLocks/>
          </p:cNvGrpSpPr>
          <p:nvPr/>
        </p:nvGrpSpPr>
        <p:grpSpPr bwMode="auto">
          <a:xfrm>
            <a:off x="174625" y="1089025"/>
            <a:ext cx="8763000" cy="5192713"/>
            <a:chOff x="189649" y="1089025"/>
            <a:chExt cx="8762762" cy="5193396"/>
          </a:xfrm>
        </p:grpSpPr>
        <p:sp>
          <p:nvSpPr>
            <p:cNvPr id="23555" name="Line 5"/>
            <p:cNvSpPr>
              <a:spLocks noChangeShapeType="1"/>
            </p:cNvSpPr>
            <p:nvPr/>
          </p:nvSpPr>
          <p:spPr bwMode="auto">
            <a:xfrm flipV="1">
              <a:off x="262411" y="1888935"/>
              <a:ext cx="8432783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56" name="Rectangle 3"/>
            <p:cNvSpPr>
              <a:spLocks noChangeArrowheads="1"/>
            </p:cNvSpPr>
            <p:nvPr/>
          </p:nvSpPr>
          <p:spPr bwMode="auto">
            <a:xfrm>
              <a:off x="217961" y="1089025"/>
              <a:ext cx="8621695" cy="779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GLOMERULONEPHRITIS WITH HISTOLOGICAL</a:t>
              </a:r>
            </a:p>
            <a:p>
              <a:pPr algn="ctr" eaLnBrk="1" hangingPunct="1"/>
              <a:r>
                <a:rPr lang="en" altLang="en-US" sz="2400" b="1"/>
                <a:t>MINIMUM CHANGES</a:t>
              </a:r>
              <a:endParaRPr lang="en-US" altLang="en-US" sz="2400" b="1" i="1"/>
            </a:p>
          </p:txBody>
        </p:sp>
        <p:sp>
          <p:nvSpPr>
            <p:cNvPr id="23557" name="Rectangle 22"/>
            <p:cNvSpPr>
              <a:spLocks noChangeArrowheads="1"/>
            </p:cNvSpPr>
            <p:nvPr/>
          </p:nvSpPr>
          <p:spPr bwMode="auto">
            <a:xfrm>
              <a:off x="197823" y="1792337"/>
              <a:ext cx="2109397" cy="1052378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sr-Latn-CS" altLang="en-US" sz="1400" b="1"/>
            </a:p>
            <a:p>
              <a:pPr eaLnBrk="1" hangingPunct="1"/>
              <a:r>
                <a:rPr lang="en" altLang="en-US" sz="1200" b="1"/>
                <a:t>NEPHROTIC SYNDROME</a:t>
              </a:r>
              <a:endParaRPr lang="sr-Latn-CS" altLang="en-US" sz="1200" b="1"/>
            </a:p>
          </p:txBody>
        </p:sp>
        <p:sp>
          <p:nvSpPr>
            <p:cNvPr id="23558" name="Rectangle 23"/>
            <p:cNvSpPr>
              <a:spLocks noChangeArrowheads="1"/>
            </p:cNvSpPr>
            <p:nvPr/>
          </p:nvSpPr>
          <p:spPr bwMode="auto">
            <a:xfrm>
              <a:off x="2293038" y="1995989"/>
              <a:ext cx="6590838" cy="413383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300" b="1"/>
                <a:t>Proteinuria </a:t>
              </a:r>
              <a:r>
                <a:rPr lang="en" altLang="en-US" sz="1300" b="1">
                  <a:sym typeface="Symbol" panose="05050102010706020507" pitchFamily="18" charset="2"/>
                </a:rPr>
                <a:t> 3.5 </a:t>
              </a:r>
              <a:r>
                <a:rPr lang="en" altLang="en-US" sz="1300" b="1" i="1">
                  <a:sym typeface="Symbol" panose="05050102010706020507" pitchFamily="18" charset="2"/>
                </a:rPr>
                <a:t>g/24h </a:t>
              </a:r>
              <a:r>
                <a:rPr lang="en" altLang="en-US" sz="1300" b="1">
                  <a:sym typeface="Symbol" panose="05050102010706020507" pitchFamily="18" charset="2"/>
                </a:rPr>
                <a:t>, no symptoms and characters For nephritic syndrome</a:t>
              </a:r>
              <a:endParaRPr lang="sr-Latn-CS" altLang="en-US" sz="1300" b="1">
                <a:sym typeface="Symbol" panose="05050102010706020507" pitchFamily="18" charset="2"/>
              </a:endParaRPr>
            </a:p>
          </p:txBody>
        </p:sp>
        <p:sp>
          <p:nvSpPr>
            <p:cNvPr id="23559" name="Rectangle 11"/>
            <p:cNvSpPr>
              <a:spLocks noChangeArrowheads="1"/>
            </p:cNvSpPr>
            <p:nvPr/>
          </p:nvSpPr>
          <p:spPr bwMode="auto">
            <a:xfrm>
              <a:off x="196850" y="2510625"/>
              <a:ext cx="2110772" cy="537733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200" b="1"/>
                <a:t>COMPLETE REMISSION</a:t>
              </a:r>
              <a:endParaRPr lang="sr-Latn-CS" altLang="en-US" sz="1200" b="1"/>
            </a:p>
          </p:txBody>
        </p:sp>
        <p:sp>
          <p:nvSpPr>
            <p:cNvPr id="23560" name="Rectangle 12"/>
            <p:cNvSpPr>
              <a:spLocks noChangeArrowheads="1"/>
            </p:cNvSpPr>
            <p:nvPr/>
          </p:nvSpPr>
          <p:spPr bwMode="auto">
            <a:xfrm>
              <a:off x="2293505" y="2481483"/>
              <a:ext cx="6658773" cy="305271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b="1"/>
                <a:t>Proteinuria </a:t>
              </a:r>
              <a:r>
                <a:rPr lang="en" altLang="en-US" b="1">
                  <a:sym typeface="Symbol" panose="05050102010706020507" pitchFamily="18" charset="2"/>
                </a:rPr>
                <a:t> 0.2 g/ day in flow three consecutive of the day</a:t>
              </a:r>
              <a:endParaRPr lang="sr-Latn-CS" altLang="en-US" b="1" baseline="30000"/>
            </a:p>
          </p:txBody>
        </p:sp>
        <p:sp>
          <p:nvSpPr>
            <p:cNvPr id="23561" name="Rectangle 13"/>
            <p:cNvSpPr>
              <a:spLocks noChangeArrowheads="1"/>
            </p:cNvSpPr>
            <p:nvPr/>
          </p:nvSpPr>
          <p:spPr bwMode="auto">
            <a:xfrm>
              <a:off x="196967" y="2917158"/>
              <a:ext cx="2110772" cy="538988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200" b="1"/>
                <a:t>PARTIAL REMISSION</a:t>
              </a:r>
              <a:endParaRPr lang="sr-Latn-CS" altLang="en-US" sz="1200" b="1"/>
            </a:p>
          </p:txBody>
        </p:sp>
        <p:sp>
          <p:nvSpPr>
            <p:cNvPr id="23562" name="Rectangle 14"/>
            <p:cNvSpPr>
              <a:spLocks noChangeArrowheads="1"/>
            </p:cNvSpPr>
            <p:nvPr/>
          </p:nvSpPr>
          <p:spPr bwMode="auto">
            <a:xfrm>
              <a:off x="2293622" y="2946074"/>
              <a:ext cx="6658773" cy="319654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300" b="1"/>
                <a:t>Proteinuria between </a:t>
              </a:r>
              <a:r>
                <a:rPr lang="en" altLang="en-US" sz="1300" b="1">
                  <a:sym typeface="Symbol" panose="05050102010706020507" pitchFamily="18" charset="2"/>
                </a:rPr>
                <a:t>0.21-3.4 </a:t>
              </a:r>
              <a:r>
                <a:rPr lang="en" altLang="en-US" sz="1300" b="1" i="1">
                  <a:sym typeface="Symbol" panose="05050102010706020507" pitchFamily="18" charset="2"/>
                </a:rPr>
                <a:t>g </a:t>
              </a:r>
              <a:r>
                <a:rPr lang="en" altLang="en-US" sz="1300" b="1">
                  <a:sym typeface="Symbol" panose="05050102010706020507" pitchFamily="18" charset="2"/>
                </a:rPr>
                <a:t>/ day the </a:t>
              </a:r>
              <a:r>
                <a:rPr lang="en-US" altLang="en-US" sz="1300" b="1">
                  <a:sym typeface="Symbol" panose="05050102010706020507" pitchFamily="18" charset="2"/>
                </a:rPr>
                <a:t>in adults during three consecutive </a:t>
              </a:r>
              <a:r>
                <a:rPr lang="en-US" altLang="en-US" sz="1300" b="1" smtClean="0">
                  <a:sym typeface="Symbol" panose="05050102010706020507" pitchFamily="18" charset="2"/>
                </a:rPr>
                <a:t>days</a:t>
              </a:r>
              <a:endParaRPr lang="sr-Latn-CS" altLang="en-US" sz="1300" b="1" baseline="30000"/>
            </a:p>
          </p:txBody>
        </p:sp>
        <p:sp>
          <p:nvSpPr>
            <p:cNvPr id="23563" name="Rectangle 17"/>
            <p:cNvSpPr>
              <a:spLocks noChangeArrowheads="1"/>
            </p:cNvSpPr>
            <p:nvPr/>
          </p:nvSpPr>
          <p:spPr bwMode="auto">
            <a:xfrm>
              <a:off x="196983" y="3515003"/>
              <a:ext cx="2110772" cy="537347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200" b="1" smtClean="0"/>
                <a:t>RELAPSE OF </a:t>
              </a:r>
              <a:r>
                <a:rPr lang="en" altLang="en-US" sz="1200" b="1"/>
                <a:t>PROTEINURIA</a:t>
              </a:r>
              <a:endParaRPr lang="sr-Latn-CS" altLang="en-US" sz="1200" b="1"/>
            </a:p>
          </p:txBody>
        </p:sp>
        <p:sp>
          <p:nvSpPr>
            <p:cNvPr id="23564" name="Rectangle 19"/>
            <p:cNvSpPr>
              <a:spLocks noChangeArrowheads="1"/>
            </p:cNvSpPr>
            <p:nvPr/>
          </p:nvSpPr>
          <p:spPr bwMode="auto">
            <a:xfrm>
              <a:off x="2293638" y="3484220"/>
              <a:ext cx="6658773" cy="538061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300" b="1"/>
                <a:t>Proteinuria </a:t>
              </a:r>
              <a:r>
                <a:rPr lang="en" altLang="en-US" sz="1300" b="1">
                  <a:sym typeface="Symbol" panose="05050102010706020507" pitchFamily="18" charset="2"/>
                </a:rPr>
                <a:t> 0.2 </a:t>
              </a:r>
              <a:r>
                <a:rPr lang="en" altLang="en-US" sz="1300" b="1" i="1">
                  <a:sym typeface="Symbol" panose="05050102010706020507" pitchFamily="18" charset="2"/>
                </a:rPr>
                <a:t>g </a:t>
              </a:r>
              <a:r>
                <a:rPr lang="en" altLang="en-US" sz="1300" b="1">
                  <a:sym typeface="Symbol" panose="05050102010706020507" pitchFamily="18" charset="2"/>
                </a:rPr>
                <a:t>/ day </a:t>
              </a:r>
              <a:r>
                <a:rPr lang="en-US" altLang="en-US" sz="1300" b="1">
                  <a:sym typeface="Symbol" panose="05050102010706020507" pitchFamily="18" charset="2"/>
                </a:rPr>
                <a:t>during at least one week, in patients with achieved complete remission</a:t>
              </a:r>
              <a:endParaRPr lang="sr-Latn-CS" altLang="en-US" sz="1300" b="1" baseline="30000"/>
            </a:p>
          </p:txBody>
        </p:sp>
        <p:grpSp>
          <p:nvGrpSpPr>
            <p:cNvPr id="23565" name="Group 26"/>
            <p:cNvGrpSpPr>
              <a:grpSpLocks/>
            </p:cNvGrpSpPr>
            <p:nvPr/>
          </p:nvGrpSpPr>
          <p:grpSpPr bwMode="auto">
            <a:xfrm>
              <a:off x="196999" y="4022367"/>
              <a:ext cx="8699292" cy="566055"/>
              <a:chOff x="255263" y="3281757"/>
              <a:chExt cx="8699310" cy="566027"/>
            </a:xfrm>
          </p:grpSpPr>
          <p:sp>
            <p:nvSpPr>
              <p:cNvPr id="23574" name="Rectangle 20"/>
              <p:cNvSpPr>
                <a:spLocks noChangeArrowheads="1"/>
              </p:cNvSpPr>
              <p:nvPr/>
            </p:nvSpPr>
            <p:spPr bwMode="auto">
              <a:xfrm>
                <a:off x="255263" y="3310896"/>
                <a:ext cx="2110776" cy="536888"/>
              </a:xfrm>
              <a:prstGeom prst="rect">
                <a:avLst/>
              </a:prstGeom>
              <a:noFill/>
              <a:ln w="317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200" b="1" smtClean="0"/>
                  <a:t>RELAPSE NEPHROTIC </a:t>
                </a:r>
                <a:endParaRPr lang="en-US" altLang="en-US" sz="1200" b="1"/>
              </a:p>
              <a:p>
                <a:pPr eaLnBrk="1" hangingPunct="1"/>
                <a:r>
                  <a:rPr lang="en" altLang="en-US" sz="1200" b="1"/>
                  <a:t>SYNDROME</a:t>
                </a:r>
                <a:endParaRPr lang="sr-Latn-CS" altLang="en-US" sz="1200" b="1"/>
              </a:p>
            </p:txBody>
          </p:sp>
          <p:sp>
            <p:nvSpPr>
              <p:cNvPr id="23575" name="Rectangle 21"/>
              <p:cNvSpPr>
                <a:spLocks noChangeArrowheads="1"/>
              </p:cNvSpPr>
              <p:nvPr/>
            </p:nvSpPr>
            <p:spPr bwMode="auto">
              <a:xfrm>
                <a:off x="2351907" y="3281757"/>
                <a:ext cx="6602666" cy="538034"/>
              </a:xfrm>
              <a:prstGeom prst="rect">
                <a:avLst/>
              </a:prstGeom>
              <a:noFill/>
              <a:ln w="317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300" b="1"/>
                  <a:t>Proteinuria </a:t>
                </a:r>
                <a:r>
                  <a:rPr lang="en" altLang="en-US" sz="1300" b="1">
                    <a:sym typeface="Symbol" panose="05050102010706020507" pitchFamily="18" charset="2"/>
                  </a:rPr>
                  <a:t> 3.5 </a:t>
                </a:r>
                <a:r>
                  <a:rPr lang="en" altLang="en-US" sz="1300" b="1" i="1">
                    <a:sym typeface="Symbol" panose="05050102010706020507" pitchFamily="18" charset="2"/>
                  </a:rPr>
                  <a:t>g </a:t>
                </a:r>
                <a:r>
                  <a:rPr lang="en" altLang="en-US" sz="1300" b="1">
                    <a:sym typeface="Symbol" panose="05050102010706020507" pitchFamily="18" charset="2"/>
                  </a:rPr>
                  <a:t>/ day during </a:t>
                </a:r>
                <a:r>
                  <a:rPr lang="en" altLang="en-US" sz="1300" b="1" smtClean="0">
                    <a:sym typeface="Symbol" panose="05050102010706020507" pitchFamily="18" charset="2"/>
                  </a:rPr>
                  <a:t>at least </a:t>
                </a:r>
                <a:r>
                  <a:rPr lang="en" altLang="en-US" sz="1300" b="1">
                    <a:sym typeface="Symbol" panose="05050102010706020507" pitchFamily="18" charset="2"/>
                  </a:rPr>
                  <a:t>one </a:t>
                </a:r>
                <a:r>
                  <a:rPr lang="en" altLang="en-US" sz="1300" b="1" smtClean="0">
                    <a:sym typeface="Symbol" panose="05050102010706020507" pitchFamily="18" charset="2"/>
                  </a:rPr>
                  <a:t>week, in patients with </a:t>
                </a:r>
                <a:r>
                  <a:rPr lang="en" altLang="en-US" sz="1300" b="1">
                    <a:sym typeface="Symbol" panose="05050102010706020507" pitchFamily="18" charset="2"/>
                  </a:rPr>
                  <a:t>achieved complete or partial remission</a:t>
                </a:r>
                <a:endParaRPr lang="sr-Latn-CS" altLang="en-US" sz="1300" b="1" baseline="30000"/>
              </a:p>
            </p:txBody>
          </p:sp>
        </p:grpSp>
        <p:grpSp>
          <p:nvGrpSpPr>
            <p:cNvPr id="23566" name="Group 27"/>
            <p:cNvGrpSpPr>
              <a:grpSpLocks/>
            </p:cNvGrpSpPr>
            <p:nvPr/>
          </p:nvGrpSpPr>
          <p:grpSpPr bwMode="auto">
            <a:xfrm>
              <a:off x="196888" y="4631869"/>
              <a:ext cx="8699270" cy="568140"/>
              <a:chOff x="255263" y="3354322"/>
              <a:chExt cx="8699288" cy="568112"/>
            </a:xfrm>
          </p:grpSpPr>
          <p:sp>
            <p:nvSpPr>
              <p:cNvPr id="23572" name="Rectangle 28"/>
              <p:cNvSpPr>
                <a:spLocks noChangeArrowheads="1"/>
              </p:cNvSpPr>
              <p:nvPr/>
            </p:nvSpPr>
            <p:spPr bwMode="auto">
              <a:xfrm>
                <a:off x="255263" y="3383453"/>
                <a:ext cx="1834943" cy="538981"/>
              </a:xfrm>
              <a:prstGeom prst="rect">
                <a:avLst/>
              </a:prstGeom>
              <a:noFill/>
              <a:ln w="317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200" b="1"/>
                  <a:t>FREQUENT RELAPSE </a:t>
                </a:r>
              </a:p>
            </p:txBody>
          </p:sp>
          <p:sp>
            <p:nvSpPr>
              <p:cNvPr id="23573" name="Rectangle 29"/>
              <p:cNvSpPr>
                <a:spLocks noChangeArrowheads="1"/>
              </p:cNvSpPr>
              <p:nvPr/>
            </p:nvSpPr>
            <p:spPr bwMode="auto">
              <a:xfrm>
                <a:off x="2351418" y="3354322"/>
                <a:ext cx="6603133" cy="538034"/>
              </a:xfrm>
              <a:prstGeom prst="rect">
                <a:avLst/>
              </a:prstGeom>
              <a:noFill/>
              <a:ln w="317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300" b="1"/>
                  <a:t>Patients with ≥ 2 episode nephrotic syndrome </a:t>
                </a:r>
                <a:r>
                  <a:rPr lang="en" altLang="en-US" sz="1300" b="1" smtClean="0"/>
                  <a:t>during </a:t>
                </a:r>
                <a:r>
                  <a:rPr lang="en" altLang="en-US" sz="1300" b="1"/>
                  <a:t>6 months or ≥ 4 episode nephrotic syndrome in within 12 months of achieving remission</a:t>
                </a:r>
                <a:endParaRPr lang="sr-Latn-CS" altLang="en-US" sz="1300" b="1" baseline="30000"/>
              </a:p>
            </p:txBody>
          </p:sp>
        </p:grpSp>
        <p:grpSp>
          <p:nvGrpSpPr>
            <p:cNvPr id="23567" name="Group 30"/>
            <p:cNvGrpSpPr>
              <a:grpSpLocks/>
            </p:cNvGrpSpPr>
            <p:nvPr/>
          </p:nvGrpSpPr>
          <p:grpSpPr bwMode="auto">
            <a:xfrm>
              <a:off x="196903" y="5213557"/>
              <a:ext cx="8699297" cy="568128"/>
              <a:chOff x="255262" y="3397860"/>
              <a:chExt cx="8699315" cy="568100"/>
            </a:xfrm>
          </p:grpSpPr>
          <p:sp>
            <p:nvSpPr>
              <p:cNvPr id="23570" name="Rectangle 31"/>
              <p:cNvSpPr>
                <a:spLocks noChangeArrowheads="1"/>
              </p:cNvSpPr>
              <p:nvPr/>
            </p:nvSpPr>
            <p:spPr bwMode="auto">
              <a:xfrm>
                <a:off x="255262" y="3426980"/>
                <a:ext cx="2110886" cy="538980"/>
              </a:xfrm>
              <a:prstGeom prst="rect">
                <a:avLst/>
              </a:prstGeom>
              <a:noFill/>
              <a:ln w="317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200" b="1"/>
                  <a:t>STEROID - </a:t>
                </a:r>
                <a:r>
                  <a:rPr lang="en" altLang="en-US" sz="1200" b="1" smtClean="0"/>
                  <a:t>DEPENDENT </a:t>
                </a:r>
                <a:r>
                  <a:rPr lang="en" altLang="en-US" sz="1200" b="1"/>
                  <a:t>NEPHROTIC SYNDROME </a:t>
                </a:r>
              </a:p>
            </p:txBody>
          </p:sp>
          <p:sp>
            <p:nvSpPr>
              <p:cNvPr id="23571" name="Rectangle 32"/>
              <p:cNvSpPr>
                <a:spLocks noChangeArrowheads="1"/>
              </p:cNvSpPr>
              <p:nvPr/>
            </p:nvSpPr>
            <p:spPr bwMode="auto">
              <a:xfrm>
                <a:off x="2352002" y="3397860"/>
                <a:ext cx="6602575" cy="538034"/>
              </a:xfrm>
              <a:prstGeom prst="rect">
                <a:avLst/>
              </a:prstGeom>
              <a:noFill/>
              <a:ln w="317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300" b="1"/>
                  <a:t>Recurrence of nephrotic syndrome within two weeks after reduction or discontinuation of corticosteroid treatment</a:t>
                </a:r>
                <a:endParaRPr lang="sr-Latn-CS" altLang="en-US" sz="1300" b="1" baseline="30000"/>
              </a:p>
            </p:txBody>
          </p:sp>
        </p:grpSp>
        <p:sp>
          <p:nvSpPr>
            <p:cNvPr id="23568" name="Rectangle 31"/>
            <p:cNvSpPr>
              <a:spLocks noChangeArrowheads="1"/>
            </p:cNvSpPr>
            <p:nvPr/>
          </p:nvSpPr>
          <p:spPr bwMode="auto">
            <a:xfrm>
              <a:off x="189649" y="5743415"/>
              <a:ext cx="2110882" cy="539006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200" b="1"/>
                <a:t>STEROID - RESISTANT NEPHROTIC SYNDROME </a:t>
              </a:r>
            </a:p>
          </p:txBody>
        </p:sp>
        <p:sp>
          <p:nvSpPr>
            <p:cNvPr id="23569" name="Rectangle 32"/>
            <p:cNvSpPr>
              <a:spLocks noChangeArrowheads="1"/>
            </p:cNvSpPr>
            <p:nvPr/>
          </p:nvSpPr>
          <p:spPr bwMode="auto">
            <a:xfrm>
              <a:off x="2286385" y="5728807"/>
              <a:ext cx="6666026" cy="452016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300" b="1"/>
                <a:t>Inability to achieve remission during 16 weeks of corticosteroid administration</a:t>
              </a:r>
            </a:p>
            <a:p>
              <a:pPr eaLnBrk="1" hangingPunct="1"/>
              <a:r>
                <a:rPr lang="en" altLang="en-US" sz="1300" b="1"/>
                <a:t>every day or every other day</a:t>
              </a:r>
            </a:p>
            <a:p>
              <a:pPr eaLnBrk="1" hangingPunct="1"/>
              <a:endParaRPr lang="sr-Latn-CS" altLang="en-US" sz="1200" b="1" baseline="300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6"/>
          <p:cNvGrpSpPr>
            <a:grpSpLocks/>
          </p:cNvGrpSpPr>
          <p:nvPr/>
        </p:nvGrpSpPr>
        <p:grpSpPr bwMode="auto">
          <a:xfrm>
            <a:off x="247650" y="1060450"/>
            <a:ext cx="8621713" cy="4903788"/>
            <a:chOff x="276225" y="1059771"/>
            <a:chExt cx="8621713" cy="4904414"/>
          </a:xfrm>
        </p:grpSpPr>
        <p:sp>
          <p:nvSpPr>
            <p:cNvPr id="24579" name="Line 5"/>
            <p:cNvSpPr>
              <a:spLocks noChangeShapeType="1"/>
            </p:cNvSpPr>
            <p:nvPr/>
          </p:nvSpPr>
          <p:spPr bwMode="auto">
            <a:xfrm flipV="1">
              <a:off x="320675" y="1844996"/>
              <a:ext cx="8432800" cy="1588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0" name="Rectangle 3"/>
            <p:cNvSpPr>
              <a:spLocks noChangeArrowheads="1"/>
            </p:cNvSpPr>
            <p:nvPr/>
          </p:nvSpPr>
          <p:spPr bwMode="auto">
            <a:xfrm>
              <a:off x="276225" y="1059771"/>
              <a:ext cx="8621713" cy="779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GLOMERULONEPHRITIS WITH HISTOLOGICAL</a:t>
              </a:r>
            </a:p>
            <a:p>
              <a:pPr algn="ctr" eaLnBrk="1" hangingPunct="1"/>
              <a:r>
                <a:rPr lang="en" altLang="en-US" sz="2400" b="1"/>
                <a:t>MINIMUM CHANGES</a:t>
              </a:r>
              <a:endParaRPr lang="en-US" altLang="en-US" sz="2400" b="1" i="1"/>
            </a:p>
          </p:txBody>
        </p:sp>
        <p:sp>
          <p:nvSpPr>
            <p:cNvPr id="24581" name="Rectangle 22"/>
            <p:cNvSpPr>
              <a:spLocks noChangeArrowheads="1"/>
            </p:cNvSpPr>
            <p:nvPr/>
          </p:nvSpPr>
          <p:spPr bwMode="auto">
            <a:xfrm>
              <a:off x="326457" y="1964270"/>
              <a:ext cx="1821774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Medicine</a:t>
              </a:r>
              <a:endParaRPr lang="sr-Latn-CS" altLang="en-US" sz="2000" b="1"/>
            </a:p>
          </p:txBody>
        </p:sp>
        <p:sp>
          <p:nvSpPr>
            <p:cNvPr id="24582" name="Rectangle 22"/>
            <p:cNvSpPr>
              <a:spLocks noChangeArrowheads="1"/>
            </p:cNvSpPr>
            <p:nvPr/>
          </p:nvSpPr>
          <p:spPr bwMode="auto">
            <a:xfrm>
              <a:off x="2148114" y="1964270"/>
              <a:ext cx="5001418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Mode</a:t>
              </a:r>
              <a:endParaRPr lang="sr-Latn-CS" altLang="en-US" sz="2000" b="1"/>
            </a:p>
          </p:txBody>
        </p:sp>
        <p:sp>
          <p:nvSpPr>
            <p:cNvPr id="24583" name="Rectangle 22"/>
            <p:cNvSpPr>
              <a:spLocks noChangeArrowheads="1"/>
            </p:cNvSpPr>
            <p:nvPr/>
          </p:nvSpPr>
          <p:spPr bwMode="auto">
            <a:xfrm>
              <a:off x="7149532" y="1964270"/>
              <a:ext cx="1603943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Remission</a:t>
              </a:r>
              <a:endParaRPr lang="sr-Latn-CS" altLang="en-US" sz="2000" b="1"/>
            </a:p>
          </p:txBody>
        </p:sp>
        <p:sp>
          <p:nvSpPr>
            <p:cNvPr id="24584" name="Rectangle 22"/>
            <p:cNvSpPr>
              <a:spLocks noChangeArrowheads="1"/>
            </p:cNvSpPr>
            <p:nvPr/>
          </p:nvSpPr>
          <p:spPr bwMode="auto">
            <a:xfrm>
              <a:off x="326457" y="2380343"/>
              <a:ext cx="8427018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Initial episode without contraindications to steroids</a:t>
              </a:r>
              <a:endParaRPr lang="sr-Latn-CS" altLang="en-US" sz="2000" b="1"/>
            </a:p>
          </p:txBody>
        </p:sp>
        <p:sp>
          <p:nvSpPr>
            <p:cNvPr id="24585" name="Rectangle 22"/>
            <p:cNvSpPr>
              <a:spLocks noChangeArrowheads="1"/>
            </p:cNvSpPr>
            <p:nvPr/>
          </p:nvSpPr>
          <p:spPr bwMode="auto">
            <a:xfrm>
              <a:off x="320676" y="2796676"/>
              <a:ext cx="1828474" cy="1087144"/>
            </a:xfrm>
            <a:prstGeom prst="rect">
              <a:avLst/>
            </a:prstGeom>
            <a:solidFill>
              <a:srgbClr val="C0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sz="2000" b="1" i="1">
                <a:solidFill>
                  <a:schemeClr val="bg1"/>
                </a:solidFill>
              </a:endParaRPr>
            </a:p>
            <a:p>
              <a:pPr algn="ctr" eaLnBrk="1" hangingPunct="1"/>
              <a:r>
                <a:rPr lang="en" altLang="en-US" sz="2000" b="1" i="1">
                  <a:solidFill>
                    <a:schemeClr val="bg1"/>
                  </a:solidFill>
                </a:rPr>
                <a:t>Prednisone</a:t>
              </a:r>
              <a:endParaRPr lang="sr-Latn-CS" altLang="en-US" sz="2000" b="1" i="1">
                <a:solidFill>
                  <a:schemeClr val="bg1"/>
                </a:solidFill>
              </a:endParaRPr>
            </a:p>
          </p:txBody>
        </p:sp>
        <p:sp>
          <p:nvSpPr>
            <p:cNvPr id="24586" name="Rectangle 22"/>
            <p:cNvSpPr>
              <a:spLocks noChangeArrowheads="1"/>
            </p:cNvSpPr>
            <p:nvPr/>
          </p:nvSpPr>
          <p:spPr bwMode="auto">
            <a:xfrm>
              <a:off x="2148231" y="2796676"/>
              <a:ext cx="5001418" cy="1087144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b="1"/>
                <a:t>1.0 </a:t>
              </a:r>
              <a:r>
                <a:rPr lang="en" altLang="en-US" b="1" i="1"/>
                <a:t>mg/kg </a:t>
              </a:r>
              <a:r>
                <a:rPr lang="en" altLang="en-US" b="1"/>
                <a:t>/day </a:t>
              </a:r>
              <a:r>
                <a:rPr lang="en" altLang="en-US" sz="1600" b="1"/>
                <a:t>(max. 80 </a:t>
              </a:r>
              <a:r>
                <a:rPr lang="en" altLang="en-US" sz="1600" b="1" i="1"/>
                <a:t>mg </a:t>
              </a:r>
              <a:r>
                <a:rPr lang="en" altLang="en-US" sz="1600" b="1"/>
                <a:t>/day or 2.0 </a:t>
              </a:r>
              <a:r>
                <a:rPr lang="en" altLang="en-US" sz="1600" b="1" i="1"/>
                <a:t>mg/kg </a:t>
              </a:r>
              <a:r>
                <a:rPr lang="en" altLang="en-US" sz="1600" b="1"/>
                <a:t>every other day) for at least 4 weeks, maximum 16 weeks. After remission, gradually reduce the dose during 24 weeks</a:t>
              </a:r>
              <a:endParaRPr lang="sr-Latn-CS" altLang="en-US" sz="1600" b="1"/>
            </a:p>
          </p:txBody>
        </p:sp>
        <p:sp>
          <p:nvSpPr>
            <p:cNvPr id="24587" name="Rectangle 22"/>
            <p:cNvSpPr>
              <a:spLocks noChangeArrowheads="1"/>
            </p:cNvSpPr>
            <p:nvPr/>
          </p:nvSpPr>
          <p:spPr bwMode="auto">
            <a:xfrm>
              <a:off x="7149649" y="2796676"/>
              <a:ext cx="1603943" cy="1087144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sz="2000" b="1"/>
            </a:p>
            <a:p>
              <a:pPr algn="ctr" eaLnBrk="1" hangingPunct="1"/>
              <a:r>
                <a:rPr lang="en" altLang="en-US" sz="2000" b="1"/>
                <a:t>80-90%</a:t>
              </a:r>
              <a:endParaRPr lang="sr-Latn-CS" altLang="en-US" sz="2000" b="1"/>
            </a:p>
          </p:txBody>
        </p:sp>
        <p:sp>
          <p:nvSpPr>
            <p:cNvPr id="24588" name="Rectangle 22"/>
            <p:cNvSpPr>
              <a:spLocks noChangeArrowheads="1"/>
            </p:cNvSpPr>
            <p:nvPr/>
          </p:nvSpPr>
          <p:spPr bwMode="auto">
            <a:xfrm>
              <a:off x="320675" y="3883820"/>
              <a:ext cx="8427018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Initial episode with contraindications to steroids</a:t>
              </a:r>
              <a:endParaRPr lang="sr-Latn-CS" altLang="en-US" sz="2000" b="1"/>
            </a:p>
          </p:txBody>
        </p:sp>
        <p:sp>
          <p:nvSpPr>
            <p:cNvPr id="24589" name="Rectangle 22"/>
            <p:cNvSpPr>
              <a:spLocks noChangeArrowheads="1"/>
            </p:cNvSpPr>
            <p:nvPr/>
          </p:nvSpPr>
          <p:spPr bwMode="auto">
            <a:xfrm>
              <a:off x="320675" y="4299893"/>
              <a:ext cx="1821774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 i="1"/>
                <a:t>CYC </a:t>
              </a:r>
              <a:r>
                <a:rPr lang="en" altLang="en-US" sz="2000" b="1" i="1" smtClean="0"/>
                <a:t>p.o.</a:t>
              </a:r>
              <a:endParaRPr lang="sr-Latn-CS" altLang="en-US" sz="2000" b="1" i="1"/>
            </a:p>
          </p:txBody>
        </p:sp>
        <p:sp>
          <p:nvSpPr>
            <p:cNvPr id="24590" name="Rectangle 22"/>
            <p:cNvSpPr>
              <a:spLocks noChangeArrowheads="1"/>
            </p:cNvSpPr>
            <p:nvPr/>
          </p:nvSpPr>
          <p:spPr bwMode="auto">
            <a:xfrm>
              <a:off x="2142332" y="4299893"/>
              <a:ext cx="5001418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2-2.5 </a:t>
              </a:r>
              <a:r>
                <a:rPr lang="en" altLang="en-US" sz="2000" b="1" i="1"/>
                <a:t>mg/kg </a:t>
              </a:r>
              <a:r>
                <a:rPr lang="en" altLang="en-US" sz="2000" b="1"/>
                <a:t>/day for 8 weeks</a:t>
              </a:r>
              <a:endParaRPr lang="sr-Latn-CS" altLang="en-US" sz="2000" b="1"/>
            </a:p>
          </p:txBody>
        </p:sp>
        <p:sp>
          <p:nvSpPr>
            <p:cNvPr id="24591" name="Rectangle 22"/>
            <p:cNvSpPr>
              <a:spLocks noChangeArrowheads="1"/>
            </p:cNvSpPr>
            <p:nvPr/>
          </p:nvSpPr>
          <p:spPr bwMode="auto">
            <a:xfrm>
              <a:off x="7143750" y="4299893"/>
              <a:ext cx="1603943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75%</a:t>
              </a:r>
              <a:endParaRPr lang="sr-Latn-CS" altLang="en-US" sz="2000" b="1"/>
            </a:p>
          </p:txBody>
        </p:sp>
        <p:sp>
          <p:nvSpPr>
            <p:cNvPr id="24592" name="Rectangle 22"/>
            <p:cNvSpPr>
              <a:spLocks noChangeArrowheads="1"/>
            </p:cNvSpPr>
            <p:nvPr/>
          </p:nvSpPr>
          <p:spPr bwMode="auto">
            <a:xfrm>
              <a:off x="320675" y="4715966"/>
              <a:ext cx="1821774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 i="1"/>
                <a:t>Cyclosporine</a:t>
              </a:r>
              <a:endParaRPr lang="sr-Latn-CS" altLang="en-US" sz="2000" b="1" i="1"/>
            </a:p>
          </p:txBody>
        </p:sp>
        <p:sp>
          <p:nvSpPr>
            <p:cNvPr id="24593" name="Rectangle 22"/>
            <p:cNvSpPr>
              <a:spLocks noChangeArrowheads="1"/>
            </p:cNvSpPr>
            <p:nvPr/>
          </p:nvSpPr>
          <p:spPr bwMode="auto">
            <a:xfrm>
              <a:off x="2142332" y="4715966"/>
              <a:ext cx="5001418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3-5 </a:t>
              </a:r>
              <a:r>
                <a:rPr lang="en" altLang="en-US" sz="2000" b="1" i="1"/>
                <a:t>mg/kg </a:t>
              </a:r>
              <a:r>
                <a:rPr lang="en" altLang="en-US" sz="2000" b="1"/>
                <a:t>/day for 1-2 years</a:t>
              </a:r>
              <a:endParaRPr lang="sr-Latn-CS" altLang="en-US" sz="2000" b="1"/>
            </a:p>
          </p:txBody>
        </p:sp>
        <p:sp>
          <p:nvSpPr>
            <p:cNvPr id="24594" name="Rectangle 22"/>
            <p:cNvSpPr>
              <a:spLocks noChangeArrowheads="1"/>
            </p:cNvSpPr>
            <p:nvPr/>
          </p:nvSpPr>
          <p:spPr bwMode="auto">
            <a:xfrm>
              <a:off x="7143750" y="4715966"/>
              <a:ext cx="1603943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75%</a:t>
              </a:r>
              <a:endParaRPr lang="sr-Latn-CS" altLang="en-US" sz="2000" b="1"/>
            </a:p>
          </p:txBody>
        </p:sp>
        <p:sp>
          <p:nvSpPr>
            <p:cNvPr id="24595" name="Rectangle 22"/>
            <p:cNvSpPr>
              <a:spLocks noChangeArrowheads="1"/>
            </p:cNvSpPr>
            <p:nvPr/>
          </p:nvSpPr>
          <p:spPr bwMode="auto">
            <a:xfrm>
              <a:off x="320675" y="5132039"/>
              <a:ext cx="1821774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 i="1"/>
                <a:t>Tacrolimus</a:t>
              </a:r>
              <a:endParaRPr lang="sr-Latn-CS" altLang="en-US" sz="2000" b="1" i="1"/>
            </a:p>
          </p:txBody>
        </p:sp>
        <p:sp>
          <p:nvSpPr>
            <p:cNvPr id="24596" name="Rectangle 22"/>
            <p:cNvSpPr>
              <a:spLocks noChangeArrowheads="1"/>
            </p:cNvSpPr>
            <p:nvPr/>
          </p:nvSpPr>
          <p:spPr bwMode="auto">
            <a:xfrm>
              <a:off x="2142332" y="5132039"/>
              <a:ext cx="5001418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0.05-0.1 </a:t>
              </a:r>
              <a:r>
                <a:rPr lang="en" altLang="en-US" sz="2000" b="1" i="1"/>
                <a:t>mg/kg </a:t>
              </a:r>
              <a:r>
                <a:rPr lang="en" altLang="en-US" sz="2000" b="1"/>
                <a:t>/day for 1-2 years</a:t>
              </a:r>
              <a:endParaRPr lang="sr-Latn-CS" altLang="en-US" sz="2000" b="1"/>
            </a:p>
          </p:txBody>
        </p:sp>
        <p:sp>
          <p:nvSpPr>
            <p:cNvPr id="24597" name="Rectangle 22"/>
            <p:cNvSpPr>
              <a:spLocks noChangeArrowheads="1"/>
            </p:cNvSpPr>
            <p:nvPr/>
          </p:nvSpPr>
          <p:spPr bwMode="auto">
            <a:xfrm>
              <a:off x="7143750" y="5132039"/>
              <a:ext cx="1603943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 i="1" smtClean="0"/>
                <a:t>n.k.</a:t>
              </a:r>
              <a:endParaRPr lang="sr-Latn-CS" altLang="en-US" sz="2000" b="1" i="1"/>
            </a:p>
          </p:txBody>
        </p:sp>
        <p:sp>
          <p:nvSpPr>
            <p:cNvPr id="24598" name="Rectangle 22"/>
            <p:cNvSpPr>
              <a:spLocks noChangeArrowheads="1"/>
            </p:cNvSpPr>
            <p:nvPr/>
          </p:nvSpPr>
          <p:spPr bwMode="auto">
            <a:xfrm>
              <a:off x="326457" y="5548112"/>
              <a:ext cx="8421236" cy="416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400" b="1" i="1"/>
                <a:t>CYC - </a:t>
              </a:r>
              <a:r>
                <a:rPr lang="en" altLang="en-US" sz="1400" b="1"/>
                <a:t>cyclophosphamide </a:t>
              </a:r>
              <a:r>
                <a:rPr lang="en" altLang="en-US" sz="1400" b="1" i="1"/>
                <a:t>, </a:t>
              </a:r>
              <a:r>
                <a:rPr lang="en" altLang="en-US" sz="1400" b="1" i="1" smtClean="0"/>
                <a:t>nn </a:t>
              </a:r>
              <a:r>
                <a:rPr lang="en" altLang="en-US" sz="1400" b="1"/>
                <a:t>- not known</a:t>
              </a:r>
              <a:endParaRPr lang="sr-Latn-CS" altLang="en-US" sz="14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4"/>
          <p:cNvGrpSpPr>
            <a:grpSpLocks/>
          </p:cNvGrpSpPr>
          <p:nvPr/>
        </p:nvGrpSpPr>
        <p:grpSpPr bwMode="auto">
          <a:xfrm>
            <a:off x="247650" y="1130300"/>
            <a:ext cx="8621713" cy="596900"/>
            <a:chOff x="247650" y="1130300"/>
            <a:chExt cx="8621713" cy="59690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247650" y="1130300"/>
              <a:ext cx="8621713" cy="59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FOCAL SEGMENTAL GLOMERULOSCLEROSIS</a:t>
              </a:r>
              <a:endParaRPr lang="sr-Latn-CS" altLang="en-US" sz="2400" b="1"/>
            </a:p>
          </p:txBody>
        </p:sp>
        <p:sp>
          <p:nvSpPr>
            <p:cNvPr id="25604" name="Line 5"/>
            <p:cNvSpPr>
              <a:spLocks noChangeShapeType="1"/>
            </p:cNvSpPr>
            <p:nvPr/>
          </p:nvSpPr>
          <p:spPr bwMode="auto">
            <a:xfrm flipV="1">
              <a:off x="320675" y="1681163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4"/>
          <p:cNvGrpSpPr>
            <a:grpSpLocks/>
          </p:cNvGrpSpPr>
          <p:nvPr/>
        </p:nvGrpSpPr>
        <p:grpSpPr bwMode="auto">
          <a:xfrm>
            <a:off x="257175" y="1152525"/>
            <a:ext cx="8621713" cy="4397375"/>
            <a:chOff x="257175" y="1151824"/>
            <a:chExt cx="8621713" cy="4397376"/>
          </a:xfrm>
        </p:grpSpPr>
        <p:sp>
          <p:nvSpPr>
            <p:cNvPr id="26627" name="Rectangle 3"/>
            <p:cNvSpPr>
              <a:spLocks noChangeArrowheads="1"/>
            </p:cNvSpPr>
            <p:nvPr/>
          </p:nvSpPr>
          <p:spPr bwMode="auto">
            <a:xfrm>
              <a:off x="257175" y="1151824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FOCAL SEGMENTAL GLOMERULOSCLEROSIS</a:t>
              </a:r>
            </a:p>
            <a:p>
              <a:pPr algn="ctr" eaLnBrk="1" hangingPunct="1"/>
              <a:r>
                <a:rPr lang="en" altLang="en-US" b="1" i="1"/>
                <a:t>Glomerulosclerosis focalis et segmentalis</a:t>
              </a:r>
            </a:p>
          </p:txBody>
        </p:sp>
        <p:sp>
          <p:nvSpPr>
            <p:cNvPr id="26628" name="Line 5"/>
            <p:cNvSpPr>
              <a:spLocks noChangeShapeType="1"/>
            </p:cNvSpPr>
            <p:nvPr/>
          </p:nvSpPr>
          <p:spPr bwMode="auto">
            <a:xfrm flipV="1">
              <a:off x="320675" y="2028124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29" name="Rectangle 6"/>
            <p:cNvSpPr>
              <a:spLocks noChangeArrowheads="1"/>
            </p:cNvSpPr>
            <p:nvPr/>
          </p:nvSpPr>
          <p:spPr bwMode="auto">
            <a:xfrm>
              <a:off x="446088" y="1961449"/>
              <a:ext cx="8128000" cy="3587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sz="2000" b="1"/>
                <a:t>DEFINITION :</a:t>
              </a:r>
            </a:p>
            <a:p>
              <a:pPr algn="just" eaLnBrk="1" hangingPunct="1"/>
              <a:endParaRPr lang="sr-Latn-CS" altLang="en-US" sz="1200" b="1"/>
            </a:p>
            <a:p>
              <a:pPr algn="just" eaLnBrk="1" hangingPunct="1"/>
              <a:r>
                <a:rPr lang="en-US" altLang="en-US" sz="1600" b="1"/>
                <a:t>Focal segmental glomerulosclerosis is a glomerular disease of the kidney, </a:t>
              </a:r>
              <a:endParaRPr lang="en-US" altLang="en-US" sz="1600" b="1" smtClean="0"/>
            </a:p>
            <a:p>
              <a:pPr algn="just" eaLnBrk="1" hangingPunct="1"/>
              <a:r>
                <a:rPr lang="en-US" altLang="en-US" sz="1600" b="1" smtClean="0"/>
                <a:t>morphologically </a:t>
              </a:r>
              <a:r>
                <a:rPr lang="en-US" altLang="en-US" sz="1600" b="1"/>
                <a:t>characterized by focal and segmental glomerular sclerosis, </a:t>
              </a:r>
              <a:endParaRPr lang="en-US" altLang="en-US" sz="1600" b="1" smtClean="0"/>
            </a:p>
            <a:p>
              <a:pPr algn="just" eaLnBrk="1" hangingPunct="1"/>
              <a:r>
                <a:rPr lang="en-US" altLang="en-US" sz="1600" b="1" smtClean="0"/>
                <a:t>and </a:t>
              </a:r>
              <a:r>
                <a:rPr lang="en-US" altLang="en-US" sz="1600" b="1"/>
                <a:t>clinically most often by nephrotic </a:t>
              </a:r>
              <a:r>
                <a:rPr lang="en-US" altLang="en-US" sz="1600" b="1" smtClean="0"/>
                <a:t>syndrome</a:t>
              </a:r>
            </a:p>
            <a:p>
              <a:pPr algn="just" eaLnBrk="1" hangingPunct="1"/>
              <a:endParaRPr lang="sr-Latn-CS" altLang="en-US" sz="12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focal and segmental glomerulosclerosis</a:t>
              </a: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15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clinical </a:t>
              </a:r>
              <a:r>
                <a:rPr lang="en" altLang="en-US" sz="1600" b="1" smtClean="0"/>
                <a:t>usually </a:t>
              </a:r>
              <a:r>
                <a:rPr lang="en" altLang="en-US" sz="1600" b="1"/>
                <a:t>manifests </a:t>
              </a:r>
              <a:r>
                <a:rPr lang="en" altLang="en-US" sz="1600" b="1" smtClean="0"/>
                <a:t>with nephrotic </a:t>
              </a:r>
              <a:r>
                <a:rPr lang="en" altLang="en-US" sz="1600" b="1"/>
                <a:t>syndrome</a:t>
              </a: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Latn-CS" altLang="en-US" sz="16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Line 5"/>
          <p:cNvSpPr>
            <a:spLocks noChangeShapeType="1"/>
          </p:cNvSpPr>
          <p:nvPr/>
        </p:nvSpPr>
        <p:spPr bwMode="auto">
          <a:xfrm flipV="1">
            <a:off x="320675" y="1122363"/>
            <a:ext cx="8432800" cy="1587"/>
          </a:xfrm>
          <a:prstGeom prst="line">
            <a:avLst/>
          </a:prstGeom>
          <a:noFill/>
          <a:ln w="38100">
            <a:solidFill>
              <a:srgbClr val="FF75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320675" y="1171575"/>
            <a:ext cx="8432800" cy="912813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en" altLang="en-US" sz="2000" b="1">
                <a:solidFill>
                  <a:schemeClr val="bg1"/>
                </a:solidFill>
              </a:rPr>
              <a:t>ETIOLOGY</a:t>
            </a:r>
            <a:endParaRPr lang="sr-Latn-CS" altLang="en-US" sz="2000" b="1">
              <a:solidFill>
                <a:schemeClr val="bg1"/>
              </a:solidFill>
            </a:endParaRPr>
          </a:p>
          <a:p>
            <a:pPr algn="just" eaLnBrk="1" hangingPunct="1">
              <a:buFontTx/>
              <a:buAutoNum type="arabicPeriod"/>
            </a:pPr>
            <a:r>
              <a:rPr lang="en" altLang="en-US" sz="1600" b="1">
                <a:solidFill>
                  <a:schemeClr val="bg1"/>
                </a:solidFill>
              </a:rPr>
              <a:t>IDIOPATHIC FOCAL SEGMENTAL GLOMERULOSCLEROSIS </a:t>
            </a:r>
          </a:p>
          <a:p>
            <a:pPr algn="just" eaLnBrk="1" hangingPunct="1">
              <a:buFontTx/>
              <a:buAutoNum type="arabicPeriod"/>
            </a:pPr>
            <a:r>
              <a:rPr lang="en" altLang="en-US" sz="1600" b="1">
                <a:solidFill>
                  <a:schemeClr val="bg1"/>
                </a:solidFill>
              </a:rPr>
              <a:t>SECONDARY FOCAL SEGMENTAL GLOMERULOSCLEROSIS</a:t>
            </a:r>
            <a:endParaRPr lang="sr-Latn-CS" altLang="en-US" b="1">
              <a:solidFill>
                <a:schemeClr val="bg1"/>
              </a:solidFill>
            </a:endParaRPr>
          </a:p>
        </p:txBody>
      </p:sp>
      <p:sp>
        <p:nvSpPr>
          <p:cNvPr id="33797" name="Rectangle 8"/>
          <p:cNvSpPr>
            <a:spLocks noChangeArrowheads="1"/>
          </p:cNvSpPr>
          <p:nvPr/>
        </p:nvSpPr>
        <p:spPr bwMode="auto">
          <a:xfrm>
            <a:off x="469900" y="2398713"/>
            <a:ext cx="8128000" cy="430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>
              <a:defRPr/>
            </a:pPr>
            <a:r>
              <a:rPr lang="en" b="1">
                <a:latin typeface="Arial" charset="0"/>
              </a:rPr>
              <a:t>SECONDARY AND FOCAL SEGMENT A GLOMERULOSCLEROSIS </a:t>
            </a:r>
            <a:endParaRPr lang="sr-Cyrl-CS" sz="1200" b="1">
              <a:latin typeface="Arial" charset="0"/>
            </a:endParaRPr>
          </a:p>
          <a:p>
            <a:pPr marL="342900" indent="-342900" algn="just">
              <a:buFontTx/>
              <a:buAutoNum type="arabicPeriod"/>
              <a:tabLst>
                <a:tab pos="363538" algn="l"/>
              </a:tabLst>
              <a:defRPr/>
            </a:pPr>
            <a:r>
              <a:rPr lang="en" b="1">
                <a:latin typeface="Arial" charset="0"/>
              </a:rPr>
              <a:t>FAMILY OR GENETIC TYPE</a:t>
            </a:r>
          </a:p>
          <a:p>
            <a:pPr marL="717550" lvl="1" indent="-260350" algn="just">
              <a:buClr>
                <a:srgbClr val="FF7979"/>
              </a:buClr>
              <a:buFont typeface="Wingdings" pitchFamily="2" charset="2"/>
              <a:buChar char=""/>
              <a:tabLst>
                <a:tab pos="363538" algn="l"/>
              </a:tabLst>
              <a:defRPr/>
            </a:pPr>
            <a:r>
              <a:rPr lang="en" sz="1600" b="1">
                <a:latin typeface="Arial" charset="0"/>
              </a:rPr>
              <a:t>podocyte-specific gene mutations</a:t>
            </a:r>
          </a:p>
          <a:p>
            <a:pPr marL="800100" lvl="1" indent="-342900" algn="just">
              <a:buClr>
                <a:srgbClr val="C00000"/>
              </a:buClr>
              <a:tabLst>
                <a:tab pos="363538" algn="l"/>
              </a:tabLst>
              <a:defRPr/>
            </a:pPr>
            <a:endParaRPr lang="sr-Cyrl-CS" sz="400" b="1">
              <a:latin typeface="Arial" charset="0"/>
            </a:endParaRPr>
          </a:p>
          <a:p>
            <a:pPr marL="342900" indent="-342900" algn="just">
              <a:buFont typeface="+mj-lt"/>
              <a:buAutoNum type="arabicPeriod" startAt="2"/>
              <a:defRPr/>
            </a:pPr>
            <a:r>
              <a:rPr lang="en" b="1">
                <a:latin typeface="Arial" charset="0"/>
              </a:rPr>
              <a:t>INFECTIOUS DISEASES</a:t>
            </a:r>
            <a:endParaRPr lang="sr-Cyrl-CS" sz="1400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>
                <a:latin typeface="Arial" charset="0"/>
              </a:rPr>
              <a:t>virus humane immunodeficiency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>
                <a:latin typeface="Arial" charset="0"/>
              </a:rPr>
              <a:t>parvovirus </a:t>
            </a:r>
            <a:r>
              <a:rPr lang="en" b="1" i="1">
                <a:latin typeface="Arial" charset="0"/>
              </a:rPr>
              <a:t>B19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 i="1">
                <a:latin typeface="Arial" charset="0"/>
              </a:rPr>
              <a:t> </a:t>
            </a:r>
            <a:r>
              <a:rPr lang="en" b="1">
                <a:latin typeface="Arial" charset="0"/>
              </a:rPr>
              <a:t>cytomegalovirus</a:t>
            </a:r>
            <a:endParaRPr lang="sr-Latn-RS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 i="1">
                <a:latin typeface="Arial" charset="0"/>
              </a:rPr>
              <a:t>Epstein-Barr </a:t>
            </a:r>
            <a:r>
              <a:rPr lang="en" b="1" i="1" smtClean="0">
                <a:latin typeface="Arial" charset="0"/>
              </a:rPr>
              <a:t>- </a:t>
            </a:r>
            <a:r>
              <a:rPr lang="en" b="1" smtClean="0">
                <a:latin typeface="Arial" charset="0"/>
              </a:rPr>
              <a:t>virus</a:t>
            </a:r>
            <a:endParaRPr lang="sr-Latn-CS" b="1">
              <a:latin typeface="Arial" charset="0"/>
            </a:endParaRPr>
          </a:p>
          <a:p>
            <a:pPr algn="just">
              <a:buClr>
                <a:srgbClr val="FF7575"/>
              </a:buClr>
              <a:defRPr/>
            </a:pPr>
            <a:endParaRPr lang="sr-Cyrl-CS" sz="400" b="1">
              <a:latin typeface="Arial" charset="0"/>
            </a:endParaRPr>
          </a:p>
          <a:p>
            <a:pPr marL="342900" indent="-342900" algn="just">
              <a:buFont typeface="+mj-lt"/>
              <a:buAutoNum type="arabicPeriod" startAt="3"/>
              <a:defRPr/>
            </a:pPr>
            <a:r>
              <a:rPr lang="en" b="1">
                <a:latin typeface="Arial" charset="0"/>
              </a:rPr>
              <a:t>MEDICINES I DRUGS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>
                <a:latin typeface="Arial" charset="0"/>
              </a:rPr>
              <a:t>non-steroidal antirheumatic drugs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>
                <a:latin typeface="Arial" charset="0"/>
              </a:rPr>
              <a:t>analgesics 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>
                <a:latin typeface="Arial" charset="0"/>
              </a:rPr>
              <a:t> interferons: </a:t>
            </a:r>
            <a:r>
              <a:rPr lang="en" b="1" i="1">
                <a:latin typeface="Arial" charset="0"/>
                <a:sym typeface="Symbol"/>
              </a:rPr>
              <a:t> </a:t>
            </a:r>
            <a:r>
              <a:rPr lang="en" b="1">
                <a:latin typeface="Arial" charset="0"/>
                <a:sym typeface="Symbol"/>
              </a:rPr>
              <a:t>, </a:t>
            </a:r>
            <a:r>
              <a:rPr lang="en" b="1" i="1">
                <a:latin typeface="Arial" charset="0"/>
                <a:sym typeface="Symbol"/>
              </a:rPr>
              <a:t> </a:t>
            </a:r>
            <a:r>
              <a:rPr lang="en" b="1">
                <a:latin typeface="Arial" charset="0"/>
                <a:sym typeface="Symbol"/>
              </a:rPr>
              <a:t>, </a:t>
            </a:r>
            <a:r>
              <a:rPr lang="en" b="1" i="1">
                <a:latin typeface="Arial" charset="0"/>
                <a:sym typeface="Symbol"/>
              </a:rPr>
              <a:t></a:t>
            </a:r>
            <a:endParaRPr lang="sr-Latn-CS" b="1" i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>
                <a:latin typeface="Arial" charset="0"/>
              </a:rPr>
              <a:t> heroin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>
                <a:latin typeface="Arial" charset="0"/>
              </a:rPr>
              <a:t>lithium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>
                <a:latin typeface="Arial" charset="0"/>
              </a:rPr>
              <a:t>pamidronate (bisphosphonate)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>
                <a:latin typeface="Arial" charset="0"/>
              </a:rPr>
              <a:t>sirolimus</a:t>
            </a:r>
          </a:p>
          <a:p>
            <a:pPr algn="just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800" b="1">
              <a:latin typeface="Arial" charset="0"/>
            </a:endParaRPr>
          </a:p>
          <a:p>
            <a:pPr algn="just">
              <a:buClr>
                <a:srgbClr val="FF7575"/>
              </a:buClr>
              <a:buFont typeface="Wingdings" pitchFamily="2" charset="2"/>
              <a:buNone/>
              <a:defRPr/>
            </a:pPr>
            <a:endParaRPr lang="en-US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5"/>
          <p:cNvSpPr>
            <a:spLocks noChangeShapeType="1"/>
          </p:cNvSpPr>
          <p:nvPr/>
        </p:nvSpPr>
        <p:spPr bwMode="auto">
          <a:xfrm flipV="1">
            <a:off x="320675" y="1122363"/>
            <a:ext cx="8432800" cy="1587"/>
          </a:xfrm>
          <a:prstGeom prst="line">
            <a:avLst/>
          </a:prstGeom>
          <a:noFill/>
          <a:ln w="38100">
            <a:solidFill>
              <a:srgbClr val="FF75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97" name="Rectangle 8"/>
          <p:cNvSpPr>
            <a:spLocks noChangeArrowheads="1"/>
          </p:cNvSpPr>
          <p:nvPr/>
        </p:nvSpPr>
        <p:spPr bwMode="auto">
          <a:xfrm>
            <a:off x="469900" y="1123950"/>
            <a:ext cx="812800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>
              <a:defRPr/>
            </a:pPr>
            <a:r>
              <a:rPr lang="en" b="1">
                <a:latin typeface="Arial" charset="0"/>
              </a:rPr>
              <a:t>S SECONDARY FOCAL SEGMENTAL GLOMERULOSCLEROSIS</a:t>
            </a:r>
          </a:p>
          <a:p>
            <a:pPr algn="just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400" b="1">
              <a:latin typeface="Arial" charset="0"/>
            </a:endParaRPr>
          </a:p>
          <a:p>
            <a:pPr algn="just">
              <a:buClr>
                <a:srgbClr val="FF7575"/>
              </a:buClr>
              <a:buFont typeface="Wingdings" pitchFamily="2" charset="2"/>
              <a:buNone/>
              <a:defRPr/>
            </a:pPr>
            <a:r>
              <a:rPr lang="en" b="1">
                <a:latin typeface="Arial" charset="0"/>
              </a:rPr>
              <a:t>3. NORMAL MASS KIDNEY</a:t>
            </a:r>
            <a:endParaRPr lang="sr-Latn-CS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>
                <a:latin typeface="Arial" charset="0"/>
              </a:rPr>
              <a:t> diabetes Mellitus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>
                <a:latin typeface="Arial" charset="0"/>
              </a:rPr>
              <a:t>hypertensive arteriosclerosis</a:t>
            </a:r>
            <a:endParaRPr lang="sr-Latn-CS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>
                <a:latin typeface="Arial" charset="0"/>
              </a:rPr>
              <a:t> obesity ( </a:t>
            </a:r>
            <a:r>
              <a:rPr lang="en" b="1" i="1">
                <a:latin typeface="Arial" charset="0"/>
              </a:rPr>
              <a:t>BMI</a:t>
            </a:r>
            <a:r>
              <a:rPr lang="en" b="1">
                <a:latin typeface="Arial" charset="0"/>
              </a:rPr>
              <a:t> </a:t>
            </a:r>
            <a:r>
              <a:rPr lang="en" b="1">
                <a:latin typeface="Arial" charset="0"/>
                <a:sym typeface="Symbol"/>
              </a:rPr>
              <a:t> 30 </a:t>
            </a:r>
            <a:r>
              <a:rPr lang="en" b="1" i="1">
                <a:latin typeface="Arial" charset="0"/>
                <a:sym typeface="Symbol"/>
              </a:rPr>
              <a:t>kg/m </a:t>
            </a:r>
            <a:r>
              <a:rPr lang="en" b="1" i="1" baseline="30000">
                <a:latin typeface="Arial" charset="0"/>
                <a:sym typeface="Symbol"/>
              </a:rPr>
              <a:t>2 </a:t>
            </a:r>
            <a:r>
              <a:rPr lang="en" b="1">
                <a:latin typeface="Arial" charset="0"/>
                <a:sym typeface="Symbol"/>
              </a:rPr>
              <a:t>)</a:t>
            </a:r>
            <a:endParaRPr lang="sr-Cyrl-CS" b="1" baseline="30000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  <a:defRPr/>
            </a:pPr>
            <a:r>
              <a:rPr lang="en" b="1">
                <a:latin typeface="Arial" charset="0"/>
              </a:rPr>
              <a:t>acute or chronic vaso-occlusive processes</a:t>
            </a:r>
          </a:p>
          <a:p>
            <a:pPr algn="just">
              <a:buClr>
                <a:srgbClr val="FF7575"/>
              </a:buClr>
              <a:defRPr/>
            </a:pPr>
            <a:endParaRPr lang="sr-Latn-CS" sz="800" b="1">
              <a:latin typeface="Arial" charset="0"/>
            </a:endParaRPr>
          </a:p>
          <a:p>
            <a:pPr algn="just">
              <a:buClr>
                <a:srgbClr val="FF7575"/>
              </a:buClr>
              <a:defRPr/>
            </a:pPr>
            <a:r>
              <a:rPr lang="en" b="1">
                <a:latin typeface="Arial" charset="0"/>
              </a:rPr>
              <a:t>4. REDUCED MASS KIDNEY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"/>
              <a:tabLst>
                <a:tab pos="711200" algn="l"/>
              </a:tabLst>
              <a:defRPr/>
            </a:pPr>
            <a:r>
              <a:rPr lang="en" b="1">
                <a:latin typeface="Arial" charset="0"/>
              </a:rPr>
              <a:t>unilateral agenesis kidneys</a:t>
            </a:r>
            <a:endParaRPr lang="sr-Latn-CS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"/>
              <a:defRPr/>
            </a:pPr>
            <a:r>
              <a:rPr lang="en" b="1">
                <a:latin typeface="Arial" charset="0"/>
              </a:rPr>
              <a:t> vesico - ureteral reflux</a:t>
            </a:r>
            <a:endParaRPr lang="sr-Latn-CS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"/>
              <a:defRPr/>
            </a:pPr>
            <a:r>
              <a:rPr lang="en" b="1">
                <a:latin typeface="Arial" charset="0"/>
              </a:rPr>
              <a:t> allocallem kidneys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"/>
              <a:defRPr/>
            </a:pPr>
            <a:r>
              <a:rPr lang="en" b="1" smtClean="0">
                <a:latin typeface="Arial" charset="0"/>
              </a:rPr>
              <a:t> surgical </a:t>
            </a:r>
            <a:r>
              <a:rPr lang="en" b="1">
                <a:latin typeface="Arial" charset="0"/>
              </a:rPr>
              <a:t>removal of the kidney</a:t>
            </a:r>
          </a:p>
          <a:p>
            <a:pPr lvl="1" algn="just">
              <a:buClr>
                <a:srgbClr val="FF7575"/>
              </a:buClr>
              <a:defRPr/>
            </a:pPr>
            <a:endParaRPr lang="sr-Cyrl-CS" sz="800" b="1">
              <a:latin typeface="Arial" charset="0"/>
            </a:endParaRPr>
          </a:p>
          <a:p>
            <a:pPr marL="261938" indent="-261938" algn="just">
              <a:buFont typeface="+mj-lt"/>
              <a:buAutoNum type="arabicPeriod" startAt="5"/>
              <a:defRPr/>
            </a:pPr>
            <a:r>
              <a:rPr lang="en" b="1">
                <a:latin typeface="Arial" charset="0"/>
              </a:rPr>
              <a:t>MALIGNANT DISEASES</a:t>
            </a:r>
            <a:endParaRPr lang="sr-Latn-CS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"/>
              <a:defRPr/>
            </a:pPr>
            <a:r>
              <a:rPr lang="en" b="1">
                <a:latin typeface="Arial" charset="0"/>
              </a:rPr>
              <a:t> </a:t>
            </a:r>
            <a:r>
              <a:rPr lang="en" b="1" i="1" smtClean="0">
                <a:latin typeface="Arial" charset="0"/>
              </a:rPr>
              <a:t>Hodgkin</a:t>
            </a:r>
            <a:r>
              <a:rPr lang="en" b="1" smtClean="0">
                <a:latin typeface="Arial" charset="0"/>
              </a:rPr>
              <a:t>'s </a:t>
            </a:r>
            <a:r>
              <a:rPr lang="en" b="1">
                <a:latin typeface="Arial" charset="0"/>
              </a:rPr>
              <a:t>lymphoma</a:t>
            </a:r>
            <a:endParaRPr lang="sr-Latn-CS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"/>
              <a:defRPr/>
            </a:pPr>
            <a:r>
              <a:rPr lang="en" b="1">
                <a:latin typeface="Arial" charset="0"/>
              </a:rPr>
              <a:t> </a:t>
            </a:r>
            <a:r>
              <a:rPr lang="en" b="1" i="1">
                <a:latin typeface="Arial" charset="0"/>
              </a:rPr>
              <a:t>nonHodgkin </a:t>
            </a:r>
            <a:r>
              <a:rPr lang="en" b="1">
                <a:latin typeface="Arial" charset="0"/>
              </a:rPr>
              <a:t>'s lymphoma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"/>
              <a:defRPr/>
            </a:pPr>
            <a:r>
              <a:rPr lang="en" b="1">
                <a:latin typeface="Arial" charset="0"/>
              </a:rPr>
              <a:t>leukemias: </a:t>
            </a:r>
            <a:r>
              <a:rPr lang="en" b="1" i="1" smtClean="0">
                <a:latin typeface="Arial" charset="0"/>
              </a:rPr>
              <a:t>CLL</a:t>
            </a:r>
            <a:r>
              <a:rPr lang="en" b="1" smtClean="0">
                <a:latin typeface="Arial" charset="0"/>
              </a:rPr>
              <a:t>, </a:t>
            </a:r>
            <a:r>
              <a:rPr lang="en" b="1" i="1">
                <a:latin typeface="Arial" charset="0"/>
              </a:rPr>
              <a:t>AML</a:t>
            </a:r>
            <a:endParaRPr lang="sr-Latn-CS" b="1" i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"/>
              <a:defRPr/>
            </a:pPr>
            <a:r>
              <a:rPr lang="en" b="1">
                <a:latin typeface="Arial" charset="0"/>
              </a:rPr>
              <a:t> solid tumors: lung cancer, thymoma</a:t>
            </a:r>
            <a:endParaRPr lang="sr-Cyrl-CS" sz="1600" b="1">
              <a:latin typeface="Arial" charset="0"/>
            </a:endParaRPr>
          </a:p>
          <a:p>
            <a:pPr lvl="1" algn="just">
              <a:buClr>
                <a:srgbClr val="FF7575"/>
              </a:buClr>
              <a:defRPr/>
            </a:pPr>
            <a:endParaRPr lang="sr-Cyrl-CS" sz="1600" b="1">
              <a:latin typeface="Arial" charset="0"/>
            </a:endParaRPr>
          </a:p>
          <a:p>
            <a:pPr algn="just">
              <a:buClr>
                <a:srgbClr val="FF7575"/>
              </a:buClr>
              <a:defRPr/>
            </a:pPr>
            <a:endParaRPr lang="en-US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4"/>
          <p:cNvGrpSpPr>
            <a:grpSpLocks/>
          </p:cNvGrpSpPr>
          <p:nvPr/>
        </p:nvGrpSpPr>
        <p:grpSpPr bwMode="auto">
          <a:xfrm>
            <a:off x="319088" y="1087438"/>
            <a:ext cx="8434387" cy="5559425"/>
            <a:chOff x="319314" y="1094240"/>
            <a:chExt cx="8434161" cy="4993803"/>
          </a:xfrm>
        </p:grpSpPr>
        <p:sp>
          <p:nvSpPr>
            <p:cNvPr id="29699" name="Line 5"/>
            <p:cNvSpPr>
              <a:spLocks noChangeShapeType="1"/>
            </p:cNvSpPr>
            <p:nvPr/>
          </p:nvSpPr>
          <p:spPr bwMode="auto">
            <a:xfrm flipV="1">
              <a:off x="320675" y="1473399"/>
              <a:ext cx="8432800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00" name="Rectangle 7"/>
            <p:cNvSpPr>
              <a:spLocks noChangeArrowheads="1"/>
            </p:cNvSpPr>
            <p:nvPr/>
          </p:nvSpPr>
          <p:spPr bwMode="auto">
            <a:xfrm>
              <a:off x="469900" y="1474987"/>
              <a:ext cx="8128000" cy="4613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sz="2000" b="1"/>
                <a:t>PATHOGENESIS</a:t>
              </a:r>
              <a:endParaRPr lang="sr-Cyrl-CS" altLang="en-US" sz="1200" b="1"/>
            </a:p>
            <a:p>
              <a:pPr algn="just" eaLnBrk="1" hangingPunct="1"/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  the main one pathogenetic mechanism:</a:t>
              </a:r>
            </a:p>
            <a:p>
              <a:pPr algn="just" eaLnBrk="1" hangingPunct="1"/>
              <a:endParaRPr lang="sr-Cyrl-CS" altLang="en-US" sz="8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a protein that increases the permeability of the glomerular capillary wall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damage visceral epithelial cell - podocyte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loss </a:t>
              </a:r>
              <a:r>
                <a:rPr lang="en" altLang="en-US" sz="1600" b="1"/>
                <a:t>of podocyte foot extensions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400" b="1"/>
                <a:t>  </a:t>
              </a:r>
              <a:endParaRPr lang="sr-Latn-CS" altLang="en-US" sz="1400" b="1"/>
            </a:p>
            <a:p>
              <a:pPr algn="just" eaLnBrk="1" hangingPunct="1">
                <a:buClr>
                  <a:srgbClr val="FF7575"/>
                </a:buClr>
              </a:pPr>
              <a:r>
                <a:rPr lang="en" altLang="en-US" sz="2000" b="1"/>
                <a:t>PATHOHISTOLOGY</a:t>
              </a:r>
              <a:endParaRPr lang="sr-Latn-CS" altLang="en-US" sz="2000" b="1"/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  light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focal </a:t>
              </a:r>
              <a:r>
                <a:rPr lang="en" altLang="en-US" sz="1600" b="1"/>
                <a:t>segmental glomerular sclerosis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tubule </a:t>
              </a:r>
              <a:r>
                <a:rPr lang="en" altLang="en-US" sz="1600" b="1"/>
                <a:t>atrophy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scarring </a:t>
              </a:r>
              <a:r>
                <a:rPr lang="en" altLang="en-US" sz="1600" b="1"/>
                <a:t>of the tubulointerstitium</a:t>
              </a:r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  immunofluorescence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the </a:t>
              </a:r>
              <a:r>
                <a:rPr lang="en" altLang="en-US" sz="1600" b="1"/>
                <a:t>finding is negative</a:t>
              </a:r>
              <a:endParaRPr lang="en-US" altLang="en-US" sz="16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 smtClean="0"/>
                <a:t> electronic </a:t>
              </a:r>
              <a:r>
                <a:rPr lang="en" altLang="en-US" sz="1600" b="1"/>
                <a:t>microscopy 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segmental </a:t>
              </a:r>
              <a:r>
                <a:rPr lang="en" altLang="en-US" sz="1600" b="1"/>
                <a:t>or global increase of the mesangial matrix </a:t>
              </a: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loss </a:t>
              </a:r>
              <a:r>
                <a:rPr lang="en" altLang="en-US" sz="1600" b="1"/>
                <a:t>footed extensions podocytes</a:t>
              </a:r>
              <a:endParaRPr lang="sr-Latn-C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/>
                <a:t> tubule atrophy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i="1"/>
                <a:t> </a:t>
              </a:r>
              <a:r>
                <a:rPr lang="en" altLang="en-US" sz="1600" b="1"/>
                <a:t>scarring of the kidney interstitium</a:t>
              </a: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</a:pPr>
              <a:endParaRPr lang="sr-Cyrl-CS" altLang="en-US" sz="800" b="1" i="1"/>
            </a:p>
          </p:txBody>
        </p:sp>
        <p:sp>
          <p:nvSpPr>
            <p:cNvPr id="29701" name="Rectangle 7"/>
            <p:cNvSpPr>
              <a:spLocks noChangeArrowheads="1"/>
            </p:cNvSpPr>
            <p:nvPr/>
          </p:nvSpPr>
          <p:spPr bwMode="auto">
            <a:xfrm>
              <a:off x="319314" y="1094240"/>
              <a:ext cx="8374743" cy="414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FOCAL SEGMENTAL GLOMERULOSCLEROSIS</a:t>
              </a:r>
              <a:endParaRPr lang="sr-Latn-C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4"/>
          <p:cNvSpPr>
            <a:spLocks noChangeShapeType="1"/>
          </p:cNvSpPr>
          <p:nvPr/>
        </p:nvSpPr>
        <p:spPr bwMode="auto">
          <a:xfrm flipV="1">
            <a:off x="339725" y="1595438"/>
            <a:ext cx="8432800" cy="1587"/>
          </a:xfrm>
          <a:prstGeom prst="line">
            <a:avLst/>
          </a:prstGeom>
          <a:noFill/>
          <a:ln w="38100">
            <a:solidFill>
              <a:srgbClr val="FF75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349250" y="1638300"/>
            <a:ext cx="84328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457200" indent="-457200" algn="just" defTabSz="449263">
              <a:defRPr/>
            </a:pPr>
            <a:r>
              <a:rPr lang="en" sz="2400" b="1">
                <a:latin typeface="Arial" charset="0"/>
              </a:rPr>
              <a:t>PRIMARY NEPHROTIC SYNDROME</a:t>
            </a:r>
          </a:p>
          <a:p>
            <a:pPr marL="457200" indent="-457200" algn="just" defTabSz="449263">
              <a:defRPr/>
            </a:pPr>
            <a:endParaRPr lang="sr-Cyrl-CS" sz="400" b="1">
              <a:latin typeface="Arial" charset="0"/>
            </a:endParaRP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defRPr/>
            </a:pPr>
            <a:r>
              <a:rPr lang="en" sz="2000" b="1">
                <a:latin typeface="Arial" charset="0"/>
              </a:rPr>
              <a:t>Idiopathic nephrotic syndrome </a:t>
            </a: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1000" b="1">
              <a:latin typeface="Arial" charset="0"/>
            </a:endParaRP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tabLst>
                <a:tab pos="361950" algn="l"/>
              </a:tabLst>
              <a:defRPr/>
            </a:pPr>
            <a:r>
              <a:rPr lang="en" sz="2000" b="1">
                <a:latin typeface="Arial" charset="0"/>
              </a:rPr>
              <a:t>1. GN with minimal histological changes</a:t>
            </a: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400" b="1">
              <a:latin typeface="Arial" charset="0"/>
            </a:endParaRP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tabLst>
                <a:tab pos="361950" algn="l"/>
              </a:tabLst>
              <a:defRPr/>
            </a:pPr>
            <a:r>
              <a:rPr lang="en" sz="2000" b="1">
                <a:latin typeface="Arial" charset="0"/>
              </a:rPr>
              <a:t>2. focal segmental glomerulosclerosis</a:t>
            </a: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400" b="1">
              <a:latin typeface="Arial" charset="0"/>
            </a:endParaRP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tabLst>
                <a:tab pos="361950" algn="l"/>
              </a:tabLst>
              <a:defRPr/>
            </a:pPr>
            <a:r>
              <a:rPr lang="en" sz="2000" b="1">
                <a:latin typeface="Arial" charset="0"/>
              </a:rPr>
              <a:t>3. membranous glomerulonephritis</a:t>
            </a: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400" b="1">
              <a:latin typeface="Arial" charset="0"/>
            </a:endParaRP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tabLst>
                <a:tab pos="361950" algn="l"/>
              </a:tabLst>
              <a:defRPr/>
            </a:pPr>
            <a:r>
              <a:rPr lang="en" sz="2000" b="1">
                <a:latin typeface="Arial" charset="0"/>
              </a:rPr>
              <a:t>4. membranoproliferative glomerulonephritis</a:t>
            </a: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defRPr/>
            </a:pPr>
            <a:endParaRPr lang="sr-Latn-CS" sz="400" b="1">
              <a:latin typeface="Arial" charset="0"/>
            </a:endParaRP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tabLst>
                <a:tab pos="361950" algn="l"/>
              </a:tabLst>
              <a:defRPr/>
            </a:pPr>
            <a:r>
              <a:rPr lang="en" sz="2000" b="1">
                <a:latin typeface="Arial" charset="0"/>
              </a:rPr>
              <a:t>5. mesangioproliferative glomerulonephritis</a:t>
            </a: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400" b="1">
              <a:latin typeface="Arial" charset="0"/>
            </a:endParaRP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tabLst>
                <a:tab pos="361950" algn="l"/>
              </a:tabLst>
              <a:defRPr/>
            </a:pPr>
            <a:r>
              <a:rPr lang="en" sz="2000" b="1">
                <a:latin typeface="Arial" charset="0"/>
              </a:rPr>
              <a:t>6. rapidly progressive glomerulonephritis (rare)</a:t>
            </a: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2000" b="1">
              <a:latin typeface="Arial" charset="0"/>
            </a:endParaRPr>
          </a:p>
          <a:p>
            <a:pPr algn="just" defTabSz="449263">
              <a:buClr>
                <a:srgbClr val="FF7575"/>
              </a:buClr>
              <a:buFont typeface="Wingdings" pitchFamily="2" charset="2"/>
              <a:buNone/>
              <a:defRPr/>
            </a:pPr>
            <a:endParaRPr lang="sr-Cyrl-CS" sz="1600" b="1">
              <a:latin typeface="Arial" charset="0"/>
            </a:endParaRPr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238125" y="1057275"/>
            <a:ext cx="86217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2800" b="1"/>
              <a:t>ETIOLOGY OF NEPHROTIC SYNDROME</a:t>
            </a:r>
          </a:p>
        </p:txBody>
      </p:sp>
      <p:sp>
        <p:nvSpPr>
          <p:cNvPr id="5" name="Oval 4"/>
          <p:cNvSpPr/>
          <p:nvPr/>
        </p:nvSpPr>
        <p:spPr>
          <a:xfrm>
            <a:off x="340360" y="2569845"/>
            <a:ext cx="323850" cy="323850"/>
          </a:xfrm>
          <a:prstGeom prst="ellipse">
            <a:avLst/>
          </a:prstGeom>
          <a:noFill/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49250" y="2943225"/>
            <a:ext cx="323850" cy="323850"/>
          </a:xfrm>
          <a:prstGeom prst="ellipse">
            <a:avLst/>
          </a:prstGeom>
          <a:noFill/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49250" y="3289935"/>
            <a:ext cx="323850" cy="323850"/>
          </a:xfrm>
          <a:prstGeom prst="ellipse">
            <a:avLst/>
          </a:prstGeom>
          <a:noFill/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66395" y="3655060"/>
            <a:ext cx="323850" cy="323850"/>
          </a:xfrm>
          <a:prstGeom prst="ellipse">
            <a:avLst/>
          </a:prstGeom>
          <a:noFill/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39725" y="1666875"/>
            <a:ext cx="8432800" cy="4924425"/>
          </a:xfrm>
          <a:prstGeom prst="rect">
            <a:avLst/>
          </a:prstGeom>
          <a:noFill/>
          <a:ln w="3175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3"/>
          <p:cNvGrpSpPr>
            <a:grpSpLocks/>
          </p:cNvGrpSpPr>
          <p:nvPr/>
        </p:nvGrpSpPr>
        <p:grpSpPr bwMode="auto">
          <a:xfrm>
            <a:off x="261938" y="971550"/>
            <a:ext cx="8621712" cy="5037138"/>
            <a:chOff x="276225" y="1175410"/>
            <a:chExt cx="8621714" cy="5037364"/>
          </a:xfrm>
        </p:grpSpPr>
        <p:sp>
          <p:nvSpPr>
            <p:cNvPr id="30725" name="Rectangle 3"/>
            <p:cNvSpPr>
              <a:spLocks noChangeArrowheads="1"/>
            </p:cNvSpPr>
            <p:nvPr/>
          </p:nvSpPr>
          <p:spPr bwMode="auto">
            <a:xfrm>
              <a:off x="276225" y="1175410"/>
              <a:ext cx="8621714" cy="808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FOCAL SEGMENTAL GLOMERULOSCLEROSIS</a:t>
              </a:r>
              <a:endParaRPr lang="en-US" altLang="en-US" sz="2400" b="1" i="1"/>
            </a:p>
          </p:txBody>
        </p:sp>
        <p:sp>
          <p:nvSpPr>
            <p:cNvPr id="30726" name="Rectangle 7"/>
            <p:cNvSpPr>
              <a:spLocks noChangeArrowheads="1"/>
            </p:cNvSpPr>
            <p:nvPr/>
          </p:nvSpPr>
          <p:spPr bwMode="auto">
            <a:xfrm>
              <a:off x="303213" y="1965985"/>
              <a:ext cx="8534401" cy="4246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sz="2000" b="1"/>
                <a:t>CLINICAL PICTURE</a:t>
              </a:r>
            </a:p>
            <a:p>
              <a:pPr algn="just" eaLnBrk="1" hangingPunct="1"/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/>
                <a:t>it is most often manifested by the clinical picture of nephrotic syndrome (70-90%)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/>
                <a:t>in 10-30% of patients: asymptomatic proteinuria and microhematuria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macroscopic </a:t>
              </a:r>
              <a:r>
                <a:rPr lang="en" altLang="en-US" sz="1600" b="1"/>
                <a:t>hematuria (rare)</a:t>
              </a: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rapidly </a:t>
              </a:r>
              <a:r>
                <a:rPr lang="en" altLang="en-US" sz="1600" b="1"/>
                <a:t>progressive form (secondary rapidly progressive </a:t>
              </a:r>
              <a:r>
                <a:rPr lang="en" altLang="en-US" sz="1600" b="1" i="1"/>
                <a:t>GN) </a:t>
              </a:r>
              <a:r>
                <a:rPr lang="en" altLang="en-US" sz="1600" b="1"/>
                <a:t>(rare)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800" b="1" i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chronic </a:t>
              </a:r>
              <a:r>
                <a:rPr lang="en" altLang="en-US" sz="1600" b="1"/>
                <a:t>progressive kidney disease (end stage </a:t>
              </a:r>
              <a:r>
                <a:rPr lang="en" altLang="en-US" sz="1600" b="1" i="1"/>
                <a:t>CKD </a:t>
              </a:r>
              <a:r>
                <a:rPr lang="en" altLang="en-US" sz="1600" b="1"/>
                <a:t>)</a:t>
              </a:r>
              <a:endParaRPr lang="sr-Cyrl-C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</a:t>
              </a:r>
              <a:r>
                <a:rPr lang="en-US" altLang="en-US" sz="1600" b="1"/>
                <a:t>the disease is usually manifested by the appearance of </a:t>
              </a:r>
              <a:r>
                <a:rPr lang="en-US" altLang="en-US" sz="1600" b="1" smtClean="0"/>
                <a:t>swelling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endParaRPr lang="sr-Cyrl-CS" altLang="en-US" sz="800" b="1" smtClean="0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hypertension </a:t>
              </a:r>
              <a:r>
                <a:rPr lang="en" altLang="en-US" sz="1600" b="1"/>
                <a:t>occurs in 30-50% of patients</a:t>
              </a: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sr-Latn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/>
                <a:t> </a:t>
              </a:r>
              <a:r>
                <a:rPr lang="en-US" altLang="en-US" sz="1600" b="1"/>
                <a:t>edema can be expressed: ascites, pleural effusions</a:t>
              </a: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sr-Latn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-US" altLang="en-US" sz="1600" b="1" smtClean="0"/>
                <a:t> in </a:t>
              </a:r>
              <a:r>
                <a:rPr lang="en-US" altLang="en-US" sz="1600" b="1"/>
                <a:t>the worsening phase, thromboembolic complications and infections may </a:t>
              </a:r>
              <a:r>
                <a:rPr lang="en-US" altLang="en-US" sz="1600" b="1" smtClean="0"/>
                <a:t>occur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endParaRPr lang="en-US" altLang="en-US" sz="800" b="1" smtClean="0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the </a:t>
              </a:r>
              <a:r>
                <a:rPr lang="en" altLang="en-US" sz="1600" b="1"/>
                <a:t>disease occurs very often in a transplanted kidney (recurrence rate: 40%)</a:t>
              </a:r>
              <a:endParaRPr lang="sr-Cyrl-CS" altLang="en-US" sz="1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Cyrl-CS" altLang="en-US" sz="1400" b="1"/>
            </a:p>
            <a:p>
              <a:pPr algn="just" eaLnBrk="1" hangingPunct="1"/>
              <a:endParaRPr lang="sr-Cyrl-CS" altLang="en-US" sz="1400" b="1"/>
            </a:p>
          </p:txBody>
        </p:sp>
      </p:grpSp>
      <p:sp>
        <p:nvSpPr>
          <p:cNvPr id="30723" name="Line 5"/>
          <p:cNvSpPr>
            <a:spLocks noChangeShapeType="1"/>
          </p:cNvSpPr>
          <p:nvPr/>
        </p:nvSpPr>
        <p:spPr bwMode="auto">
          <a:xfrm flipV="1">
            <a:off x="306388" y="1611313"/>
            <a:ext cx="8432800" cy="1587"/>
          </a:xfrm>
          <a:prstGeom prst="line">
            <a:avLst/>
          </a:prstGeom>
          <a:noFill/>
          <a:ln w="38100">
            <a:solidFill>
              <a:srgbClr val="FF75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4" name="Rectangle 26"/>
          <p:cNvSpPr>
            <a:spLocks noChangeArrowheads="1"/>
          </p:cNvSpPr>
          <p:nvPr/>
        </p:nvSpPr>
        <p:spPr bwMode="auto">
          <a:xfrm>
            <a:off x="306388" y="6284913"/>
            <a:ext cx="85169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1600" b="1" i="1"/>
              <a:t>GN </a:t>
            </a:r>
            <a:r>
              <a:rPr lang="en" altLang="en-US" sz="1600" b="1"/>
              <a:t>- glomerulonephritis, </a:t>
            </a:r>
            <a:r>
              <a:rPr lang="en" altLang="en-US" sz="1600" b="1" i="1"/>
              <a:t>CKD - </a:t>
            </a:r>
            <a:r>
              <a:rPr lang="en" altLang="en-US" sz="1600" b="1"/>
              <a:t>chronic kidney disease</a:t>
            </a:r>
            <a:endParaRPr lang="sr-Latn-CS" altLang="en-US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5"/>
          <p:cNvGrpSpPr>
            <a:grpSpLocks/>
          </p:cNvGrpSpPr>
          <p:nvPr/>
        </p:nvGrpSpPr>
        <p:grpSpPr bwMode="auto">
          <a:xfrm>
            <a:off x="247650" y="841375"/>
            <a:ext cx="8621713" cy="5486400"/>
            <a:chOff x="247197" y="841833"/>
            <a:chExt cx="8621713" cy="5486389"/>
          </a:xfrm>
        </p:grpSpPr>
        <p:grpSp>
          <p:nvGrpSpPr>
            <p:cNvPr id="31748" name="Group 3"/>
            <p:cNvGrpSpPr>
              <a:grpSpLocks/>
            </p:cNvGrpSpPr>
            <p:nvPr/>
          </p:nvGrpSpPr>
          <p:grpSpPr bwMode="auto">
            <a:xfrm>
              <a:off x="247197" y="841833"/>
              <a:ext cx="8621713" cy="5486389"/>
              <a:chOff x="276225" y="1122388"/>
              <a:chExt cx="8621714" cy="5090386"/>
            </a:xfrm>
          </p:grpSpPr>
          <p:sp>
            <p:nvSpPr>
              <p:cNvPr id="31750" name="Rectangle 3"/>
              <p:cNvSpPr>
                <a:spLocks noChangeArrowheads="1"/>
              </p:cNvSpPr>
              <p:nvPr/>
            </p:nvSpPr>
            <p:spPr bwMode="auto">
              <a:xfrm>
                <a:off x="276225" y="1122388"/>
                <a:ext cx="8621714" cy="808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2400" b="1"/>
                  <a:t>FOCAL SEGMENTAL GLOMERULOSCLEROSIS</a:t>
                </a:r>
                <a:endParaRPr lang="en-US" altLang="en-US" sz="2400" b="1" i="1"/>
              </a:p>
            </p:txBody>
          </p:sp>
          <p:sp>
            <p:nvSpPr>
              <p:cNvPr id="31751" name="Rectangle 7"/>
              <p:cNvSpPr>
                <a:spLocks noChangeArrowheads="1"/>
              </p:cNvSpPr>
              <p:nvPr/>
            </p:nvSpPr>
            <p:spPr bwMode="auto">
              <a:xfrm>
                <a:off x="303213" y="1965985"/>
                <a:ext cx="8534401" cy="4246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just" eaLnBrk="1" hangingPunct="1"/>
                <a:r>
                  <a:rPr lang="en" altLang="en-US" sz="2000" b="1"/>
                  <a:t>DIAGNOSTICS</a:t>
                </a:r>
              </a:p>
              <a:p>
                <a:pPr algn="just" eaLnBrk="1" hangingPunct="1"/>
                <a:endParaRPr lang="sr-Cyrl-CS" altLang="en-US" sz="4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b="1" smtClean="0"/>
                  <a:t> medical </a:t>
                </a:r>
                <a:r>
                  <a:rPr lang="en" altLang="en-US" b="1"/>
                  <a:t>history: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appearance of edema</a:t>
                </a:r>
              </a:p>
              <a:p>
                <a:pPr algn="just" eaLnBrk="1" hangingPunct="1">
                  <a:buClr>
                    <a:srgbClr val="FF7575"/>
                  </a:buClr>
                </a:pPr>
                <a:endParaRPr lang="en-US" altLang="en-US" sz="6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b="1" smtClean="0"/>
                  <a:t> physical </a:t>
                </a:r>
                <a:r>
                  <a:rPr lang="en" altLang="en-US" b="1"/>
                  <a:t>examination: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the </a:t>
                </a:r>
                <a:r>
                  <a:rPr lang="en" altLang="en-US" sz="1600" b="1"/>
                  <a:t>presence of edema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signs </a:t>
                </a:r>
                <a:r>
                  <a:rPr lang="en" altLang="en-US" sz="1600" b="1"/>
                  <a:t>of pleural effusion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signs </a:t>
                </a:r>
                <a:r>
                  <a:rPr lang="en" altLang="en-US" sz="1600" b="1"/>
                  <a:t>of ascites</a:t>
                </a:r>
              </a:p>
              <a:p>
                <a:pPr algn="just" eaLnBrk="1" hangingPunct="1">
                  <a:buClr>
                    <a:srgbClr val="FF7575"/>
                  </a:buClr>
                </a:pPr>
                <a:endParaRPr lang="en-US" altLang="en-US" sz="6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b="1"/>
                  <a:t>laboratory: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proteinuria </a:t>
                </a:r>
                <a:r>
                  <a:rPr lang="en" altLang="en-US" sz="1600" b="1"/>
                  <a:t>≥ 3.5 </a:t>
                </a:r>
                <a:r>
                  <a:rPr lang="en" altLang="en-US" sz="1600" b="1" i="1"/>
                  <a:t>g/24h </a:t>
                </a:r>
                <a:r>
                  <a:rPr lang="en" altLang="en-US" sz="1600" b="1"/>
                  <a:t>(nephrotic syndrome)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hyperlipidemia</a:t>
                </a:r>
                <a:r>
                  <a:rPr lang="en" altLang="en-US" sz="1600" b="1"/>
                  <a:t>: </a:t>
                </a:r>
                <a:r>
                  <a:rPr lang="en" altLang="en-US" sz="1600" b="1">
                    <a:sym typeface="Symbol" panose="05050102010706020507" pitchFamily="18" charset="2"/>
                  </a:rPr>
                  <a:t> total cholesterol, 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LDL </a:t>
                </a:r>
                <a:r>
                  <a:rPr lang="en" altLang="en-US" sz="1600" b="1">
                    <a:sym typeface="Symbol" panose="05050102010706020507" pitchFamily="18" charset="2"/>
                  </a:rPr>
                  <a:t>,  triglycerides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>
                    <a:sym typeface="Symbol" panose="05050102010706020507" pitchFamily="18" charset="2"/>
                  </a:rPr>
                  <a:t> hypoalbuminemia</a:t>
                </a:r>
                <a:r>
                  <a:rPr lang="en" altLang="en-US" sz="1600" b="1">
                    <a:sym typeface="Symbol" panose="05050102010706020507" pitchFamily="18" charset="2"/>
                  </a:rPr>
                  <a:t>: &lt; 25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g/l </a:t>
                </a:r>
                <a:r>
                  <a:rPr lang="en" altLang="en-US" sz="1600" b="1">
                    <a:sym typeface="Symbol" panose="05050102010706020507" pitchFamily="18" charset="2"/>
                  </a:rPr>
                  <a:t>(&lt; 20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g/l </a:t>
                </a:r>
                <a:r>
                  <a:rPr lang="en" altLang="en-US" sz="1600" b="1">
                    <a:sym typeface="Symbol" panose="05050102010706020507" pitchFamily="18" charset="2"/>
                  </a:rPr>
                  <a:t>)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>
                    <a:sym typeface="Symbol" panose="05050102010706020507" pitchFamily="18" charset="2"/>
                  </a:rPr>
                  <a:t> hypoproteinemia</a:t>
                </a:r>
                <a:r>
                  <a:rPr lang="en" altLang="en-US" sz="1600" b="1">
                    <a:sym typeface="Symbol" panose="05050102010706020507" pitchFamily="18" charset="2"/>
                  </a:rPr>
                  <a:t>: total proteins &lt; 55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g/l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i="1">
                    <a:sym typeface="Symbol" panose="05050102010706020507" pitchFamily="18" charset="2"/>
                  </a:rPr>
                  <a:t> 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tubule </a:t>
                </a:r>
                <a:r>
                  <a:rPr lang="en" altLang="en-US" sz="1600" b="1">
                    <a:sym typeface="Symbol" panose="05050102010706020507" pitchFamily="18" charset="2"/>
                  </a:rPr>
                  <a:t>function disorders: glycosuria, aminoaciduria, phosphaturia</a:t>
                </a:r>
                <a:endParaRPr lang="sr-Latn-CS" altLang="en-US" sz="1600" b="1"/>
              </a:p>
              <a:p>
                <a:pPr algn="just" eaLnBrk="1" hangingPunct="1">
                  <a:buClr>
                    <a:srgbClr val="FF7575"/>
                  </a:buClr>
                </a:pPr>
                <a:endParaRPr lang="sr-Cyrl-CS" altLang="en-US" sz="6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b="1"/>
                  <a:t>immune system tests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the </a:t>
                </a:r>
                <a:r>
                  <a:rPr lang="en" altLang="en-US" sz="1600" b="1"/>
                  <a:t>concentration of </a:t>
                </a:r>
                <a:r>
                  <a:rPr lang="en" altLang="en-US" sz="1600" b="1" i="1" smtClean="0"/>
                  <a:t>C</a:t>
                </a:r>
                <a:r>
                  <a:rPr lang="en" altLang="en-US" sz="1600" b="1" i="1" baseline="-25000" smtClean="0"/>
                  <a:t>3 </a:t>
                </a:r>
                <a:r>
                  <a:rPr lang="en" altLang="en-US" sz="1600" b="1"/>
                  <a:t>and </a:t>
                </a:r>
                <a:r>
                  <a:rPr lang="en" altLang="en-US" sz="1600" b="1" i="1" smtClean="0"/>
                  <a:t>C</a:t>
                </a:r>
                <a:r>
                  <a:rPr lang="en" altLang="en-US" sz="1600" b="1" i="1" baseline="-25000" smtClean="0"/>
                  <a:t>4 </a:t>
                </a:r>
                <a:r>
                  <a:rPr lang="en" altLang="en-US" sz="1600" b="1"/>
                  <a:t>in the serum is normal </a:t>
                </a:r>
                <a:r>
                  <a:rPr lang="en" altLang="en-US" sz="1400" b="1"/>
                  <a:t>(absence of complement activation)</a:t>
                </a:r>
                <a:endParaRPr lang="en-US" altLang="en-US" sz="1600" b="1"/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</a:t>
                </a:r>
                <a:r>
                  <a:rPr lang="en" altLang="en-US" sz="1600" b="1">
                    <a:sym typeface="Symbol" panose="05050102010706020507" pitchFamily="18" charset="2"/>
                  </a:rPr>
                  <a:t> immune complexes in circulation (10-30% of patients)</a:t>
                </a:r>
                <a:endParaRPr lang="sr-Latn-CS" altLang="en-US" sz="1400" b="1"/>
              </a:p>
              <a:p>
                <a:pPr algn="just" eaLnBrk="1" hangingPunct="1">
                  <a:buClr>
                    <a:srgbClr val="FF7575"/>
                  </a:buClr>
                </a:pPr>
                <a:endParaRPr lang="sr-Latn-CS" altLang="en-US" sz="800" b="1"/>
              </a:p>
              <a:p>
                <a:pPr lvl="1" algn="just" eaLnBrk="1" hangingPunct="1">
                  <a:buClr>
                    <a:srgbClr val="FF7575"/>
                  </a:buClr>
                </a:pPr>
                <a:endParaRPr lang="en-US" altLang="en-US" sz="1400" b="1"/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sr-Cyrl-CS" altLang="en-US" sz="1400" b="1"/>
              </a:p>
            </p:txBody>
          </p:sp>
        </p:grpSp>
        <p:sp>
          <p:nvSpPr>
            <p:cNvPr id="31749" name="Line 5"/>
            <p:cNvSpPr>
              <a:spLocks noChangeShapeType="1"/>
            </p:cNvSpPr>
            <p:nvPr/>
          </p:nvSpPr>
          <p:spPr bwMode="auto">
            <a:xfrm flipV="1">
              <a:off x="291421" y="1486638"/>
              <a:ext cx="8433026" cy="176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747" name="Rectangle 26"/>
          <p:cNvSpPr>
            <a:spLocks noChangeArrowheads="1"/>
          </p:cNvSpPr>
          <p:nvPr/>
        </p:nvSpPr>
        <p:spPr bwMode="auto">
          <a:xfrm>
            <a:off x="320675" y="6327775"/>
            <a:ext cx="851693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1400" b="1"/>
              <a:t>TI - tubulointerstitium</a:t>
            </a:r>
            <a:endParaRPr lang="sr-Latn-CS" altLang="en-US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4"/>
          <p:cNvGrpSpPr>
            <a:grpSpLocks/>
          </p:cNvGrpSpPr>
          <p:nvPr/>
        </p:nvGrpSpPr>
        <p:grpSpPr bwMode="auto">
          <a:xfrm>
            <a:off x="319088" y="1087438"/>
            <a:ext cx="8434387" cy="5559425"/>
            <a:chOff x="319314" y="1094240"/>
            <a:chExt cx="8434161" cy="4993803"/>
          </a:xfrm>
        </p:grpSpPr>
        <p:sp>
          <p:nvSpPr>
            <p:cNvPr id="32771" name="Line 5"/>
            <p:cNvSpPr>
              <a:spLocks noChangeShapeType="1"/>
            </p:cNvSpPr>
            <p:nvPr/>
          </p:nvSpPr>
          <p:spPr bwMode="auto">
            <a:xfrm flipV="1">
              <a:off x="320675" y="1473399"/>
              <a:ext cx="8432800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72" name="Rectangle 7"/>
            <p:cNvSpPr>
              <a:spLocks noChangeArrowheads="1"/>
            </p:cNvSpPr>
            <p:nvPr/>
          </p:nvSpPr>
          <p:spPr bwMode="auto">
            <a:xfrm>
              <a:off x="469900" y="1474987"/>
              <a:ext cx="8128000" cy="4613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400" b="1"/>
                <a:t>  </a:t>
              </a:r>
              <a:endParaRPr lang="sr-Latn-CS" altLang="en-US" sz="1400" b="1"/>
            </a:p>
            <a:p>
              <a:pPr algn="just" eaLnBrk="1" hangingPunct="1">
                <a:buClr>
                  <a:srgbClr val="FF7575"/>
                </a:buClr>
              </a:pPr>
              <a:r>
                <a:rPr lang="en" altLang="en-US" sz="2000" b="1"/>
                <a:t>KIDNEY BIOPSY (GOLD STANDARD)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</a:pPr>
              <a:r>
                <a:rPr lang="en" altLang="en-US" sz="2000" b="1"/>
                <a:t>PATHOHISTOLOGY</a:t>
              </a:r>
              <a:endParaRPr lang="sr-Latn-CS" altLang="en-US" sz="2000" b="1"/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  light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focal </a:t>
              </a:r>
              <a:r>
                <a:rPr lang="en" altLang="en-US" sz="1600" b="1"/>
                <a:t>segmental glomerular sclerosis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tubule </a:t>
              </a:r>
              <a:r>
                <a:rPr lang="en" altLang="en-US" sz="1600" b="1"/>
                <a:t>atrophy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scarring </a:t>
              </a:r>
              <a:r>
                <a:rPr lang="en" altLang="en-US" sz="1600" b="1"/>
                <a:t>of the tubulointerstitium</a:t>
              </a:r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  immunofluorescence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the </a:t>
              </a:r>
              <a:r>
                <a:rPr lang="en" altLang="en-US" sz="1600" b="1"/>
                <a:t>finding is negative</a:t>
              </a:r>
              <a:endParaRPr lang="en-US" altLang="en-US" sz="16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electronic microscopy 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segmental </a:t>
              </a:r>
              <a:r>
                <a:rPr lang="en" altLang="en-US" sz="1600" b="1"/>
                <a:t>or global increase of the mesangial matrix </a:t>
              </a: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</a:t>
              </a:r>
              <a:r>
                <a:rPr lang="en-US" sz="1600" b="1"/>
                <a:t>loss of podocyte foot </a:t>
              </a:r>
              <a:r>
                <a:rPr lang="en-US" sz="1600" b="1" smtClean="0"/>
                <a:t>extensions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</a:t>
              </a:r>
              <a:r>
                <a:rPr lang="en" altLang="en-US" sz="1600" b="1"/>
                <a:t>tubule atrophy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i="1"/>
                <a:t> </a:t>
              </a:r>
              <a:r>
                <a:rPr lang="en" altLang="en-US" sz="1600" b="1"/>
                <a:t>scarring of the kidney interstitium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sr-Cyrl-CS" altLang="en-US" sz="800" b="1" i="1"/>
            </a:p>
          </p:txBody>
        </p:sp>
        <p:sp>
          <p:nvSpPr>
            <p:cNvPr id="32773" name="Rectangle 7"/>
            <p:cNvSpPr>
              <a:spLocks noChangeArrowheads="1"/>
            </p:cNvSpPr>
            <p:nvPr/>
          </p:nvSpPr>
          <p:spPr bwMode="auto">
            <a:xfrm>
              <a:off x="319314" y="1094240"/>
              <a:ext cx="8374743" cy="414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FOCAL SEGMENTAL GLOMERULOSCLEROSIS</a:t>
              </a:r>
              <a:endParaRPr lang="sr-Latn-C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0342"/>
            <a:ext cx="8229600" cy="945405"/>
          </a:xfrm>
        </p:spPr>
        <p:txBody>
          <a:bodyPr/>
          <a:lstStyle/>
          <a:p>
            <a:r>
              <a:rPr lang="en" altLang="en-US" sz="2000" b="1"/>
              <a:t>F</a:t>
            </a:r>
            <a:r>
              <a:rPr lang="en" altLang="en-US" sz="2000" b="1" smtClean="0"/>
              <a:t>ocal segmental glomerulosclerosis – light microscopy</a:t>
            </a:r>
            <a:endParaRPr lang="en-US" sz="200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2815" y="1769229"/>
            <a:ext cx="5118370" cy="472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93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5"/>
          <p:cNvGrpSpPr>
            <a:grpSpLocks/>
          </p:cNvGrpSpPr>
          <p:nvPr/>
        </p:nvGrpSpPr>
        <p:grpSpPr bwMode="auto">
          <a:xfrm>
            <a:off x="174625" y="1089025"/>
            <a:ext cx="8763000" cy="5192713"/>
            <a:chOff x="189649" y="1089025"/>
            <a:chExt cx="8762762" cy="5193396"/>
          </a:xfrm>
        </p:grpSpPr>
        <p:sp>
          <p:nvSpPr>
            <p:cNvPr id="23555" name="Line 5"/>
            <p:cNvSpPr>
              <a:spLocks noChangeShapeType="1"/>
            </p:cNvSpPr>
            <p:nvPr/>
          </p:nvSpPr>
          <p:spPr bwMode="auto">
            <a:xfrm flipV="1">
              <a:off x="262411" y="1888935"/>
              <a:ext cx="8432783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56" name="Rectangle 3"/>
            <p:cNvSpPr>
              <a:spLocks noChangeArrowheads="1"/>
            </p:cNvSpPr>
            <p:nvPr/>
          </p:nvSpPr>
          <p:spPr bwMode="auto">
            <a:xfrm>
              <a:off x="217961" y="1089025"/>
              <a:ext cx="8621695" cy="779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GLOMERULONEPHRITIS WITH HISTOLOGICAL</a:t>
              </a:r>
            </a:p>
            <a:p>
              <a:pPr algn="ctr" eaLnBrk="1" hangingPunct="1"/>
              <a:r>
                <a:rPr lang="en" altLang="en-US" sz="2400" b="1"/>
                <a:t>MINIMUM CHANGES</a:t>
              </a:r>
              <a:endParaRPr lang="en-US" altLang="en-US" sz="2400" b="1" i="1"/>
            </a:p>
          </p:txBody>
        </p:sp>
        <p:sp>
          <p:nvSpPr>
            <p:cNvPr id="23557" name="Rectangle 22"/>
            <p:cNvSpPr>
              <a:spLocks noChangeArrowheads="1"/>
            </p:cNvSpPr>
            <p:nvPr/>
          </p:nvSpPr>
          <p:spPr bwMode="auto">
            <a:xfrm>
              <a:off x="197823" y="1792337"/>
              <a:ext cx="2109397" cy="1052378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sr-Latn-CS" altLang="en-US" sz="1400" b="1"/>
            </a:p>
            <a:p>
              <a:pPr eaLnBrk="1" hangingPunct="1"/>
              <a:r>
                <a:rPr lang="en" altLang="en-US" sz="1200" b="1"/>
                <a:t>NEPHROTIC SYNDROME</a:t>
              </a:r>
              <a:endParaRPr lang="sr-Latn-CS" altLang="en-US" sz="1200" b="1"/>
            </a:p>
          </p:txBody>
        </p:sp>
        <p:sp>
          <p:nvSpPr>
            <p:cNvPr id="23558" name="Rectangle 23"/>
            <p:cNvSpPr>
              <a:spLocks noChangeArrowheads="1"/>
            </p:cNvSpPr>
            <p:nvPr/>
          </p:nvSpPr>
          <p:spPr bwMode="auto">
            <a:xfrm>
              <a:off x="2293038" y="1995989"/>
              <a:ext cx="6590838" cy="413383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300" b="1"/>
                <a:t>Proteinuria </a:t>
              </a:r>
              <a:r>
                <a:rPr lang="en" altLang="en-US" sz="1300" b="1">
                  <a:sym typeface="Symbol" panose="05050102010706020507" pitchFamily="18" charset="2"/>
                </a:rPr>
                <a:t> 3.5 </a:t>
              </a:r>
              <a:r>
                <a:rPr lang="en" altLang="en-US" sz="1300" b="1" i="1">
                  <a:sym typeface="Symbol" panose="05050102010706020507" pitchFamily="18" charset="2"/>
                </a:rPr>
                <a:t>g/24h </a:t>
              </a:r>
              <a:r>
                <a:rPr lang="en" altLang="en-US" sz="1300" b="1">
                  <a:sym typeface="Symbol" panose="05050102010706020507" pitchFamily="18" charset="2"/>
                </a:rPr>
                <a:t>, no symptoms and characters </a:t>
              </a:r>
              <a:r>
                <a:rPr lang="en" altLang="en-US" sz="1300" b="1" smtClean="0">
                  <a:sym typeface="Symbol" panose="05050102010706020507" pitchFamily="18" charset="2"/>
                </a:rPr>
                <a:t>for </a:t>
              </a:r>
              <a:r>
                <a:rPr lang="en" altLang="en-US" sz="1300" b="1">
                  <a:sym typeface="Symbol" panose="05050102010706020507" pitchFamily="18" charset="2"/>
                </a:rPr>
                <a:t>nephritic syndrome</a:t>
              </a:r>
              <a:endParaRPr lang="sr-Latn-CS" altLang="en-US" sz="1300" b="1">
                <a:sym typeface="Symbol" panose="05050102010706020507" pitchFamily="18" charset="2"/>
              </a:endParaRPr>
            </a:p>
          </p:txBody>
        </p:sp>
        <p:sp>
          <p:nvSpPr>
            <p:cNvPr id="23559" name="Rectangle 11"/>
            <p:cNvSpPr>
              <a:spLocks noChangeArrowheads="1"/>
            </p:cNvSpPr>
            <p:nvPr/>
          </p:nvSpPr>
          <p:spPr bwMode="auto">
            <a:xfrm>
              <a:off x="196850" y="2510625"/>
              <a:ext cx="2110772" cy="537733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200" b="1"/>
                <a:t>COMPLETE REMISSION</a:t>
              </a:r>
              <a:endParaRPr lang="sr-Latn-CS" altLang="en-US" sz="1200" b="1"/>
            </a:p>
          </p:txBody>
        </p:sp>
        <p:sp>
          <p:nvSpPr>
            <p:cNvPr id="23560" name="Rectangle 12"/>
            <p:cNvSpPr>
              <a:spLocks noChangeArrowheads="1"/>
            </p:cNvSpPr>
            <p:nvPr/>
          </p:nvSpPr>
          <p:spPr bwMode="auto">
            <a:xfrm>
              <a:off x="2293505" y="2481483"/>
              <a:ext cx="6658773" cy="305271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b="1"/>
                <a:t>Proteinuria </a:t>
              </a:r>
              <a:r>
                <a:rPr lang="en" altLang="en-US" b="1">
                  <a:sym typeface="Symbol" panose="05050102010706020507" pitchFamily="18" charset="2"/>
                </a:rPr>
                <a:t> 0.2 g/ day </a:t>
              </a:r>
              <a:r>
                <a:rPr lang="en" altLang="en-US" b="1" smtClean="0">
                  <a:sym typeface="Symbol" panose="05050102010706020507" pitchFamily="18" charset="2"/>
                </a:rPr>
                <a:t>during </a:t>
              </a:r>
              <a:r>
                <a:rPr lang="en" altLang="en-US" b="1">
                  <a:sym typeface="Symbol" panose="05050102010706020507" pitchFamily="18" charset="2"/>
                </a:rPr>
                <a:t>three consecutive of the day</a:t>
              </a:r>
              <a:endParaRPr lang="sr-Latn-CS" altLang="en-US" b="1" baseline="30000"/>
            </a:p>
          </p:txBody>
        </p:sp>
        <p:sp>
          <p:nvSpPr>
            <p:cNvPr id="23561" name="Rectangle 13"/>
            <p:cNvSpPr>
              <a:spLocks noChangeArrowheads="1"/>
            </p:cNvSpPr>
            <p:nvPr/>
          </p:nvSpPr>
          <p:spPr bwMode="auto">
            <a:xfrm>
              <a:off x="196967" y="2917158"/>
              <a:ext cx="2110772" cy="538988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200" b="1"/>
                <a:t>PARTIAL REMISSION</a:t>
              </a:r>
              <a:endParaRPr lang="sr-Latn-CS" altLang="en-US" sz="1200" b="1"/>
            </a:p>
          </p:txBody>
        </p:sp>
        <p:sp>
          <p:nvSpPr>
            <p:cNvPr id="23562" name="Rectangle 14"/>
            <p:cNvSpPr>
              <a:spLocks noChangeArrowheads="1"/>
            </p:cNvSpPr>
            <p:nvPr/>
          </p:nvSpPr>
          <p:spPr bwMode="auto">
            <a:xfrm>
              <a:off x="2293622" y="2946074"/>
              <a:ext cx="6658773" cy="319654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300" b="1"/>
                <a:t>Proteinuria between </a:t>
              </a:r>
              <a:r>
                <a:rPr lang="en" altLang="en-US" sz="1300" b="1">
                  <a:sym typeface="Symbol" panose="05050102010706020507" pitchFamily="18" charset="2"/>
                </a:rPr>
                <a:t>0.21-3.4 </a:t>
              </a:r>
              <a:r>
                <a:rPr lang="en" altLang="en-US" sz="1300" b="1" i="1">
                  <a:sym typeface="Symbol" panose="05050102010706020507" pitchFamily="18" charset="2"/>
                </a:rPr>
                <a:t>g </a:t>
              </a:r>
              <a:r>
                <a:rPr lang="en" altLang="en-US" sz="1300" b="1">
                  <a:sym typeface="Symbol" panose="05050102010706020507" pitchFamily="18" charset="2"/>
                </a:rPr>
                <a:t>/ day the </a:t>
              </a:r>
              <a:r>
                <a:rPr lang="en-US" altLang="en-US" sz="1300" b="1">
                  <a:sym typeface="Symbol" panose="05050102010706020507" pitchFamily="18" charset="2"/>
                </a:rPr>
                <a:t>in adults during three consecutive </a:t>
              </a:r>
              <a:r>
                <a:rPr lang="en-US" altLang="en-US" sz="1300" b="1" smtClean="0">
                  <a:sym typeface="Symbol" panose="05050102010706020507" pitchFamily="18" charset="2"/>
                </a:rPr>
                <a:t>days</a:t>
              </a:r>
              <a:endParaRPr lang="sr-Latn-CS" altLang="en-US" sz="1300" b="1" baseline="30000"/>
            </a:p>
          </p:txBody>
        </p:sp>
        <p:sp>
          <p:nvSpPr>
            <p:cNvPr id="23563" name="Rectangle 17"/>
            <p:cNvSpPr>
              <a:spLocks noChangeArrowheads="1"/>
            </p:cNvSpPr>
            <p:nvPr/>
          </p:nvSpPr>
          <p:spPr bwMode="auto">
            <a:xfrm>
              <a:off x="196983" y="3515003"/>
              <a:ext cx="2110772" cy="537347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200" b="1" smtClean="0"/>
                <a:t>RELAPSE OF </a:t>
              </a:r>
              <a:r>
                <a:rPr lang="en" altLang="en-US" sz="1200" b="1"/>
                <a:t>PROTEINURIA</a:t>
              </a:r>
              <a:endParaRPr lang="sr-Latn-CS" altLang="en-US" sz="1200" b="1"/>
            </a:p>
          </p:txBody>
        </p:sp>
        <p:sp>
          <p:nvSpPr>
            <p:cNvPr id="23564" name="Rectangle 19"/>
            <p:cNvSpPr>
              <a:spLocks noChangeArrowheads="1"/>
            </p:cNvSpPr>
            <p:nvPr/>
          </p:nvSpPr>
          <p:spPr bwMode="auto">
            <a:xfrm>
              <a:off x="2293638" y="3484220"/>
              <a:ext cx="6658773" cy="538061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300" b="1"/>
                <a:t>Proteinuria </a:t>
              </a:r>
              <a:r>
                <a:rPr lang="en" altLang="en-US" sz="1300" b="1">
                  <a:sym typeface="Symbol" panose="05050102010706020507" pitchFamily="18" charset="2"/>
                </a:rPr>
                <a:t> 0.2 </a:t>
              </a:r>
              <a:r>
                <a:rPr lang="en" altLang="en-US" sz="1300" b="1" i="1">
                  <a:sym typeface="Symbol" panose="05050102010706020507" pitchFamily="18" charset="2"/>
                </a:rPr>
                <a:t>g </a:t>
              </a:r>
              <a:r>
                <a:rPr lang="en" altLang="en-US" sz="1300" b="1">
                  <a:sym typeface="Symbol" panose="05050102010706020507" pitchFamily="18" charset="2"/>
                </a:rPr>
                <a:t>/ day </a:t>
              </a:r>
              <a:r>
                <a:rPr lang="en-US" altLang="en-US" sz="1300" b="1">
                  <a:sym typeface="Symbol" panose="05050102010706020507" pitchFamily="18" charset="2"/>
                </a:rPr>
                <a:t>during at least one week, in patients with achieved complete remission</a:t>
              </a:r>
              <a:endParaRPr lang="sr-Latn-CS" altLang="en-US" sz="1300" b="1" baseline="30000"/>
            </a:p>
          </p:txBody>
        </p:sp>
        <p:grpSp>
          <p:nvGrpSpPr>
            <p:cNvPr id="23565" name="Group 26"/>
            <p:cNvGrpSpPr>
              <a:grpSpLocks/>
            </p:cNvGrpSpPr>
            <p:nvPr/>
          </p:nvGrpSpPr>
          <p:grpSpPr bwMode="auto">
            <a:xfrm>
              <a:off x="196999" y="4022367"/>
              <a:ext cx="8699292" cy="566055"/>
              <a:chOff x="255263" y="3281757"/>
              <a:chExt cx="8699310" cy="566027"/>
            </a:xfrm>
          </p:grpSpPr>
          <p:sp>
            <p:nvSpPr>
              <p:cNvPr id="23574" name="Rectangle 20"/>
              <p:cNvSpPr>
                <a:spLocks noChangeArrowheads="1"/>
              </p:cNvSpPr>
              <p:nvPr/>
            </p:nvSpPr>
            <p:spPr bwMode="auto">
              <a:xfrm>
                <a:off x="255263" y="3310896"/>
                <a:ext cx="2110776" cy="536888"/>
              </a:xfrm>
              <a:prstGeom prst="rect">
                <a:avLst/>
              </a:prstGeom>
              <a:noFill/>
              <a:ln w="317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200" b="1" smtClean="0"/>
                  <a:t>RELAPSE NEPHROTIC </a:t>
                </a:r>
                <a:endParaRPr lang="en-US" altLang="en-US" sz="1200" b="1"/>
              </a:p>
              <a:p>
                <a:pPr eaLnBrk="1" hangingPunct="1"/>
                <a:r>
                  <a:rPr lang="en" altLang="en-US" sz="1200" b="1"/>
                  <a:t>SYNDROME</a:t>
                </a:r>
                <a:endParaRPr lang="sr-Latn-CS" altLang="en-US" sz="1200" b="1"/>
              </a:p>
            </p:txBody>
          </p:sp>
          <p:sp>
            <p:nvSpPr>
              <p:cNvPr id="23575" name="Rectangle 21"/>
              <p:cNvSpPr>
                <a:spLocks noChangeArrowheads="1"/>
              </p:cNvSpPr>
              <p:nvPr/>
            </p:nvSpPr>
            <p:spPr bwMode="auto">
              <a:xfrm>
                <a:off x="2351907" y="3281757"/>
                <a:ext cx="6602666" cy="538034"/>
              </a:xfrm>
              <a:prstGeom prst="rect">
                <a:avLst/>
              </a:prstGeom>
              <a:noFill/>
              <a:ln w="317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300" b="1"/>
                  <a:t>Proteinuria </a:t>
                </a:r>
                <a:r>
                  <a:rPr lang="en" altLang="en-US" sz="1300" b="1">
                    <a:sym typeface="Symbol" panose="05050102010706020507" pitchFamily="18" charset="2"/>
                  </a:rPr>
                  <a:t> 3.5 </a:t>
                </a:r>
                <a:r>
                  <a:rPr lang="en" altLang="en-US" sz="1300" b="1" i="1">
                    <a:sym typeface="Symbol" panose="05050102010706020507" pitchFamily="18" charset="2"/>
                  </a:rPr>
                  <a:t>g </a:t>
                </a:r>
                <a:r>
                  <a:rPr lang="en" altLang="en-US" sz="1300" b="1">
                    <a:sym typeface="Symbol" panose="05050102010706020507" pitchFamily="18" charset="2"/>
                  </a:rPr>
                  <a:t>/ day during </a:t>
                </a:r>
                <a:r>
                  <a:rPr lang="en" altLang="en-US" sz="1300" b="1" smtClean="0">
                    <a:sym typeface="Symbol" panose="05050102010706020507" pitchFamily="18" charset="2"/>
                  </a:rPr>
                  <a:t>at least </a:t>
                </a:r>
                <a:r>
                  <a:rPr lang="en" altLang="en-US" sz="1300" b="1">
                    <a:sym typeface="Symbol" panose="05050102010706020507" pitchFamily="18" charset="2"/>
                  </a:rPr>
                  <a:t>one </a:t>
                </a:r>
                <a:r>
                  <a:rPr lang="en" altLang="en-US" sz="1300" b="1" smtClean="0">
                    <a:sym typeface="Symbol" panose="05050102010706020507" pitchFamily="18" charset="2"/>
                  </a:rPr>
                  <a:t>week, in patients with </a:t>
                </a:r>
                <a:r>
                  <a:rPr lang="en" altLang="en-US" sz="1300" b="1">
                    <a:sym typeface="Symbol" panose="05050102010706020507" pitchFamily="18" charset="2"/>
                  </a:rPr>
                  <a:t>achieved complete or partial remission</a:t>
                </a:r>
                <a:endParaRPr lang="sr-Latn-CS" altLang="en-US" sz="1300" b="1" baseline="30000"/>
              </a:p>
            </p:txBody>
          </p:sp>
        </p:grpSp>
        <p:grpSp>
          <p:nvGrpSpPr>
            <p:cNvPr id="23566" name="Group 27"/>
            <p:cNvGrpSpPr>
              <a:grpSpLocks/>
            </p:cNvGrpSpPr>
            <p:nvPr/>
          </p:nvGrpSpPr>
          <p:grpSpPr bwMode="auto">
            <a:xfrm>
              <a:off x="196888" y="4631869"/>
              <a:ext cx="8699270" cy="568140"/>
              <a:chOff x="255263" y="3354322"/>
              <a:chExt cx="8699288" cy="568112"/>
            </a:xfrm>
          </p:grpSpPr>
          <p:sp>
            <p:nvSpPr>
              <p:cNvPr id="23572" name="Rectangle 28"/>
              <p:cNvSpPr>
                <a:spLocks noChangeArrowheads="1"/>
              </p:cNvSpPr>
              <p:nvPr/>
            </p:nvSpPr>
            <p:spPr bwMode="auto">
              <a:xfrm>
                <a:off x="255263" y="3383453"/>
                <a:ext cx="1834943" cy="538981"/>
              </a:xfrm>
              <a:prstGeom prst="rect">
                <a:avLst/>
              </a:prstGeom>
              <a:noFill/>
              <a:ln w="317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200" b="1"/>
                  <a:t>FREQUENT RELAPSE </a:t>
                </a:r>
              </a:p>
            </p:txBody>
          </p:sp>
          <p:sp>
            <p:nvSpPr>
              <p:cNvPr id="23573" name="Rectangle 29"/>
              <p:cNvSpPr>
                <a:spLocks noChangeArrowheads="1"/>
              </p:cNvSpPr>
              <p:nvPr/>
            </p:nvSpPr>
            <p:spPr bwMode="auto">
              <a:xfrm>
                <a:off x="2351418" y="3354322"/>
                <a:ext cx="6603133" cy="538034"/>
              </a:xfrm>
              <a:prstGeom prst="rect">
                <a:avLst/>
              </a:prstGeom>
              <a:noFill/>
              <a:ln w="317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300" b="1"/>
                  <a:t>Patients with ≥ 2 episode nephrotic syndrome </a:t>
                </a:r>
                <a:r>
                  <a:rPr lang="en" altLang="en-US" sz="1300" b="1" smtClean="0"/>
                  <a:t>during </a:t>
                </a:r>
                <a:r>
                  <a:rPr lang="en" altLang="en-US" sz="1300" b="1"/>
                  <a:t>6 months or ≥ 4 episode nephrotic syndrome in within 12 months of achieving remission</a:t>
                </a:r>
                <a:endParaRPr lang="sr-Latn-CS" altLang="en-US" sz="1300" b="1" baseline="30000"/>
              </a:p>
            </p:txBody>
          </p:sp>
        </p:grpSp>
        <p:grpSp>
          <p:nvGrpSpPr>
            <p:cNvPr id="23567" name="Group 30"/>
            <p:cNvGrpSpPr>
              <a:grpSpLocks/>
            </p:cNvGrpSpPr>
            <p:nvPr/>
          </p:nvGrpSpPr>
          <p:grpSpPr bwMode="auto">
            <a:xfrm>
              <a:off x="196903" y="5213557"/>
              <a:ext cx="8699297" cy="568128"/>
              <a:chOff x="255262" y="3397860"/>
              <a:chExt cx="8699315" cy="568100"/>
            </a:xfrm>
          </p:grpSpPr>
          <p:sp>
            <p:nvSpPr>
              <p:cNvPr id="23570" name="Rectangle 31"/>
              <p:cNvSpPr>
                <a:spLocks noChangeArrowheads="1"/>
              </p:cNvSpPr>
              <p:nvPr/>
            </p:nvSpPr>
            <p:spPr bwMode="auto">
              <a:xfrm>
                <a:off x="255262" y="3426980"/>
                <a:ext cx="2110886" cy="538980"/>
              </a:xfrm>
              <a:prstGeom prst="rect">
                <a:avLst/>
              </a:prstGeom>
              <a:noFill/>
              <a:ln w="317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200" b="1"/>
                  <a:t>STEROID - </a:t>
                </a:r>
                <a:r>
                  <a:rPr lang="en" altLang="en-US" sz="1200" b="1" smtClean="0"/>
                  <a:t>DEPENDENT </a:t>
                </a:r>
                <a:r>
                  <a:rPr lang="en" altLang="en-US" sz="1200" b="1"/>
                  <a:t>NEPHROTIC SYNDROME </a:t>
                </a:r>
              </a:p>
            </p:txBody>
          </p:sp>
          <p:sp>
            <p:nvSpPr>
              <p:cNvPr id="23571" name="Rectangle 32"/>
              <p:cNvSpPr>
                <a:spLocks noChangeArrowheads="1"/>
              </p:cNvSpPr>
              <p:nvPr/>
            </p:nvSpPr>
            <p:spPr bwMode="auto">
              <a:xfrm>
                <a:off x="2352002" y="3397860"/>
                <a:ext cx="6602575" cy="538034"/>
              </a:xfrm>
              <a:prstGeom prst="rect">
                <a:avLst/>
              </a:prstGeom>
              <a:noFill/>
              <a:ln w="317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300" b="1"/>
                  <a:t>Recurrence of nephrotic syndrome within two weeks after reduction or discontinuation of corticosteroid treatment</a:t>
                </a:r>
                <a:endParaRPr lang="sr-Latn-CS" altLang="en-US" sz="1300" b="1" baseline="30000"/>
              </a:p>
            </p:txBody>
          </p:sp>
        </p:grpSp>
        <p:sp>
          <p:nvSpPr>
            <p:cNvPr id="23568" name="Rectangle 31"/>
            <p:cNvSpPr>
              <a:spLocks noChangeArrowheads="1"/>
            </p:cNvSpPr>
            <p:nvPr/>
          </p:nvSpPr>
          <p:spPr bwMode="auto">
            <a:xfrm>
              <a:off x="189649" y="5743415"/>
              <a:ext cx="2110882" cy="539006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200" b="1"/>
                <a:t>STEROID - RESISTANT NEPHROTIC SYNDROME </a:t>
              </a:r>
            </a:p>
          </p:txBody>
        </p:sp>
        <p:sp>
          <p:nvSpPr>
            <p:cNvPr id="23569" name="Rectangle 32"/>
            <p:cNvSpPr>
              <a:spLocks noChangeArrowheads="1"/>
            </p:cNvSpPr>
            <p:nvPr/>
          </p:nvSpPr>
          <p:spPr bwMode="auto">
            <a:xfrm>
              <a:off x="2286385" y="5728807"/>
              <a:ext cx="6666026" cy="452016"/>
            </a:xfrm>
            <a:prstGeom prst="rect">
              <a:avLst/>
            </a:prstGeom>
            <a:noFill/>
            <a:ln w="317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300" b="1"/>
                <a:t>Inability to achieve remission during 16 weeks of corticosteroid administration</a:t>
              </a:r>
            </a:p>
            <a:p>
              <a:pPr eaLnBrk="1" hangingPunct="1"/>
              <a:r>
                <a:rPr lang="en" altLang="en-US" sz="1300" b="1"/>
                <a:t>every day or every other day</a:t>
              </a:r>
            </a:p>
            <a:p>
              <a:pPr eaLnBrk="1" hangingPunct="1"/>
              <a:endParaRPr lang="sr-Latn-CS" altLang="en-US" sz="1200" b="1" baseline="30000"/>
            </a:p>
          </p:txBody>
        </p:sp>
      </p:grpSp>
    </p:spTree>
    <p:extLst>
      <p:ext uri="{BB962C8B-B14F-4D97-AF65-F5344CB8AC3E}">
        <p14:creationId xmlns:p14="http://schemas.microsoft.com/office/powerpoint/2010/main" val="213233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9"/>
          <p:cNvGrpSpPr>
            <a:grpSpLocks/>
          </p:cNvGrpSpPr>
          <p:nvPr/>
        </p:nvGrpSpPr>
        <p:grpSpPr bwMode="auto">
          <a:xfrm>
            <a:off x="247650" y="928688"/>
            <a:ext cx="8621713" cy="4702175"/>
            <a:chOff x="276225" y="929145"/>
            <a:chExt cx="8621713" cy="4701218"/>
          </a:xfrm>
        </p:grpSpPr>
        <p:sp>
          <p:nvSpPr>
            <p:cNvPr id="34819" name="Line 5"/>
            <p:cNvSpPr>
              <a:spLocks noChangeShapeType="1"/>
            </p:cNvSpPr>
            <p:nvPr/>
          </p:nvSpPr>
          <p:spPr bwMode="auto">
            <a:xfrm flipV="1">
              <a:off x="320675" y="1511174"/>
              <a:ext cx="8432800" cy="1588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276225" y="929145"/>
              <a:ext cx="8621713" cy="779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FOCAL SEGMENTAL GLOMERULOSCLEROSIS</a:t>
              </a:r>
              <a:endParaRPr lang="en-US" altLang="en-US" sz="2400" b="1" i="1"/>
            </a:p>
          </p:txBody>
        </p:sp>
        <p:sp>
          <p:nvSpPr>
            <p:cNvPr id="34821" name="Rectangle 22"/>
            <p:cNvSpPr>
              <a:spLocks noChangeArrowheads="1"/>
            </p:cNvSpPr>
            <p:nvPr/>
          </p:nvSpPr>
          <p:spPr bwMode="auto">
            <a:xfrm>
              <a:off x="326457" y="1630448"/>
              <a:ext cx="1821774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Medicine</a:t>
              </a:r>
              <a:endParaRPr lang="sr-Latn-CS" altLang="en-US" sz="2000" b="1"/>
            </a:p>
          </p:txBody>
        </p:sp>
        <p:sp>
          <p:nvSpPr>
            <p:cNvPr id="34822" name="Rectangle 22"/>
            <p:cNvSpPr>
              <a:spLocks noChangeArrowheads="1"/>
            </p:cNvSpPr>
            <p:nvPr/>
          </p:nvSpPr>
          <p:spPr bwMode="auto">
            <a:xfrm>
              <a:off x="2148114" y="1630448"/>
              <a:ext cx="6599462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Mode</a:t>
              </a:r>
              <a:endParaRPr lang="sr-Latn-CS" altLang="en-US" sz="2000" b="1"/>
            </a:p>
          </p:txBody>
        </p:sp>
        <p:sp>
          <p:nvSpPr>
            <p:cNvPr id="34823" name="Rectangle 22"/>
            <p:cNvSpPr>
              <a:spLocks noChangeArrowheads="1"/>
            </p:cNvSpPr>
            <p:nvPr/>
          </p:nvSpPr>
          <p:spPr bwMode="auto">
            <a:xfrm>
              <a:off x="326457" y="2046521"/>
              <a:ext cx="8427018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Initial episode without contraindications to steroids</a:t>
              </a:r>
              <a:endParaRPr lang="sr-Latn-CS" altLang="en-US" sz="2000" b="1"/>
            </a:p>
          </p:txBody>
        </p:sp>
        <p:sp>
          <p:nvSpPr>
            <p:cNvPr id="34824" name="Rectangle 22"/>
            <p:cNvSpPr>
              <a:spLocks noChangeArrowheads="1"/>
            </p:cNvSpPr>
            <p:nvPr/>
          </p:nvSpPr>
          <p:spPr bwMode="auto">
            <a:xfrm>
              <a:off x="320676" y="2462854"/>
              <a:ext cx="1828474" cy="1087144"/>
            </a:xfrm>
            <a:prstGeom prst="rect">
              <a:avLst/>
            </a:prstGeom>
            <a:solidFill>
              <a:srgbClr val="C0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sz="2000" b="1" i="1">
                <a:solidFill>
                  <a:schemeClr val="bg1"/>
                </a:solidFill>
              </a:endParaRPr>
            </a:p>
            <a:p>
              <a:pPr algn="ctr" eaLnBrk="1" hangingPunct="1"/>
              <a:r>
                <a:rPr lang="en" altLang="en-US" sz="2000" b="1" i="1">
                  <a:solidFill>
                    <a:schemeClr val="bg1"/>
                  </a:solidFill>
                </a:rPr>
                <a:t>Prednisone</a:t>
              </a:r>
              <a:endParaRPr lang="sr-Latn-CS" altLang="en-US" sz="2000" b="1" i="1">
                <a:solidFill>
                  <a:schemeClr val="bg1"/>
                </a:solidFill>
              </a:endParaRPr>
            </a:p>
          </p:txBody>
        </p:sp>
        <p:sp>
          <p:nvSpPr>
            <p:cNvPr id="34825" name="Rectangle 22"/>
            <p:cNvSpPr>
              <a:spLocks noChangeArrowheads="1"/>
            </p:cNvSpPr>
            <p:nvPr/>
          </p:nvSpPr>
          <p:spPr bwMode="auto">
            <a:xfrm>
              <a:off x="2148231" y="2462854"/>
              <a:ext cx="6599462" cy="1087144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b="1"/>
                <a:t>1.0 </a:t>
              </a:r>
              <a:r>
                <a:rPr lang="en" altLang="en-US" b="1" i="1"/>
                <a:t>mg/kg </a:t>
              </a:r>
              <a:r>
                <a:rPr lang="en" altLang="en-US" b="1"/>
                <a:t>/day </a:t>
              </a:r>
              <a:r>
                <a:rPr lang="en" altLang="en-US" sz="1600" b="1"/>
                <a:t>(max. 80 </a:t>
              </a:r>
              <a:r>
                <a:rPr lang="en" altLang="en-US" sz="1600" b="1" i="1"/>
                <a:t>mg </a:t>
              </a:r>
              <a:r>
                <a:rPr lang="en" altLang="en-US" sz="1600" b="1"/>
                <a:t>/day or 2.0 </a:t>
              </a:r>
              <a:r>
                <a:rPr lang="en" altLang="en-US" sz="1600" b="1" i="1"/>
                <a:t>mg/kg </a:t>
              </a:r>
              <a:r>
                <a:rPr lang="en" altLang="en-US" sz="1600" b="1"/>
                <a:t>every other day) for at least 4 weeks, maximum 16 weeks. After remission, gradually reduce the dose during 24 weeks</a:t>
              </a:r>
              <a:endParaRPr lang="sr-Latn-CS" altLang="en-US" sz="1600" b="1"/>
            </a:p>
          </p:txBody>
        </p:sp>
        <p:sp>
          <p:nvSpPr>
            <p:cNvPr id="34826" name="Rectangle 22"/>
            <p:cNvSpPr>
              <a:spLocks noChangeArrowheads="1"/>
            </p:cNvSpPr>
            <p:nvPr/>
          </p:nvSpPr>
          <p:spPr bwMode="auto">
            <a:xfrm>
              <a:off x="320675" y="3549998"/>
              <a:ext cx="8427018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Initial episode with contraindications to steroids</a:t>
              </a:r>
              <a:endParaRPr lang="sr-Latn-CS" altLang="en-US" sz="2000" b="1"/>
            </a:p>
          </p:txBody>
        </p:sp>
        <p:sp>
          <p:nvSpPr>
            <p:cNvPr id="34827" name="Rectangle 22"/>
            <p:cNvSpPr>
              <a:spLocks noChangeArrowheads="1"/>
            </p:cNvSpPr>
            <p:nvPr/>
          </p:nvSpPr>
          <p:spPr bwMode="auto">
            <a:xfrm>
              <a:off x="320675" y="3966071"/>
              <a:ext cx="1821774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 i="1"/>
                <a:t>CYC </a:t>
              </a:r>
              <a:r>
                <a:rPr lang="en" altLang="en-US" sz="2000" b="1" i="1" smtClean="0"/>
                <a:t>p.o.</a:t>
              </a:r>
              <a:endParaRPr lang="sr-Latn-CS" altLang="en-US" sz="2000" b="1" i="1"/>
            </a:p>
          </p:txBody>
        </p:sp>
        <p:sp>
          <p:nvSpPr>
            <p:cNvPr id="34828" name="Rectangle 22"/>
            <p:cNvSpPr>
              <a:spLocks noChangeArrowheads="1"/>
            </p:cNvSpPr>
            <p:nvPr/>
          </p:nvSpPr>
          <p:spPr bwMode="auto">
            <a:xfrm>
              <a:off x="2142331" y="3966071"/>
              <a:ext cx="6605361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2-2.5 </a:t>
              </a:r>
              <a:r>
                <a:rPr lang="en" altLang="en-US" sz="2000" b="1" i="1"/>
                <a:t>mg/kg </a:t>
              </a:r>
              <a:r>
                <a:rPr lang="en" altLang="en-US" sz="2000" b="1"/>
                <a:t>/day for 8-12 weeks</a:t>
              </a:r>
              <a:endParaRPr lang="sr-Latn-CS" altLang="en-US" sz="2000" b="1"/>
            </a:p>
          </p:txBody>
        </p:sp>
        <p:sp>
          <p:nvSpPr>
            <p:cNvPr id="34829" name="Rectangle 22"/>
            <p:cNvSpPr>
              <a:spLocks noChangeArrowheads="1"/>
            </p:cNvSpPr>
            <p:nvPr/>
          </p:nvSpPr>
          <p:spPr bwMode="auto">
            <a:xfrm>
              <a:off x="320675" y="4382144"/>
              <a:ext cx="1821774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 i="1"/>
                <a:t>Cyclosporine</a:t>
              </a:r>
              <a:endParaRPr lang="sr-Latn-CS" altLang="en-US" sz="2000" b="1" i="1"/>
            </a:p>
          </p:txBody>
        </p:sp>
        <p:sp>
          <p:nvSpPr>
            <p:cNvPr id="34830" name="Rectangle 22"/>
            <p:cNvSpPr>
              <a:spLocks noChangeArrowheads="1"/>
            </p:cNvSpPr>
            <p:nvPr/>
          </p:nvSpPr>
          <p:spPr bwMode="auto">
            <a:xfrm>
              <a:off x="2142331" y="4382144"/>
              <a:ext cx="6605361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3-5 </a:t>
              </a:r>
              <a:r>
                <a:rPr lang="en" altLang="en-US" sz="2000" b="1" i="1"/>
                <a:t>mg/kg </a:t>
              </a:r>
              <a:r>
                <a:rPr lang="en" altLang="en-US" sz="2000" b="1"/>
                <a:t>/day for 12 months</a:t>
              </a:r>
              <a:endParaRPr lang="sr-Latn-CS" altLang="en-US" sz="2000" b="1"/>
            </a:p>
          </p:txBody>
        </p:sp>
        <p:sp>
          <p:nvSpPr>
            <p:cNvPr id="34831" name="Rectangle 22"/>
            <p:cNvSpPr>
              <a:spLocks noChangeArrowheads="1"/>
            </p:cNvSpPr>
            <p:nvPr/>
          </p:nvSpPr>
          <p:spPr bwMode="auto">
            <a:xfrm>
              <a:off x="320675" y="4798217"/>
              <a:ext cx="1821774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 i="1"/>
                <a:t>Tacrolimus</a:t>
              </a:r>
              <a:endParaRPr lang="sr-Latn-CS" altLang="en-US" sz="2000" b="1" i="1"/>
            </a:p>
          </p:txBody>
        </p:sp>
        <p:sp>
          <p:nvSpPr>
            <p:cNvPr id="34832" name="Rectangle 22"/>
            <p:cNvSpPr>
              <a:spLocks noChangeArrowheads="1"/>
            </p:cNvSpPr>
            <p:nvPr/>
          </p:nvSpPr>
          <p:spPr bwMode="auto">
            <a:xfrm>
              <a:off x="2142331" y="4798217"/>
              <a:ext cx="6605361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0.15-0.20 </a:t>
              </a:r>
              <a:r>
                <a:rPr lang="en" altLang="en-US" sz="2000" b="1" i="1"/>
                <a:t>mg/kg </a:t>
              </a:r>
              <a:r>
                <a:rPr lang="en" altLang="en-US" sz="2000" b="1"/>
                <a:t>/day during 12 months</a:t>
              </a:r>
              <a:endParaRPr lang="sr-Latn-CS" altLang="en-US" sz="2000" b="1"/>
            </a:p>
          </p:txBody>
        </p:sp>
        <p:sp>
          <p:nvSpPr>
            <p:cNvPr id="34833" name="Rectangle 22"/>
            <p:cNvSpPr>
              <a:spLocks noChangeArrowheads="1"/>
            </p:cNvSpPr>
            <p:nvPr/>
          </p:nvSpPr>
          <p:spPr bwMode="auto">
            <a:xfrm>
              <a:off x="326457" y="5214290"/>
              <a:ext cx="8421236" cy="416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400" b="1" i="1"/>
            </a:p>
            <a:p>
              <a:pPr eaLnBrk="1" hangingPunct="1"/>
              <a:endParaRPr lang="en-US" altLang="en-US" sz="1400" b="1" i="1"/>
            </a:p>
            <a:p>
              <a:pPr eaLnBrk="1" hangingPunct="1"/>
              <a:r>
                <a:rPr lang="en" altLang="en-US" sz="1400" b="1" i="1"/>
                <a:t>CYC - </a:t>
              </a:r>
              <a:r>
                <a:rPr lang="en" altLang="en-US" sz="1400" b="1"/>
                <a:t>cyclophosphamide</a:t>
              </a:r>
              <a:endParaRPr lang="sr-Latn-CS" altLang="en-US" sz="1400" b="1"/>
            </a:p>
          </p:txBody>
        </p:sp>
        <p:sp>
          <p:nvSpPr>
            <p:cNvPr id="34834" name="Rectangle 26"/>
            <p:cNvSpPr>
              <a:spLocks noChangeArrowheads="1"/>
            </p:cNvSpPr>
            <p:nvPr/>
          </p:nvSpPr>
          <p:spPr bwMode="auto">
            <a:xfrm>
              <a:off x="320676" y="5214290"/>
              <a:ext cx="1821774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 i="1"/>
                <a:t>Rituximab</a:t>
              </a:r>
              <a:endParaRPr lang="sr-Latn-CS" altLang="en-US" sz="2000" b="1" i="1"/>
            </a:p>
          </p:txBody>
        </p:sp>
        <p:sp>
          <p:nvSpPr>
            <p:cNvPr id="34835" name="Rectangle 22"/>
            <p:cNvSpPr>
              <a:spLocks noChangeArrowheads="1"/>
            </p:cNvSpPr>
            <p:nvPr/>
          </p:nvSpPr>
          <p:spPr bwMode="auto">
            <a:xfrm>
              <a:off x="2142332" y="5214290"/>
              <a:ext cx="6605361" cy="41607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/>
                <a:t>375 </a:t>
              </a:r>
              <a:r>
                <a:rPr lang="en" altLang="en-US" sz="2000" b="1" i="1"/>
                <a:t>mg/m </a:t>
              </a:r>
              <a:r>
                <a:rPr lang="en" altLang="en-US" sz="2000" b="1" i="1" baseline="30000"/>
                <a:t>2 </a:t>
              </a:r>
              <a:r>
                <a:rPr lang="en" altLang="en-US" sz="2000" b="1" i="1"/>
                <a:t>/ </a:t>
              </a:r>
              <a:r>
                <a:rPr lang="en" altLang="en-US" sz="2000" b="1"/>
                <a:t>weekly </a:t>
              </a:r>
              <a:r>
                <a:rPr lang="en" altLang="en-US" sz="2000" b="1" i="1"/>
                <a:t>iv, </a:t>
              </a:r>
              <a:r>
                <a:rPr lang="en" altLang="en-US" sz="2000" b="1"/>
                <a:t>during 4 weeks</a:t>
              </a:r>
              <a:endParaRPr lang="sr-Latn-CS" altLang="en-US" sz="20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4"/>
          <p:cNvGrpSpPr>
            <a:grpSpLocks/>
          </p:cNvGrpSpPr>
          <p:nvPr/>
        </p:nvGrpSpPr>
        <p:grpSpPr bwMode="auto">
          <a:xfrm>
            <a:off x="247650" y="1158875"/>
            <a:ext cx="8621713" cy="579437"/>
            <a:chOff x="247649" y="1159084"/>
            <a:chExt cx="8621714" cy="579437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247649" y="1159084"/>
              <a:ext cx="8621714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800" b="1"/>
                <a:t>MEMBRANEOUS NEPHROPATHY</a:t>
              </a:r>
              <a:endParaRPr lang="sr-Latn-CS" altLang="en-US" sz="2800" b="1"/>
            </a:p>
          </p:txBody>
        </p:sp>
        <p:sp>
          <p:nvSpPr>
            <p:cNvPr id="35844" name="Line 5"/>
            <p:cNvSpPr>
              <a:spLocks noChangeShapeType="1"/>
            </p:cNvSpPr>
            <p:nvPr/>
          </p:nvSpPr>
          <p:spPr bwMode="auto">
            <a:xfrm flipV="1">
              <a:off x="320674" y="1724462"/>
              <a:ext cx="8432801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4"/>
          <p:cNvGrpSpPr>
            <a:grpSpLocks/>
          </p:cNvGrpSpPr>
          <p:nvPr/>
        </p:nvGrpSpPr>
        <p:grpSpPr bwMode="auto">
          <a:xfrm>
            <a:off x="257175" y="1050925"/>
            <a:ext cx="8621713" cy="4500331"/>
            <a:chOff x="257175" y="1050226"/>
            <a:chExt cx="8621713" cy="4501472"/>
          </a:xfrm>
        </p:grpSpPr>
        <p:sp>
          <p:nvSpPr>
            <p:cNvPr id="36867" name="Rectangle 3"/>
            <p:cNvSpPr>
              <a:spLocks noChangeArrowheads="1"/>
            </p:cNvSpPr>
            <p:nvPr/>
          </p:nvSpPr>
          <p:spPr bwMode="auto">
            <a:xfrm>
              <a:off x="257175" y="1050226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MEMBRANEOUS NEPHROPATHY</a:t>
              </a:r>
            </a:p>
            <a:p>
              <a:pPr algn="ctr" eaLnBrk="1" hangingPunct="1"/>
              <a:r>
                <a:rPr lang="en" altLang="en-US" b="1" i="1"/>
                <a:t>Membranous nephropathy</a:t>
              </a:r>
            </a:p>
          </p:txBody>
        </p:sp>
        <p:sp>
          <p:nvSpPr>
            <p:cNvPr id="36868" name="Line 5"/>
            <p:cNvSpPr>
              <a:spLocks noChangeShapeType="1"/>
            </p:cNvSpPr>
            <p:nvPr/>
          </p:nvSpPr>
          <p:spPr bwMode="auto">
            <a:xfrm flipV="1">
              <a:off x="320675" y="1926526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337555" y="1964626"/>
              <a:ext cx="8128000" cy="3587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>
                <a:defRPr/>
              </a:pPr>
              <a:r>
                <a:rPr lang="en" sz="2000" b="1">
                  <a:latin typeface="Arial" charset="0"/>
                </a:rPr>
                <a:t>DEFINITION :</a:t>
              </a:r>
            </a:p>
            <a:p>
              <a:pPr algn="just">
                <a:defRPr/>
              </a:pPr>
              <a:endParaRPr lang="sr-Latn-CS" sz="1200" b="1">
                <a:latin typeface="Arial" charset="0"/>
              </a:endParaRPr>
            </a:p>
            <a:p>
              <a:pPr algn="just">
                <a:defRPr/>
              </a:pPr>
              <a:r>
                <a:rPr lang="en-US" sz="1600" b="1">
                  <a:latin typeface="Arial" charset="0"/>
                </a:rPr>
                <a:t>Membranous nephropathy is a glomerular disease morphologically characterized </a:t>
              </a:r>
              <a:r>
                <a:rPr lang="en-US" sz="1600" b="1" smtClean="0">
                  <a:latin typeface="Arial" charset="0"/>
                </a:rPr>
                <a:t>by</a:t>
              </a:r>
            </a:p>
            <a:p>
              <a:pPr algn="just">
                <a:defRPr/>
              </a:pPr>
              <a:r>
                <a:rPr lang="en-US" sz="1600" b="1" smtClean="0">
                  <a:latin typeface="Arial" charset="0"/>
                </a:rPr>
                <a:t>thickening </a:t>
              </a:r>
              <a:r>
                <a:rPr lang="en-US" sz="1600" b="1">
                  <a:latin typeface="Arial" charset="0"/>
                </a:rPr>
                <a:t>of the wall of glomerular capillaries caused by diffuse subepithelial </a:t>
              </a:r>
              <a:endParaRPr lang="en-US" sz="1600" b="1" smtClean="0">
                <a:latin typeface="Arial" charset="0"/>
              </a:endParaRPr>
            </a:p>
            <a:p>
              <a:pPr algn="just">
                <a:defRPr/>
              </a:pPr>
              <a:r>
                <a:rPr lang="en-US" sz="1600" b="1" smtClean="0">
                  <a:latin typeface="Arial" charset="0"/>
                </a:rPr>
                <a:t>immune </a:t>
              </a:r>
              <a:r>
                <a:rPr lang="en-US" sz="1600" b="1">
                  <a:latin typeface="Arial" charset="0"/>
                </a:rPr>
                <a:t>deposits, without signs of inflammation and proliferation, and </a:t>
              </a:r>
              <a:r>
                <a:rPr lang="en-US" sz="1600" b="1" smtClean="0">
                  <a:latin typeface="Arial" charset="0"/>
                </a:rPr>
                <a:t>clinically</a:t>
              </a:r>
            </a:p>
            <a:p>
              <a:pPr algn="just">
                <a:defRPr/>
              </a:pPr>
              <a:r>
                <a:rPr lang="en-US" sz="1600" b="1" smtClean="0">
                  <a:latin typeface="Arial" charset="0"/>
                </a:rPr>
                <a:t>it </a:t>
              </a:r>
              <a:r>
                <a:rPr lang="en-US" sz="1600" b="1">
                  <a:latin typeface="Arial" charset="0"/>
                </a:rPr>
                <a:t>is most often manifested by nephrotic </a:t>
              </a:r>
              <a:r>
                <a:rPr lang="en-US" sz="1600" b="1" smtClean="0">
                  <a:latin typeface="Arial" charset="0"/>
                </a:rPr>
                <a:t>syndrome</a:t>
              </a:r>
            </a:p>
            <a:p>
              <a:pPr algn="just">
                <a:defRPr/>
              </a:pPr>
              <a:endParaRPr lang="sr-Latn-CS" sz="1200" b="1" smtClean="0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" pitchFamily="2" charset="2"/>
                <a:buChar char="è"/>
                <a:tabLst>
                  <a:tab pos="363538" algn="l"/>
                </a:tabLst>
                <a:defRPr/>
              </a:pPr>
              <a:r>
                <a:rPr lang="en" b="1" smtClean="0">
                  <a:latin typeface="Arial" charset="0"/>
                </a:rPr>
                <a:t>  </a:t>
              </a:r>
              <a:r>
                <a:rPr lang="en-US" sz="1600" b="1"/>
                <a:t>pathohistologically, this clinical syndrome is characterized by thickening of </a:t>
              </a:r>
              <a:endParaRPr lang="en-US" sz="1600" b="1" smtClean="0"/>
            </a:p>
            <a:p>
              <a:pPr algn="just">
                <a:buClr>
                  <a:srgbClr val="FF7575"/>
                </a:buClr>
                <a:tabLst>
                  <a:tab pos="363538" algn="l"/>
                </a:tabLst>
                <a:defRPr/>
              </a:pPr>
              <a:r>
                <a:rPr lang="en-US" sz="1600" b="1" smtClean="0"/>
                <a:t>       the </a:t>
              </a:r>
              <a:r>
                <a:rPr lang="en-US" sz="1600" b="1"/>
                <a:t>wall </a:t>
              </a:r>
              <a:r>
                <a:rPr lang="en-US" sz="1600" b="1" smtClean="0"/>
                <a:t>of </a:t>
              </a:r>
              <a:r>
                <a:rPr lang="en-US" sz="1600" b="1"/>
                <a:t>glomerular capillaries (diffuse subepithelial immune deposits </a:t>
              </a:r>
              <a:r>
                <a:rPr lang="en-US" sz="1600" b="1" smtClean="0"/>
                <a:t>without</a:t>
              </a:r>
            </a:p>
            <a:p>
              <a:pPr algn="just">
                <a:buClr>
                  <a:srgbClr val="FF7575"/>
                </a:buClr>
                <a:tabLst>
                  <a:tab pos="363538" algn="l"/>
                </a:tabLst>
                <a:defRPr/>
              </a:pPr>
              <a:r>
                <a:rPr lang="en-US" sz="1600" b="1"/>
                <a:t> </a:t>
              </a:r>
              <a:r>
                <a:rPr lang="en-US" sz="1600" b="1" smtClean="0"/>
                <a:t>      inflammation </a:t>
              </a:r>
              <a:r>
                <a:rPr lang="en-US" sz="1600" b="1"/>
                <a:t>and proliferation</a:t>
              </a:r>
              <a:r>
                <a:rPr lang="en-US" sz="1600" b="1" smtClean="0"/>
                <a:t>)</a:t>
              </a:r>
            </a:p>
            <a:p>
              <a:pPr algn="just">
                <a:buClr>
                  <a:srgbClr val="FF7575"/>
                </a:buClr>
                <a:tabLst>
                  <a:tab pos="363538" algn="l"/>
                </a:tabLst>
                <a:defRPr/>
              </a:pPr>
              <a:endParaRPr lang="sr-Latn-CS" sz="15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" pitchFamily="2" charset="2"/>
                <a:buChar char="è"/>
                <a:tabLst>
                  <a:tab pos="363538" algn="l"/>
                </a:tabLst>
                <a:defRPr/>
              </a:pPr>
              <a:r>
                <a:rPr lang="en" sz="1600" b="1">
                  <a:latin typeface="Arial" charset="0"/>
                </a:rPr>
                <a:t> </a:t>
              </a:r>
              <a:r>
                <a:rPr lang="en" sz="1600" b="1" smtClean="0">
                  <a:latin typeface="Arial" charset="0"/>
                </a:rPr>
                <a:t> </a:t>
              </a:r>
              <a:r>
                <a:rPr lang="en-US" sz="1600" b="1">
                  <a:latin typeface="Arial" charset="0"/>
                </a:rPr>
                <a:t>clinically, it is most often manifested by nephrotic syndrome</a:t>
              </a:r>
              <a:endParaRPr lang="sr-Latn-CS" sz="1600" b="1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4"/>
          <p:cNvGrpSpPr>
            <a:grpSpLocks/>
          </p:cNvGrpSpPr>
          <p:nvPr/>
        </p:nvGrpSpPr>
        <p:grpSpPr bwMode="auto">
          <a:xfrm>
            <a:off x="320675" y="1157288"/>
            <a:ext cx="8432800" cy="5514975"/>
            <a:chOff x="320675" y="1157284"/>
            <a:chExt cx="8432800" cy="5515427"/>
          </a:xfrm>
        </p:grpSpPr>
        <p:sp>
          <p:nvSpPr>
            <p:cNvPr id="37891" name="Rectangle 6"/>
            <p:cNvSpPr>
              <a:spLocks noChangeArrowheads="1"/>
            </p:cNvSpPr>
            <p:nvPr/>
          </p:nvSpPr>
          <p:spPr bwMode="auto">
            <a:xfrm>
              <a:off x="475116" y="1245273"/>
              <a:ext cx="8128001" cy="91743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sz="2000" b="1">
                  <a:solidFill>
                    <a:schemeClr val="bg1"/>
                  </a:solidFill>
                </a:rPr>
                <a:t>ETIOLOGY</a:t>
              </a:r>
              <a:endParaRPr lang="sr-Latn-CS" altLang="en-US" sz="2000" b="1">
                <a:solidFill>
                  <a:schemeClr val="bg1"/>
                </a:solidFill>
              </a:endParaRPr>
            </a:p>
            <a:p>
              <a:pPr algn="just" eaLnBrk="1" hangingPunct="1">
                <a:buFontTx/>
                <a:buAutoNum type="arabicPeriod"/>
              </a:pPr>
              <a:r>
                <a:rPr lang="en" altLang="en-US" sz="1600" b="1">
                  <a:solidFill>
                    <a:schemeClr val="bg1"/>
                  </a:solidFill>
                </a:rPr>
                <a:t>IDIOPATHIC MEMBRANEOUS NEPHROPATHY </a:t>
              </a:r>
            </a:p>
            <a:p>
              <a:pPr algn="just" eaLnBrk="1" hangingPunct="1">
                <a:buFontTx/>
                <a:buAutoNum type="arabicPeriod"/>
              </a:pPr>
              <a:r>
                <a:rPr lang="en" altLang="en-US" sz="1600" b="1">
                  <a:solidFill>
                    <a:schemeClr val="bg1"/>
                  </a:solidFill>
                </a:rPr>
                <a:t>SECONDARY MEMBRANEOUS NEPHROPATHY</a:t>
              </a:r>
              <a:endParaRPr lang="sr-Latn-CS" altLang="en-US" b="1">
                <a:solidFill>
                  <a:schemeClr val="bg1"/>
                </a:solidFill>
              </a:endParaRPr>
            </a:p>
          </p:txBody>
        </p:sp>
        <p:sp>
          <p:nvSpPr>
            <p:cNvPr id="37892" name="Rectangle 8"/>
            <p:cNvSpPr>
              <a:spLocks noChangeArrowheads="1"/>
            </p:cNvSpPr>
            <p:nvPr/>
          </p:nvSpPr>
          <p:spPr bwMode="auto">
            <a:xfrm>
              <a:off x="484641" y="2162707"/>
              <a:ext cx="8128001" cy="4510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b="1"/>
                <a:t>SECONDARY MEMBRANEOUS NEPHROPATHY</a:t>
              </a:r>
              <a:endParaRPr lang="sr-Cyrl-CS" altLang="en-US" sz="1200" b="1"/>
            </a:p>
            <a:p>
              <a:pPr algn="just" eaLnBrk="1" hangingPunct="1"/>
              <a:endParaRPr lang="sr-Cyrl-CS" altLang="en-US" sz="800" b="1"/>
            </a:p>
            <a:p>
              <a:pPr algn="just" eaLnBrk="1" hangingPunct="1"/>
              <a:r>
                <a:rPr lang="en" altLang="en-US" b="1"/>
                <a:t>1. INFECTIOUS DISEASES</a:t>
              </a:r>
              <a:endParaRPr lang="sr-Cyrl-CS" altLang="en-US" sz="1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hepatitis </a:t>
              </a:r>
              <a:r>
                <a:rPr lang="en" altLang="en-US" sz="1600" b="1" i="1"/>
                <a:t>B</a:t>
              </a:r>
              <a:r>
                <a:rPr lang="en" altLang="en-US" sz="1600" b="1"/>
                <a:t> 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lues</a:t>
              </a: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malaria quartan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istosomiasis </a:t>
              </a: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filariasis</a:t>
              </a:r>
            </a:p>
            <a:p>
              <a:pPr algn="just" eaLnBrk="1" hangingPunct="1"/>
              <a:endParaRPr lang="sr-Cyrl-CS" altLang="en-US" sz="800" b="1"/>
            </a:p>
            <a:p>
              <a:pPr algn="just" eaLnBrk="1" hangingPunct="1"/>
              <a:r>
                <a:rPr lang="en" altLang="en-US" b="1"/>
                <a:t>2. NEOPLASMS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cancers: lung, breast, stomach, colon, rectum, kidney, melanoma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lymphomas: </a:t>
              </a:r>
              <a:r>
                <a:rPr lang="en" altLang="en-US" sz="1600" b="1" i="1"/>
                <a:t>nonHodgkin </a:t>
              </a:r>
              <a:r>
                <a:rPr lang="en" altLang="en-US" sz="1600" b="1"/>
                <a:t>'s lymphoma, less often </a:t>
              </a:r>
              <a:r>
                <a:rPr lang="en" altLang="en-US" sz="1600" b="1" i="1"/>
                <a:t>Hodgkin </a:t>
              </a:r>
              <a:r>
                <a:rPr lang="en" altLang="en-US" sz="1600" b="1"/>
                <a:t>'s lymphoma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b="1"/>
                <a:t>3. MEDICINES </a:t>
              </a:r>
              <a:r>
                <a:rPr lang="en" altLang="en-US" b="1" smtClean="0"/>
                <a:t>AND TOXINS</a:t>
              </a:r>
              <a:endParaRPr lang="sr-Latn-CS" altLang="en-US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lithium</a:t>
              </a:r>
              <a:endParaRPr lang="sr-Cyrl-CS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penicillamine</a:t>
              </a: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captopril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probenecid</a:t>
              </a:r>
              <a:endParaRPr lang="en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non-steroidal </a:t>
              </a:r>
              <a:r>
                <a:rPr lang="en" altLang="en-US" sz="1600" b="1"/>
                <a:t>anti-inflammatory drugs</a:t>
              </a:r>
              <a:endParaRPr lang="en-US" altLang="en-US" sz="1600" b="1"/>
            </a:p>
          </p:txBody>
        </p:sp>
        <p:sp>
          <p:nvSpPr>
            <p:cNvPr id="37893" name="Line 5"/>
            <p:cNvSpPr>
              <a:spLocks noChangeShapeType="1"/>
            </p:cNvSpPr>
            <p:nvPr/>
          </p:nvSpPr>
          <p:spPr bwMode="auto">
            <a:xfrm flipV="1">
              <a:off x="320675" y="1157284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4"/>
          <p:cNvGrpSpPr>
            <a:grpSpLocks/>
          </p:cNvGrpSpPr>
          <p:nvPr/>
        </p:nvGrpSpPr>
        <p:grpSpPr bwMode="auto">
          <a:xfrm>
            <a:off x="320675" y="1157288"/>
            <a:ext cx="8432800" cy="5370512"/>
            <a:chOff x="320675" y="1157284"/>
            <a:chExt cx="8432800" cy="5370061"/>
          </a:xfrm>
        </p:grpSpPr>
        <p:sp>
          <p:nvSpPr>
            <p:cNvPr id="38915" name="Rectangle 8"/>
            <p:cNvSpPr>
              <a:spLocks noChangeArrowheads="1"/>
            </p:cNvSpPr>
            <p:nvPr/>
          </p:nvSpPr>
          <p:spPr bwMode="auto">
            <a:xfrm>
              <a:off x="499155" y="1158871"/>
              <a:ext cx="8128000" cy="5368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sz="2000" b="1"/>
                <a:t>SECONDARY MEMBRANOUS NEPHROPATHY</a:t>
              </a:r>
            </a:p>
            <a:p>
              <a:pPr algn="just" eaLnBrk="1" hangingPunct="1"/>
              <a:endParaRPr lang="sr-Cyrl-CS" altLang="en-US" sz="800" b="1"/>
            </a:p>
            <a:p>
              <a:pPr algn="just" eaLnBrk="1" hangingPunct="1"/>
              <a:r>
                <a:rPr lang="en" altLang="en-US" b="1"/>
                <a:t>4. SYSTEMIC DISEASES</a:t>
              </a:r>
              <a:endParaRPr lang="sr-Cyrl-CS" altLang="en-US" sz="1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systemic </a:t>
              </a:r>
              <a:r>
                <a:rPr lang="en" altLang="en-US" sz="1600" b="1"/>
                <a:t>lupus erythematosus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rheumatoid </a:t>
              </a:r>
              <a:r>
                <a:rPr lang="en" altLang="en-US" sz="1600" b="1"/>
                <a:t>arthritis</a:t>
              </a: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</a:t>
              </a:r>
              <a:r>
                <a:rPr lang="en" altLang="en-US" sz="1600" b="1" i="1" smtClean="0"/>
                <a:t>Sj</a:t>
              </a:r>
              <a:r>
                <a:rPr lang="en" altLang="en-US" sz="1600" b="1" i="1" smtClean="0">
                  <a:cs typeface="Arial" panose="020B0604020202020204" pitchFamily="34" charset="0"/>
                </a:rPr>
                <a:t>ögren's </a:t>
              </a:r>
              <a:r>
                <a:rPr lang="en" altLang="en-US" sz="1600" b="1">
                  <a:cs typeface="Arial" panose="020B0604020202020204" pitchFamily="34" charset="0"/>
                </a:rPr>
                <a:t>syndrome</a:t>
              </a:r>
              <a:endParaRPr lang="en-US" altLang="en-US" sz="1600" b="1">
                <a:cs typeface="Arial" panose="020B0604020202020204" pitchFamily="34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autoimmune </a:t>
              </a:r>
              <a:r>
                <a:rPr lang="en" altLang="en-US" sz="1600" b="1"/>
                <a:t>thyroiditis</a:t>
              </a: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sarcoidosis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mixed </a:t>
              </a:r>
              <a:r>
                <a:rPr lang="en" altLang="en-US" sz="1600" b="1"/>
                <a:t>connective tissue disease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primary </a:t>
              </a:r>
              <a:r>
                <a:rPr lang="en" altLang="en-US" sz="1600" b="1"/>
                <a:t>biliary cirrhosis</a:t>
              </a:r>
            </a:p>
            <a:p>
              <a:pPr algn="just" eaLnBrk="1" hangingPunct="1"/>
              <a:endParaRPr lang="sr-Cyrl-CS" altLang="en-US" sz="800" b="1"/>
            </a:p>
            <a:p>
              <a:pPr algn="just" eaLnBrk="1" hangingPunct="1"/>
              <a:r>
                <a:rPr lang="en" altLang="en-US" b="1"/>
                <a:t>5. OTHER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diabetes </a:t>
              </a:r>
              <a:r>
                <a:rPr lang="en" altLang="en-US" sz="1600" b="1"/>
                <a:t>mellitus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sickle </a:t>
              </a:r>
              <a:r>
                <a:rPr lang="en" altLang="en-US" sz="1600" b="1"/>
                <a:t>cell anemia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bullous </a:t>
              </a:r>
              <a:r>
                <a:rPr lang="en" altLang="en-US" sz="1600" b="1"/>
                <a:t>pemphigoid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myasthenia </a:t>
              </a:r>
              <a:r>
                <a:rPr lang="en" altLang="en-US" sz="1600" b="1"/>
                <a:t>gravis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</a:t>
              </a:r>
              <a:r>
                <a:rPr lang="en" altLang="en-US" sz="1600" b="1" i="1"/>
                <a:t>Guillain- </a:t>
              </a:r>
              <a:r>
                <a:rPr lang="en" altLang="en-US" sz="1600" b="1"/>
                <a:t>Barre syndrome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renal </a:t>
              </a:r>
              <a:r>
                <a:rPr lang="en" altLang="en-US" sz="1600" b="1"/>
                <a:t>vein thrombosis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endParaRPr lang="sr-Cyrl-C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1600" b="1"/>
            </a:p>
          </p:txBody>
        </p:sp>
        <p:sp>
          <p:nvSpPr>
            <p:cNvPr id="38916" name="Line 5"/>
            <p:cNvSpPr>
              <a:spLocks noChangeShapeType="1"/>
            </p:cNvSpPr>
            <p:nvPr/>
          </p:nvSpPr>
          <p:spPr bwMode="auto">
            <a:xfrm flipV="1">
              <a:off x="320675" y="1157284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5"/>
          <p:cNvGrpSpPr>
            <a:grpSpLocks/>
          </p:cNvGrpSpPr>
          <p:nvPr/>
        </p:nvGrpSpPr>
        <p:grpSpPr bwMode="auto">
          <a:xfrm>
            <a:off x="238125" y="1057275"/>
            <a:ext cx="8621713" cy="5534025"/>
            <a:chOff x="238125" y="1057275"/>
            <a:chExt cx="8621713" cy="5534026"/>
          </a:xfrm>
        </p:grpSpPr>
        <p:sp>
          <p:nvSpPr>
            <p:cNvPr id="5123" name="Line 4"/>
            <p:cNvSpPr>
              <a:spLocks noChangeShapeType="1"/>
            </p:cNvSpPr>
            <p:nvPr/>
          </p:nvSpPr>
          <p:spPr bwMode="auto">
            <a:xfrm flipV="1">
              <a:off x="349250" y="1595438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Rectangle 6"/>
            <p:cNvSpPr>
              <a:spLocks noChangeArrowheads="1"/>
            </p:cNvSpPr>
            <p:nvPr/>
          </p:nvSpPr>
          <p:spPr bwMode="auto">
            <a:xfrm>
              <a:off x="349250" y="1057275"/>
              <a:ext cx="8432800" cy="5534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sz="2400" b="1"/>
                <a:t>SECONDARY NEPHROTIC SYNDROME</a:t>
              </a:r>
              <a:endParaRPr lang="en-US" altLang="en-US" sz="2400" b="1"/>
            </a:p>
            <a:p>
              <a:pPr algn="just" eaLnBrk="1" hangingPunct="1"/>
              <a:endParaRPr lang="sr-Cyrl-CS" altLang="en-US" sz="10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2000" b="1"/>
                <a:t> A. </a:t>
              </a:r>
              <a:r>
                <a:rPr lang="en" altLang="en-US" sz="2000" b="1" smtClean="0"/>
                <a:t>Infections</a:t>
              </a:r>
              <a:endParaRPr lang="en" altLang="en-US" sz="20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b="1"/>
                <a:t> </a:t>
              </a:r>
              <a:r>
                <a:rPr lang="en" altLang="en-US" sz="2000" b="1"/>
                <a:t>1. bacteria: </a:t>
              </a:r>
              <a:r>
                <a:rPr lang="en" altLang="en-US" b="1"/>
                <a:t>poststreptococcal </a:t>
              </a:r>
              <a:r>
                <a:rPr lang="en" altLang="en-US" b="1" i="1" smtClean="0"/>
                <a:t>GN</a:t>
              </a:r>
              <a:r>
                <a:rPr lang="en" altLang="en-US" b="1" smtClean="0"/>
                <a:t>, </a:t>
              </a:r>
              <a:r>
                <a:rPr lang="en" altLang="en-US" b="1"/>
                <a:t>infectious endocarditis</a:t>
              </a:r>
              <a:endParaRPr lang="sr-Cyrl-CS" altLang="en-US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2000" b="1" smtClean="0"/>
                <a:t> 2</a:t>
              </a:r>
              <a:r>
                <a:rPr lang="en" altLang="en-US" sz="2000" b="1"/>
                <a:t>. viruses: </a:t>
              </a:r>
              <a:r>
                <a:rPr lang="en" altLang="en-US" b="1"/>
                <a:t>hepatitis </a:t>
              </a:r>
              <a:r>
                <a:rPr lang="en" altLang="en-US" b="1" i="1" smtClean="0"/>
                <a:t>B</a:t>
              </a:r>
              <a:r>
                <a:rPr lang="en" altLang="en-US" b="1" smtClean="0"/>
                <a:t>, </a:t>
              </a:r>
              <a:r>
                <a:rPr lang="en" altLang="en-US" b="1"/>
                <a:t>hepatitis </a:t>
              </a:r>
              <a:r>
                <a:rPr lang="en" altLang="en-US" b="1" i="1" smtClean="0"/>
                <a:t>C</a:t>
              </a:r>
              <a:r>
                <a:rPr lang="en" altLang="en-US" b="1" smtClean="0"/>
                <a:t>, </a:t>
              </a:r>
              <a:r>
                <a:rPr lang="en" altLang="en-US" b="1"/>
                <a:t>cytomegalovirus</a:t>
              </a:r>
              <a:endParaRPr lang="sr-Cyrl-CS" altLang="en-US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b="1"/>
                <a:t> </a:t>
              </a:r>
              <a:r>
                <a:rPr lang="en" altLang="en-US" sz="2000" b="1"/>
                <a:t>3. protozoa: </a:t>
              </a:r>
              <a:r>
                <a:rPr lang="en" altLang="en-US" b="1"/>
                <a:t>malaria, toxoplasmosis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b="1"/>
                <a:t> </a:t>
              </a:r>
              <a:r>
                <a:rPr lang="en" altLang="en-US" sz="2000" b="1"/>
                <a:t>4. helminths: </a:t>
              </a:r>
              <a:r>
                <a:rPr lang="en" altLang="en-US" b="1"/>
                <a:t>schistosomiasis, trypanosomia, filariasis</a:t>
              </a:r>
              <a:endParaRPr lang="en-US" altLang="en-US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800" b="1"/>
                <a:t>             </a:t>
              </a:r>
              <a:r>
                <a:rPr lang="en" altLang="en-US" sz="400" b="1"/>
                <a:t>         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2000" b="1"/>
                <a:t> B. Systemic diseases</a:t>
              </a:r>
            </a:p>
            <a:p>
              <a:pPr algn="just" eaLnBrk="1" hangingPunct="1">
                <a:buClr>
                  <a:srgbClr val="FF7575"/>
                </a:buClr>
              </a:pPr>
              <a:r>
                <a:rPr lang="en-US" altLang="en-US" sz="2000" b="1" smtClean="0"/>
                <a:t>1. systemic </a:t>
              </a:r>
              <a:r>
                <a:rPr lang="en-US" altLang="en-US" sz="2000" b="1"/>
                <a:t>lupus </a:t>
              </a:r>
              <a:r>
                <a:rPr lang="en-US" altLang="en-US" sz="2000" b="1" smtClean="0"/>
                <a:t>erythematosus</a:t>
              </a:r>
            </a:p>
            <a:p>
              <a:pPr algn="just" eaLnBrk="1" hangingPunct="1">
                <a:buClr>
                  <a:srgbClr val="FF7575"/>
                </a:buClr>
              </a:pPr>
              <a:r>
                <a:rPr lang="en" altLang="en-US" sz="2000" b="1" smtClean="0"/>
                <a:t>2. </a:t>
              </a:r>
              <a:r>
                <a:rPr lang="en" altLang="en-US" sz="2000" b="1" i="1" smtClean="0"/>
                <a:t>Henoch </a:t>
              </a:r>
              <a:r>
                <a:rPr lang="en" altLang="en-US" sz="2000" b="1" smtClean="0">
                  <a:cs typeface="Arial" panose="020B0604020202020204" pitchFamily="34" charset="0"/>
                </a:rPr>
                <a:t>- </a:t>
              </a:r>
              <a:r>
                <a:rPr lang="en" altLang="en-US" sz="2000" b="1" i="1" smtClean="0">
                  <a:cs typeface="Arial" panose="020B0604020202020204" pitchFamily="34" charset="0"/>
                </a:rPr>
                <a:t>Schönlein purpura 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2000" b="1" smtClean="0">
                  <a:cs typeface="Arial" panose="020B0604020202020204" pitchFamily="34" charset="0"/>
                </a:rPr>
                <a:t>3</a:t>
              </a:r>
              <a:r>
                <a:rPr lang="en" altLang="en-US" sz="2000" b="1">
                  <a:cs typeface="Arial" panose="020B0604020202020204" pitchFamily="34" charset="0"/>
                </a:rPr>
                <a:t>. </a:t>
              </a:r>
              <a:r>
                <a:rPr lang="en" altLang="en-US" sz="2000" b="1" i="1">
                  <a:cs typeface="Arial" panose="020B0604020202020204" pitchFamily="34" charset="0"/>
                </a:rPr>
                <a:t>Wegener </a:t>
              </a:r>
              <a:r>
                <a:rPr lang="en" altLang="en-US" sz="2000" b="1" smtClean="0">
                  <a:cs typeface="Arial" panose="020B0604020202020204" pitchFamily="34" charset="0"/>
                </a:rPr>
                <a:t> granulomatosis</a:t>
              </a:r>
              <a:endParaRPr lang="sr-Cyrl-CS" altLang="en-US" sz="2000" b="1">
                <a:cs typeface="Arial" panose="020B0604020202020204" pitchFamily="34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2000" b="1">
                  <a:cs typeface="Arial" panose="020B0604020202020204" pitchFamily="34" charset="0"/>
                </a:rPr>
                <a:t>4. </a:t>
              </a:r>
              <a:r>
                <a:rPr lang="en" altLang="en-US" sz="2000" b="1" i="1">
                  <a:cs typeface="Arial" panose="020B0604020202020204" pitchFamily="34" charset="0"/>
                </a:rPr>
                <a:t>Goodpasture </a:t>
              </a:r>
              <a:r>
                <a:rPr lang="en" altLang="en-US" sz="2000" b="1" smtClean="0">
                  <a:cs typeface="Arial" panose="020B0604020202020204" pitchFamily="34" charset="0"/>
                </a:rPr>
                <a:t>syndrome</a:t>
              </a:r>
              <a:endParaRPr lang="en" altLang="en-US" sz="2000" b="1">
                <a:cs typeface="Arial" panose="020B0604020202020204" pitchFamily="34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2000" b="1">
                  <a:cs typeface="Arial" panose="020B0604020202020204" pitchFamily="34" charset="0"/>
                </a:rPr>
                <a:t>5. </a:t>
              </a:r>
              <a:r>
                <a:rPr lang="en" altLang="en-US" sz="2000" b="1" smtClean="0">
                  <a:cs typeface="Arial" panose="020B0604020202020204" pitchFamily="34" charset="0"/>
                </a:rPr>
                <a:t>Amyloidosis</a:t>
              </a:r>
              <a:endParaRPr lang="sr-Cyrl-CS" altLang="en-US" b="1"/>
            </a:p>
          </p:txBody>
        </p:sp>
        <p:sp>
          <p:nvSpPr>
            <p:cNvPr id="5125" name="Rectangle 2"/>
            <p:cNvSpPr>
              <a:spLocks noChangeArrowheads="1"/>
            </p:cNvSpPr>
            <p:nvPr/>
          </p:nvSpPr>
          <p:spPr bwMode="auto">
            <a:xfrm>
              <a:off x="238125" y="1057275"/>
              <a:ext cx="8621713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800" b="1"/>
                <a:t>ETIOLOGY OF NEPHROTIC SYNDROME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339725" y="1666875"/>
              <a:ext cx="8432800" cy="4924426"/>
            </a:xfrm>
            <a:prstGeom prst="rect">
              <a:avLst/>
            </a:prstGeom>
            <a:noFill/>
            <a:ln w="3175">
              <a:solidFill>
                <a:srgbClr val="A500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4"/>
          <p:cNvGrpSpPr>
            <a:grpSpLocks/>
          </p:cNvGrpSpPr>
          <p:nvPr/>
        </p:nvGrpSpPr>
        <p:grpSpPr bwMode="auto">
          <a:xfrm>
            <a:off x="311150" y="1001713"/>
            <a:ext cx="8566150" cy="5746750"/>
            <a:chOff x="310702" y="1016018"/>
            <a:chExt cx="8566593" cy="5163284"/>
          </a:xfrm>
        </p:grpSpPr>
        <p:sp>
          <p:nvSpPr>
            <p:cNvPr id="39939" name="Line 5"/>
            <p:cNvSpPr>
              <a:spLocks noChangeShapeType="1"/>
            </p:cNvSpPr>
            <p:nvPr/>
          </p:nvSpPr>
          <p:spPr bwMode="auto">
            <a:xfrm flipV="1">
              <a:off x="320675" y="1382140"/>
              <a:ext cx="8432800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16" name="Rectangle 7"/>
            <p:cNvSpPr>
              <a:spLocks noChangeArrowheads="1"/>
            </p:cNvSpPr>
            <p:nvPr/>
          </p:nvSpPr>
          <p:spPr bwMode="auto">
            <a:xfrm>
              <a:off x="310702" y="1384009"/>
              <a:ext cx="8566593" cy="4795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>
                <a:tabLst>
                  <a:tab pos="261938" algn="l"/>
                </a:tabLst>
                <a:defRPr/>
              </a:pPr>
              <a:r>
                <a:rPr lang="en" sz="2000" b="1">
                  <a:latin typeface="Arial" charset="0"/>
                </a:rPr>
                <a:t>PATHOGENESIS</a:t>
              </a:r>
              <a:endParaRPr lang="sr-Cyrl-CS" sz="1200" b="1">
                <a:latin typeface="Arial" charset="0"/>
              </a:endParaRPr>
            </a:p>
            <a:p>
              <a:pPr algn="just">
                <a:tabLst>
                  <a:tab pos="261938" algn="l"/>
                </a:tabLst>
                <a:defRPr/>
              </a:pPr>
              <a:endParaRPr lang="sr-Cyrl-CS" sz="4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 2" pitchFamily="18" charset="2"/>
                <a:buChar char=""/>
                <a:tabLst>
                  <a:tab pos="361950" algn="l"/>
                </a:tabLst>
                <a:defRPr/>
              </a:pPr>
              <a:r>
                <a:rPr lang="en" b="1">
                  <a:latin typeface="Arial" charset="0"/>
                </a:rPr>
                <a:t>  the main </a:t>
              </a:r>
              <a:r>
                <a:rPr lang="en" b="1" smtClean="0">
                  <a:latin typeface="Arial" charset="0"/>
                </a:rPr>
                <a:t>pathogenetic </a:t>
              </a:r>
              <a:r>
                <a:rPr lang="en" b="1">
                  <a:latin typeface="Arial" charset="0"/>
                </a:rPr>
                <a:t>mechanism:</a:t>
              </a:r>
            </a:p>
            <a:p>
              <a:pPr algn="just">
                <a:tabLst>
                  <a:tab pos="261938" algn="l"/>
                </a:tabLst>
                <a:defRPr/>
              </a:pPr>
              <a:endParaRPr lang="sr-Cyrl-CS" sz="800" b="1">
                <a:latin typeface="Arial" charset="0"/>
              </a:endParaRPr>
            </a:p>
            <a:p>
              <a:pPr marL="361950" lvl="1" algn="just">
                <a:buClr>
                  <a:srgbClr val="FF7575"/>
                </a:buClr>
                <a:buFont typeface="Wingdings" pitchFamily="2" charset="2"/>
                <a:buChar char="è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an antigen was detected in the podocyte membrane (phospholipase A2 receptor)</a:t>
              </a:r>
            </a:p>
            <a:p>
              <a:pPr marL="361950" lvl="1" algn="just">
                <a:buClr>
                  <a:srgbClr val="FF7575"/>
                </a:buClr>
                <a:buFont typeface="Wingdings" pitchFamily="2" charset="2"/>
                <a:buChar char="è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antibodies (anti- </a:t>
              </a:r>
              <a:r>
                <a:rPr lang="en" sz="1600" b="1" i="1">
                  <a:latin typeface="Arial" charset="0"/>
                </a:rPr>
                <a:t>PLA2 R </a:t>
              </a:r>
              <a:r>
                <a:rPr lang="en" sz="1600" b="1">
                  <a:latin typeface="Arial" charset="0"/>
                </a:rPr>
                <a:t>-antibodies) bind </a:t>
              </a:r>
              <a:r>
                <a:rPr lang="en" sz="1600" b="1" i="1">
                  <a:latin typeface="Arial" charset="0"/>
                </a:rPr>
                <a:t>in situ </a:t>
              </a:r>
              <a:r>
                <a:rPr lang="en" sz="1600" b="1">
                  <a:latin typeface="Arial" charset="0"/>
                </a:rPr>
                <a:t>to antigens on the subepithelial surface</a:t>
              </a:r>
            </a:p>
            <a:p>
              <a:pPr lvl="1" algn="just">
                <a:buClr>
                  <a:srgbClr val="FF7575"/>
                </a:buClr>
                <a:tabLst>
                  <a:tab pos="261938" algn="l"/>
                  <a:tab pos="628650" algn="l"/>
                </a:tabLst>
                <a:defRPr/>
              </a:pPr>
              <a:r>
                <a:rPr lang="en" sz="1600" b="1">
                  <a:latin typeface="Arial" charset="0"/>
                </a:rPr>
                <a:t>  side of the basement membrane of the </a:t>
              </a:r>
              <a:r>
                <a:rPr lang="en" sz="1600" b="1" smtClean="0">
                  <a:latin typeface="Arial" charset="0"/>
                </a:rPr>
                <a:t>glomerulus</a:t>
              </a:r>
              <a:endParaRPr lang="en" sz="1600" b="1">
                <a:latin typeface="Arial" charset="0"/>
              </a:endParaRPr>
            </a:p>
            <a:p>
              <a:pPr marL="361950" lvl="1" algn="just">
                <a:buClr>
                  <a:srgbClr val="FF7575"/>
                </a:buClr>
                <a:buFont typeface="Wingdings" pitchFamily="2" charset="2"/>
                <a:buChar char="è"/>
                <a:tabLst>
                  <a:tab pos="261938" algn="l"/>
                </a:tabLst>
                <a:defRPr/>
              </a:pPr>
              <a:r>
                <a:rPr lang="en-US" sz="1600" smtClean="0"/>
                <a:t> </a:t>
              </a:r>
              <a:r>
                <a:rPr lang="en-US" sz="1600" b="1" smtClean="0"/>
                <a:t>anti-PLA2R-antibodies </a:t>
              </a:r>
              <a:r>
                <a:rPr lang="en-US" sz="1600" b="1"/>
                <a:t>make it possible to differentiate </a:t>
              </a:r>
              <a:r>
                <a:rPr lang="en-US" sz="1600" b="1" smtClean="0"/>
                <a:t>primary </a:t>
              </a:r>
              <a:r>
                <a:rPr lang="en-US" sz="1600" b="1"/>
                <a:t>and </a:t>
              </a:r>
              <a:r>
                <a:rPr lang="en-US" sz="1600" b="1" smtClean="0"/>
                <a:t>secondary</a:t>
              </a:r>
            </a:p>
            <a:p>
              <a:pPr marL="361950" lvl="1"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-US" sz="1600" b="1"/>
                <a:t> </a:t>
              </a:r>
              <a:r>
                <a:rPr lang="en-US" sz="1600" b="1" smtClean="0"/>
                <a:t>    </a:t>
              </a:r>
              <a:r>
                <a:rPr lang="en-US" sz="1600" b="1"/>
                <a:t>forms of membranous nephropathy</a:t>
              </a:r>
              <a:r>
                <a:rPr lang="en" sz="1200" b="1" smtClean="0">
                  <a:latin typeface="Arial" charset="0"/>
                </a:rPr>
                <a:t>  </a:t>
              </a:r>
              <a:endParaRPr lang="sr-Latn-CS" sz="12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2000" b="1">
                  <a:latin typeface="Arial" charset="0"/>
                </a:rPr>
                <a:t>PATHOHISTOLOGY</a:t>
              </a:r>
              <a:endParaRPr lang="sr-Latn-CS" sz="20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sz="4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 light microscopy: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thickened </a:t>
              </a:r>
              <a:r>
                <a:rPr lang="en" sz="1600" b="1">
                  <a:latin typeface="Arial" charset="0"/>
                </a:rPr>
                <a:t>basement membrane of glomeruli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absence </a:t>
              </a:r>
              <a:r>
                <a:rPr lang="en" sz="1600" b="1">
                  <a:latin typeface="Arial" charset="0"/>
                </a:rPr>
                <a:t>of cell proliferation</a:t>
              </a:r>
            </a:p>
            <a:p>
              <a:pPr algn="just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 immunofluorescence microscopy: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immune </a:t>
              </a:r>
              <a:r>
                <a:rPr lang="en" sz="1600" b="1">
                  <a:latin typeface="Arial" charset="0"/>
                </a:rPr>
                <a:t>deposits on the outside of the basement membrane of the glomerulus</a:t>
              </a:r>
              <a:endParaRPr lang="en-US" sz="16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electronic </a:t>
              </a:r>
              <a:r>
                <a:rPr lang="en" sz="1600" b="1">
                  <a:latin typeface="Arial" charset="0"/>
                </a:rPr>
                <a:t>microscopy :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subepithelial </a:t>
              </a:r>
              <a:r>
                <a:rPr lang="en" sz="1600" b="1">
                  <a:latin typeface="Arial" charset="0"/>
                </a:rPr>
                <a:t>immune deposits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thickened </a:t>
              </a:r>
              <a:r>
                <a:rPr lang="en" sz="1600" b="1">
                  <a:latin typeface="Arial" charset="0"/>
                </a:rPr>
                <a:t>basement membrane of glomeruli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endParaRPr lang="en-US" sz="1600" b="1">
                <a:latin typeface="Arial" charset="0"/>
              </a:endParaRP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endParaRPr lang="en-US" sz="1600" b="1">
                <a:latin typeface="Arial" charset="0"/>
              </a:endParaRP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endParaRPr lang="sr-Cyrl-CS" sz="800" b="1" i="1">
                <a:latin typeface="Arial" charset="0"/>
              </a:endParaRPr>
            </a:p>
          </p:txBody>
        </p:sp>
        <p:sp>
          <p:nvSpPr>
            <p:cNvPr id="39941" name="Rectangle 7"/>
            <p:cNvSpPr>
              <a:spLocks noChangeArrowheads="1"/>
            </p:cNvSpPr>
            <p:nvPr/>
          </p:nvSpPr>
          <p:spPr bwMode="auto">
            <a:xfrm>
              <a:off x="319314" y="1016018"/>
              <a:ext cx="8374743" cy="414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MEMBRANEOUS NEPHROPATHY</a:t>
              </a:r>
              <a:endParaRPr lang="sr-Latn-C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3"/>
          <p:cNvGrpSpPr>
            <a:grpSpLocks/>
          </p:cNvGrpSpPr>
          <p:nvPr/>
        </p:nvGrpSpPr>
        <p:grpSpPr bwMode="auto">
          <a:xfrm>
            <a:off x="261938" y="971550"/>
            <a:ext cx="8621712" cy="4818063"/>
            <a:chOff x="276225" y="1175410"/>
            <a:chExt cx="8621714" cy="4818290"/>
          </a:xfrm>
        </p:grpSpPr>
        <p:sp>
          <p:nvSpPr>
            <p:cNvPr id="40965" name="Rectangle 3"/>
            <p:cNvSpPr>
              <a:spLocks noChangeArrowheads="1"/>
            </p:cNvSpPr>
            <p:nvPr/>
          </p:nvSpPr>
          <p:spPr bwMode="auto">
            <a:xfrm>
              <a:off x="276225" y="1175410"/>
              <a:ext cx="8621714" cy="808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MEMBRANEOUS NEPHROPATHY</a:t>
              </a:r>
              <a:endParaRPr lang="en-US" altLang="en-US" sz="2400" b="1" i="1"/>
            </a:p>
          </p:txBody>
        </p:sp>
        <p:sp>
          <p:nvSpPr>
            <p:cNvPr id="40966" name="Rectangle 7"/>
            <p:cNvSpPr>
              <a:spLocks noChangeArrowheads="1"/>
            </p:cNvSpPr>
            <p:nvPr/>
          </p:nvSpPr>
          <p:spPr bwMode="auto">
            <a:xfrm>
              <a:off x="303213" y="1746902"/>
              <a:ext cx="8534401" cy="4246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sz="2000" b="1"/>
                <a:t>CLINICAL PICTURE</a:t>
              </a:r>
            </a:p>
            <a:p>
              <a:pPr algn="just" eaLnBrk="1" hangingPunct="1"/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/>
                <a:t>it is most often manifested by the clinical picture of nephrotic syndrome (80-90%)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/>
                <a:t>in 10-20% of patients: asymptomatic proteinuria and microhematuria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/>
                <a:t> </a:t>
              </a:r>
              <a:r>
                <a:rPr lang="en" altLang="en-US" sz="1600" b="1" smtClean="0"/>
                <a:t>rapidly </a:t>
              </a:r>
              <a:r>
                <a:rPr lang="en" altLang="en-US" sz="1600" b="1"/>
                <a:t>progressive form (secondary rapidly progressive </a:t>
              </a:r>
              <a:r>
                <a:rPr lang="en" altLang="en-US" sz="1600" b="1" i="1"/>
                <a:t>GN) </a:t>
              </a:r>
              <a:r>
                <a:rPr lang="en" altLang="en-US" sz="1600" b="1"/>
                <a:t>(rare)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800" b="1" i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chronic </a:t>
              </a:r>
              <a:r>
                <a:rPr lang="en" altLang="en-US" sz="1600" b="1"/>
                <a:t>progressive kidney disease (end stage </a:t>
              </a:r>
              <a:r>
                <a:rPr lang="en" altLang="en-US" sz="1600" b="1" i="1"/>
                <a:t>CKD </a:t>
              </a:r>
              <a:r>
                <a:rPr lang="en" altLang="en-US" sz="1600" b="1"/>
                <a:t>)</a:t>
              </a:r>
              <a:endParaRPr lang="sr-Cyrl-C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/>
                <a:t> </a:t>
              </a:r>
              <a:r>
                <a:rPr lang="en-US" altLang="en-US" sz="1600" b="1" smtClean="0"/>
                <a:t>the </a:t>
              </a:r>
              <a:r>
                <a:rPr lang="en-US" altLang="en-US" sz="1600" b="1"/>
                <a:t>disease is usually manifested by the appearance of swelling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</a:t>
              </a:r>
              <a:r>
                <a:rPr lang="en-US" altLang="en-US" sz="1600" b="1"/>
                <a:t>edema can be expressed: ascites, pleural effusions</a:t>
              </a: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sr-Latn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/>
                <a:t> </a:t>
              </a:r>
              <a:r>
                <a:rPr lang="en" altLang="en-US" sz="1600" b="1" smtClean="0"/>
                <a:t>complications</a:t>
              </a:r>
              <a:r>
                <a:rPr lang="en" altLang="en-US" sz="1600" b="1"/>
                <a:t>: renal vein thrombosis, thromboembolic complications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spontaneous </a:t>
              </a:r>
              <a:r>
                <a:rPr lang="en" altLang="en-US" sz="1600" b="1"/>
                <a:t>remission of the disease is achieved in 30-35% of patients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1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Cyrl-CS" altLang="en-US" sz="1400" b="1"/>
            </a:p>
            <a:p>
              <a:pPr algn="just" eaLnBrk="1" hangingPunct="1"/>
              <a:endParaRPr lang="sr-Cyrl-CS" altLang="en-US" sz="1400" b="1"/>
            </a:p>
          </p:txBody>
        </p:sp>
      </p:grpSp>
      <p:sp>
        <p:nvSpPr>
          <p:cNvPr id="40963" name="Line 5"/>
          <p:cNvSpPr>
            <a:spLocks noChangeShapeType="1"/>
          </p:cNvSpPr>
          <p:nvPr/>
        </p:nvSpPr>
        <p:spPr bwMode="auto">
          <a:xfrm flipV="1">
            <a:off x="306388" y="1611313"/>
            <a:ext cx="8432800" cy="1587"/>
          </a:xfrm>
          <a:prstGeom prst="line">
            <a:avLst/>
          </a:prstGeom>
          <a:noFill/>
          <a:ln w="38100">
            <a:solidFill>
              <a:srgbClr val="FF75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4" name="Rectangle 26"/>
          <p:cNvSpPr>
            <a:spLocks noChangeArrowheads="1"/>
          </p:cNvSpPr>
          <p:nvPr/>
        </p:nvSpPr>
        <p:spPr bwMode="auto">
          <a:xfrm>
            <a:off x="306388" y="6284913"/>
            <a:ext cx="85169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1600" b="1" i="1"/>
              <a:t>GN </a:t>
            </a:r>
            <a:r>
              <a:rPr lang="en" altLang="en-US" sz="1600" b="1"/>
              <a:t>- glomerulonephritis, </a:t>
            </a:r>
            <a:r>
              <a:rPr lang="en" altLang="en-US" sz="1600" b="1" i="1"/>
              <a:t>CKD - </a:t>
            </a:r>
            <a:r>
              <a:rPr lang="en" altLang="en-US" sz="1600" b="1"/>
              <a:t>chronic kidney disease</a:t>
            </a:r>
            <a:endParaRPr lang="sr-Latn-CS" altLang="en-US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5"/>
          <p:cNvGrpSpPr>
            <a:grpSpLocks/>
          </p:cNvGrpSpPr>
          <p:nvPr/>
        </p:nvGrpSpPr>
        <p:grpSpPr bwMode="auto">
          <a:xfrm>
            <a:off x="247650" y="841375"/>
            <a:ext cx="8621713" cy="5486400"/>
            <a:chOff x="247197" y="841374"/>
            <a:chExt cx="8621713" cy="5486855"/>
          </a:xfrm>
        </p:grpSpPr>
        <p:grpSp>
          <p:nvGrpSpPr>
            <p:cNvPr id="41987" name="Group 3"/>
            <p:cNvGrpSpPr>
              <a:grpSpLocks/>
            </p:cNvGrpSpPr>
            <p:nvPr/>
          </p:nvGrpSpPr>
          <p:grpSpPr bwMode="auto">
            <a:xfrm>
              <a:off x="247197" y="841374"/>
              <a:ext cx="8621713" cy="5486855"/>
              <a:chOff x="276225" y="1121960"/>
              <a:chExt cx="8621714" cy="5090814"/>
            </a:xfrm>
          </p:grpSpPr>
          <p:sp>
            <p:nvSpPr>
              <p:cNvPr id="41989" name="Rectangle 3"/>
              <p:cNvSpPr>
                <a:spLocks noChangeArrowheads="1"/>
              </p:cNvSpPr>
              <p:nvPr/>
            </p:nvSpPr>
            <p:spPr bwMode="auto">
              <a:xfrm>
                <a:off x="276225" y="1121960"/>
                <a:ext cx="8621714" cy="808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2400" b="1"/>
                  <a:t>MEMBRANEOUS NEPHROPATHY</a:t>
                </a:r>
                <a:endParaRPr lang="en-US" altLang="en-US" sz="2400" b="1" i="1"/>
              </a:p>
            </p:txBody>
          </p:sp>
          <p:sp>
            <p:nvSpPr>
              <p:cNvPr id="41990" name="Rectangle 7"/>
              <p:cNvSpPr>
                <a:spLocks noChangeArrowheads="1"/>
              </p:cNvSpPr>
              <p:nvPr/>
            </p:nvSpPr>
            <p:spPr bwMode="auto">
              <a:xfrm>
                <a:off x="303213" y="1965985"/>
                <a:ext cx="8534401" cy="4246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just" eaLnBrk="1" hangingPunct="1"/>
                <a:r>
                  <a:rPr lang="en" altLang="en-US" sz="2000" b="1"/>
                  <a:t>DIAGNOSTICS</a:t>
                </a:r>
              </a:p>
              <a:p>
                <a:pPr algn="just" eaLnBrk="1" hangingPunct="1"/>
                <a:endParaRPr lang="sr-Cyrl-CS" altLang="en-US" sz="6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b="1"/>
                  <a:t>medical history: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appearance of edema</a:t>
                </a:r>
              </a:p>
              <a:p>
                <a:pPr algn="just" eaLnBrk="1" hangingPunct="1">
                  <a:buClr>
                    <a:srgbClr val="FF7575"/>
                  </a:buClr>
                </a:pPr>
                <a:endParaRPr lang="en-US" altLang="en-US" sz="6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b="1"/>
                  <a:t>physical examination: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swelling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signs of pleural effusion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signs of ascites</a:t>
                </a:r>
              </a:p>
              <a:p>
                <a:pPr algn="just" eaLnBrk="1" hangingPunct="1">
                  <a:buClr>
                    <a:srgbClr val="FF7575"/>
                  </a:buClr>
                </a:pPr>
                <a:endParaRPr lang="en-US" altLang="en-US" sz="6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b="1"/>
                  <a:t>laboratory: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 proteinuria ≥ 3.5 </a:t>
                </a:r>
                <a:r>
                  <a:rPr lang="en" altLang="en-US" sz="1600" b="1" i="1"/>
                  <a:t>g/24h </a:t>
                </a:r>
                <a:r>
                  <a:rPr lang="en" altLang="en-US" sz="1600" b="1"/>
                  <a:t>(nephrotic syndrome)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 hyperlipidemia: </a:t>
                </a:r>
                <a:r>
                  <a:rPr lang="en" altLang="en-US" sz="1600" b="1">
                    <a:sym typeface="Symbol" panose="05050102010706020507" pitchFamily="18" charset="2"/>
                  </a:rPr>
                  <a:t> total cholesterol, 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LDL </a:t>
                </a:r>
                <a:r>
                  <a:rPr lang="en" altLang="en-US" sz="1600" b="1">
                    <a:sym typeface="Symbol" panose="05050102010706020507" pitchFamily="18" charset="2"/>
                  </a:rPr>
                  <a:t>,  triglycerides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>
                    <a:sym typeface="Symbol" panose="05050102010706020507" pitchFamily="18" charset="2"/>
                  </a:rPr>
                  <a:t>  hypoalbuminemia: &lt; 25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g/l </a:t>
                </a:r>
                <a:r>
                  <a:rPr lang="en" altLang="en-US" sz="1600" b="1">
                    <a:sym typeface="Symbol" panose="05050102010706020507" pitchFamily="18" charset="2"/>
                  </a:rPr>
                  <a:t>(&lt; 20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g/l </a:t>
                </a:r>
                <a:r>
                  <a:rPr lang="en" altLang="en-US" sz="1600" b="1">
                    <a:sym typeface="Symbol" panose="05050102010706020507" pitchFamily="18" charset="2"/>
                  </a:rPr>
                  <a:t>)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>
                    <a:sym typeface="Symbol" panose="05050102010706020507" pitchFamily="18" charset="2"/>
                  </a:rPr>
                  <a:t>  hypoproteinemia: total proteins &lt; 55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g/l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i="1">
                    <a:sym typeface="Symbol" panose="05050102010706020507" pitchFamily="18" charset="2"/>
                  </a:rPr>
                  <a:t>  </a:t>
                </a:r>
                <a:r>
                  <a:rPr lang="en" altLang="en-US" sz="1600" b="1">
                    <a:sym typeface="Symbol" panose="05050102010706020507" pitchFamily="18" charset="2"/>
                  </a:rPr>
                  <a:t> antithrombin 3, 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 </a:t>
                </a:r>
                <a:r>
                  <a:rPr lang="en" altLang="en-US" sz="1600" b="1" i="1" baseline="-25000">
                    <a:sym typeface="Symbol" panose="05050102010706020507" pitchFamily="18" charset="2"/>
                  </a:rPr>
                  <a:t>2 </a:t>
                </a:r>
                <a:r>
                  <a:rPr lang="en" altLang="en-US" sz="1600" b="1">
                    <a:sym typeface="Symbol" panose="05050102010706020507" pitchFamily="18" charset="2"/>
                  </a:rPr>
                  <a:t>-antiplasmin (renal vein thrombosis)</a:t>
                </a:r>
                <a:endParaRPr lang="sr-Latn-CS" altLang="en-US" sz="1600" b="1"/>
              </a:p>
              <a:p>
                <a:pPr algn="just" eaLnBrk="1" hangingPunct="1">
                  <a:buClr>
                    <a:srgbClr val="FF7575"/>
                  </a:buClr>
                </a:pPr>
                <a:endParaRPr lang="sr-Cyrl-CS" altLang="en-US" sz="6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b="1"/>
                  <a:t>immune system tests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 </a:t>
                </a:r>
                <a:r>
                  <a:rPr lang="en" altLang="en-US" sz="1600" b="1">
                    <a:sym typeface="Symbol" panose="05050102010706020507" pitchFamily="18" charset="2"/>
                  </a:rPr>
                  <a:t> </a:t>
                </a:r>
                <a:r>
                  <a:rPr lang="en" altLang="en-US" sz="1600" b="1"/>
                  <a:t>anti- </a:t>
                </a:r>
                <a:r>
                  <a:rPr lang="en" altLang="en-US" sz="1600" b="1" i="1"/>
                  <a:t>PLA2R </a:t>
                </a:r>
                <a:r>
                  <a:rPr lang="en" altLang="en-US" sz="1600" b="1"/>
                  <a:t>-antibodies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 </a:t>
                </a:r>
                <a:r>
                  <a:rPr lang="en" altLang="en-US" sz="1600" b="1">
                    <a:sym typeface="Symbol" panose="05050102010706020507" pitchFamily="18" charset="2"/>
                  </a:rPr>
                  <a:t>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C5b-9 </a:t>
                </a:r>
                <a:r>
                  <a:rPr lang="en" altLang="en-US" sz="1600" b="1">
                    <a:sym typeface="Symbol" panose="05050102010706020507" pitchFamily="18" charset="2"/>
                  </a:rPr>
                  <a:t>complex in urine</a:t>
                </a:r>
                <a:endParaRPr lang="en-US" altLang="en-US" sz="1600" b="1"/>
              </a:p>
              <a:p>
                <a:pPr algn="just" eaLnBrk="1" hangingPunct="1">
                  <a:buClr>
                    <a:srgbClr val="FF7575"/>
                  </a:buClr>
                </a:pPr>
                <a:endParaRPr lang="sr-Latn-CS" altLang="en-US" sz="800" b="1"/>
              </a:p>
              <a:p>
                <a:pPr lvl="1" algn="just" eaLnBrk="1" hangingPunct="1">
                  <a:buClr>
                    <a:srgbClr val="FF7575"/>
                  </a:buClr>
                </a:pPr>
                <a:endParaRPr lang="en-US" altLang="en-US" sz="1400" b="1"/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endParaRPr lang="sr-Cyrl-CS" altLang="en-US" sz="1400" b="1"/>
              </a:p>
            </p:txBody>
          </p:sp>
        </p:grpSp>
        <p:sp>
          <p:nvSpPr>
            <p:cNvPr id="41988" name="Line 5"/>
            <p:cNvSpPr>
              <a:spLocks noChangeShapeType="1"/>
            </p:cNvSpPr>
            <p:nvPr/>
          </p:nvSpPr>
          <p:spPr bwMode="auto">
            <a:xfrm flipV="1">
              <a:off x="291421" y="1476655"/>
              <a:ext cx="8433026" cy="176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4"/>
          <p:cNvGrpSpPr>
            <a:grpSpLocks/>
          </p:cNvGrpSpPr>
          <p:nvPr/>
        </p:nvGrpSpPr>
        <p:grpSpPr bwMode="auto">
          <a:xfrm>
            <a:off x="319088" y="1020763"/>
            <a:ext cx="8434387" cy="5727700"/>
            <a:chOff x="319314" y="1033134"/>
            <a:chExt cx="8434161" cy="5146168"/>
          </a:xfrm>
        </p:grpSpPr>
        <p:sp>
          <p:nvSpPr>
            <p:cNvPr id="43011" name="Line 5"/>
            <p:cNvSpPr>
              <a:spLocks noChangeShapeType="1"/>
            </p:cNvSpPr>
            <p:nvPr/>
          </p:nvSpPr>
          <p:spPr bwMode="auto">
            <a:xfrm flipV="1">
              <a:off x="320675" y="1399256"/>
              <a:ext cx="8432800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12" name="Rectangle 7"/>
            <p:cNvSpPr>
              <a:spLocks noChangeArrowheads="1"/>
            </p:cNvSpPr>
            <p:nvPr/>
          </p:nvSpPr>
          <p:spPr bwMode="auto">
            <a:xfrm>
              <a:off x="339277" y="1383727"/>
              <a:ext cx="8128000" cy="479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2000" b="1"/>
                <a:t>KIDNEY BIOPSY (GOLD STANDARD)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400" b="1"/>
                <a:t>  </a:t>
              </a:r>
              <a:endParaRPr lang="sr-Latn-CS" altLang="en-US" sz="400" b="1"/>
            </a:p>
            <a:p>
              <a:pPr algn="just" eaLnBrk="1" hangingPunct="1">
                <a:buClr>
                  <a:srgbClr val="FF7575"/>
                </a:buClr>
              </a:pPr>
              <a:r>
                <a:rPr lang="en" altLang="en-US" sz="2000" b="1"/>
                <a:t>PATHOHISTOLOGY</a:t>
              </a:r>
              <a:endParaRPr lang="sr-Latn-CS" altLang="en-US" sz="2000" b="1"/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b="1"/>
                <a:t> light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thickened </a:t>
              </a:r>
              <a:r>
                <a:rPr lang="en" altLang="en-US" sz="1600" b="1"/>
                <a:t>basement membrane of glomeruli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absence </a:t>
              </a:r>
              <a:r>
                <a:rPr lang="en" altLang="en-US" sz="1600" b="1"/>
                <a:t>of cell proliferation</a:t>
              </a:r>
            </a:p>
            <a:p>
              <a:pPr lvl="1" algn="just" eaLnBrk="1" hangingPunct="1">
                <a:buClr>
                  <a:srgbClr val="FF7575"/>
                </a:buClr>
              </a:pPr>
              <a:endParaRPr lang="en-U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b="1"/>
                <a:t> immunofluorescence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immune </a:t>
              </a:r>
              <a:r>
                <a:rPr lang="en" altLang="en-US" sz="1600" b="1"/>
                <a:t>deposits on the outside of the basement membrane of the glomerulus</a:t>
              </a:r>
            </a:p>
            <a:p>
              <a:pPr lvl="1" algn="just" eaLnBrk="1" hangingPunct="1">
                <a:buClr>
                  <a:srgbClr val="FF7575"/>
                </a:buClr>
              </a:pPr>
              <a:endParaRPr lang="en-U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b="1"/>
                <a:t>electronic microscopy 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subepithelial </a:t>
              </a:r>
              <a:r>
                <a:rPr lang="en" altLang="en-US" sz="1600" b="1"/>
                <a:t>immune deposits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thickened </a:t>
              </a:r>
              <a:r>
                <a:rPr lang="en" altLang="en-US" sz="1600" b="1"/>
                <a:t>basement membrane of glomeruli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sr-Cyrl-CS" altLang="en-US" sz="800" b="1" i="1"/>
            </a:p>
          </p:txBody>
        </p:sp>
        <p:sp>
          <p:nvSpPr>
            <p:cNvPr id="43013" name="Rectangle 7"/>
            <p:cNvSpPr>
              <a:spLocks noChangeArrowheads="1"/>
            </p:cNvSpPr>
            <p:nvPr/>
          </p:nvSpPr>
          <p:spPr bwMode="auto">
            <a:xfrm>
              <a:off x="319314" y="1033134"/>
              <a:ext cx="8374743" cy="414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MEMBRANEOUS NEPHROPATHY</a:t>
              </a:r>
              <a:endParaRPr lang="sr-Latn-C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4"/>
          <p:cNvGrpSpPr>
            <a:grpSpLocks/>
          </p:cNvGrpSpPr>
          <p:nvPr/>
        </p:nvGrpSpPr>
        <p:grpSpPr bwMode="auto">
          <a:xfrm>
            <a:off x="319088" y="1020763"/>
            <a:ext cx="8434387" cy="5727700"/>
            <a:chOff x="319314" y="1033134"/>
            <a:chExt cx="8434161" cy="5146168"/>
          </a:xfrm>
        </p:grpSpPr>
        <p:sp>
          <p:nvSpPr>
            <p:cNvPr id="43011" name="Line 5"/>
            <p:cNvSpPr>
              <a:spLocks noChangeShapeType="1"/>
            </p:cNvSpPr>
            <p:nvPr/>
          </p:nvSpPr>
          <p:spPr bwMode="auto">
            <a:xfrm flipV="1">
              <a:off x="320675" y="1399256"/>
              <a:ext cx="8432800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12" name="Rectangle 7"/>
            <p:cNvSpPr>
              <a:spLocks noChangeArrowheads="1"/>
            </p:cNvSpPr>
            <p:nvPr/>
          </p:nvSpPr>
          <p:spPr bwMode="auto">
            <a:xfrm>
              <a:off x="339277" y="1383727"/>
              <a:ext cx="8128000" cy="479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2000" b="1"/>
                <a:t>KIDNEY BIOPSY (GOLD STANDARD)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400" b="1"/>
                <a:t>  </a:t>
              </a:r>
              <a:endParaRPr lang="sr-Latn-CS" altLang="en-US" sz="400" b="1"/>
            </a:p>
            <a:p>
              <a:pPr algn="just" eaLnBrk="1" hangingPunct="1">
                <a:buClr>
                  <a:srgbClr val="FF7575"/>
                </a:buClr>
              </a:pPr>
              <a:r>
                <a:rPr lang="en" altLang="en-US" sz="2000" b="1"/>
                <a:t>PATHOHISTOLOGY</a:t>
              </a:r>
              <a:endParaRPr lang="sr-Latn-CS" altLang="en-US" sz="2000" b="1"/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b="1"/>
                <a:t> light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thickened </a:t>
              </a:r>
              <a:r>
                <a:rPr lang="en" altLang="en-US" sz="1600" b="1"/>
                <a:t>basement membrane of glomeruli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absence </a:t>
              </a:r>
              <a:r>
                <a:rPr lang="en" altLang="en-US" sz="1600" b="1"/>
                <a:t>of cell proliferation</a:t>
              </a:r>
            </a:p>
            <a:p>
              <a:pPr lvl="1" algn="just" eaLnBrk="1" hangingPunct="1">
                <a:buClr>
                  <a:srgbClr val="FF7575"/>
                </a:buClr>
              </a:pPr>
              <a:endParaRPr lang="en-U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b="1"/>
                <a:t> immunofluorescence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immune </a:t>
              </a:r>
              <a:r>
                <a:rPr lang="en" altLang="en-US" sz="1600" b="1"/>
                <a:t>deposits on the outside of the basement membrane of the glomerulus</a:t>
              </a:r>
            </a:p>
            <a:p>
              <a:pPr lvl="1" algn="just" eaLnBrk="1" hangingPunct="1">
                <a:buClr>
                  <a:srgbClr val="FF7575"/>
                </a:buClr>
              </a:pPr>
              <a:endParaRPr lang="en-U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b="1"/>
                <a:t>electronic microscopy 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subepithelial </a:t>
              </a:r>
              <a:r>
                <a:rPr lang="en" altLang="en-US" sz="1600" b="1"/>
                <a:t>immune deposits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thickened </a:t>
              </a:r>
              <a:r>
                <a:rPr lang="en" altLang="en-US" sz="1600" b="1"/>
                <a:t>basement membrane of glomeruli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 i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sr-Cyrl-CS" altLang="en-US" sz="800" b="1" i="1"/>
            </a:p>
          </p:txBody>
        </p:sp>
        <p:sp>
          <p:nvSpPr>
            <p:cNvPr id="43013" name="Rectangle 7"/>
            <p:cNvSpPr>
              <a:spLocks noChangeArrowheads="1"/>
            </p:cNvSpPr>
            <p:nvPr/>
          </p:nvSpPr>
          <p:spPr bwMode="auto">
            <a:xfrm>
              <a:off x="319314" y="1033134"/>
              <a:ext cx="8374743" cy="414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MEMBRANEOUS NEPHROPATHY</a:t>
              </a:r>
              <a:endParaRPr lang="sr-Latn-CS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71260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2400" b="1" smtClean="0"/>
              <a:t>Membranous nephropathy - light microscopy</a:t>
            </a:r>
            <a:r>
              <a:rPr lang="en" altLang="en-US" sz="2400" b="1"/>
              <a:t/>
            </a:r>
            <a:br>
              <a:rPr lang="en" altLang="en-US" sz="2400" b="1"/>
            </a:br>
            <a:endParaRPr lang="en-US" sz="24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152" y="1633538"/>
            <a:ext cx="5870354" cy="517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84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1684"/>
            <a:ext cx="8229600" cy="374876"/>
          </a:xfrm>
        </p:spPr>
        <p:txBody>
          <a:bodyPr/>
          <a:lstStyle/>
          <a:p>
            <a:r>
              <a:rPr lang="en" altLang="en-US" sz="2400" b="1"/>
              <a:t>Membranous nephropathy </a:t>
            </a:r>
            <a:r>
              <a:rPr lang="en" altLang="en-US" sz="2400" b="1"/>
              <a:t>- </a:t>
            </a:r>
            <a:r>
              <a:rPr lang="en-US" altLang="en-US" sz="2400" b="1" smtClean="0"/>
              <a:t>electronic </a:t>
            </a:r>
            <a:r>
              <a:rPr lang="en" altLang="en-US" sz="2400" b="1" smtClean="0"/>
              <a:t>microscopy</a:t>
            </a:r>
            <a:endParaRPr lang="en-US" sz="240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5110" y="1679510"/>
            <a:ext cx="7613780" cy="491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29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35" y="1141347"/>
            <a:ext cx="8229600" cy="590841"/>
          </a:xfrm>
        </p:spPr>
        <p:txBody>
          <a:bodyPr/>
          <a:lstStyle/>
          <a:p>
            <a:r>
              <a:rPr lang="en" altLang="en-US" sz="2400" b="1">
                <a:solidFill>
                  <a:srgbClr val="000000"/>
                </a:solidFill>
              </a:rPr>
              <a:t>Membranous nephropathy - </a:t>
            </a:r>
            <a:r>
              <a:rPr lang="en-US" altLang="en-US" sz="2400" b="1">
                <a:solidFill>
                  <a:srgbClr val="000000"/>
                </a:solidFill>
              </a:rPr>
              <a:t>electronic </a:t>
            </a:r>
            <a:r>
              <a:rPr lang="en" altLang="en-US" sz="2400" b="1" smtClean="0">
                <a:solidFill>
                  <a:srgbClr val="000000"/>
                </a:solidFill>
              </a:rPr>
              <a:t>microscopy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09" y="1719845"/>
            <a:ext cx="7430315" cy="513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78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4"/>
          <p:cNvGrpSpPr>
            <a:grpSpLocks/>
          </p:cNvGrpSpPr>
          <p:nvPr/>
        </p:nvGrpSpPr>
        <p:grpSpPr bwMode="auto">
          <a:xfrm>
            <a:off x="257175" y="935038"/>
            <a:ext cx="8621713" cy="658812"/>
            <a:chOff x="257175" y="890528"/>
            <a:chExt cx="8621713" cy="914400"/>
          </a:xfrm>
        </p:grpSpPr>
        <p:sp>
          <p:nvSpPr>
            <p:cNvPr id="44048" name="Rectangle 3"/>
            <p:cNvSpPr>
              <a:spLocks noChangeArrowheads="1"/>
            </p:cNvSpPr>
            <p:nvPr/>
          </p:nvSpPr>
          <p:spPr bwMode="auto">
            <a:xfrm>
              <a:off x="257175" y="890528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MEMBRANOUS NEPHROPATHY - </a:t>
              </a:r>
              <a:r>
                <a:rPr lang="en" altLang="en-US" sz="2400" b="1" i="1"/>
                <a:t>MN</a:t>
              </a:r>
              <a:endParaRPr lang="sr-Cyrl-CS" altLang="en-US" sz="2400" b="1" i="1"/>
            </a:p>
          </p:txBody>
        </p:sp>
        <p:sp>
          <p:nvSpPr>
            <p:cNvPr id="44049" name="Line 5"/>
            <p:cNvSpPr>
              <a:spLocks noChangeShapeType="1"/>
            </p:cNvSpPr>
            <p:nvPr/>
          </p:nvSpPr>
          <p:spPr bwMode="auto">
            <a:xfrm flipV="1">
              <a:off x="320675" y="1589379"/>
              <a:ext cx="8432800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035" name="Rectangle 22"/>
          <p:cNvSpPr>
            <a:spLocks noChangeArrowheads="1"/>
          </p:cNvSpPr>
          <p:nvPr/>
        </p:nvSpPr>
        <p:spPr bwMode="auto">
          <a:xfrm>
            <a:off x="2960688" y="1519238"/>
            <a:ext cx="3236912" cy="614362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/>
              <a:t>Newly diagnosed membranous nephropathy</a:t>
            </a:r>
            <a:endParaRPr lang="sr-Latn-CS" altLang="en-US" sz="2000" b="1"/>
          </a:p>
        </p:txBody>
      </p:sp>
      <p:sp>
        <p:nvSpPr>
          <p:cNvPr id="44036" name="Rectangle 22"/>
          <p:cNvSpPr>
            <a:spLocks noChangeArrowheads="1"/>
          </p:cNvSpPr>
          <p:nvPr/>
        </p:nvSpPr>
        <p:spPr bwMode="auto">
          <a:xfrm>
            <a:off x="892175" y="3222625"/>
            <a:ext cx="3236913" cy="850900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/>
              <a:t>Antibodies (+), dominant </a:t>
            </a:r>
            <a:r>
              <a:rPr lang="en" altLang="en-US" sz="1600" b="1" i="1" smtClean="0"/>
              <a:t>IgG</a:t>
            </a:r>
            <a:r>
              <a:rPr lang="en" altLang="en-US" sz="1600" b="1" i="1" baseline="-25000" smtClean="0"/>
              <a:t>4 </a:t>
            </a:r>
            <a:r>
              <a:rPr lang="en" altLang="en-US" sz="1600" b="1"/>
              <a:t>, number of cells per glomerulus ≤ 8</a:t>
            </a:r>
            <a:endParaRPr lang="sr-Latn-CS" altLang="en-US" sz="2000" b="1"/>
          </a:p>
        </p:txBody>
      </p:sp>
      <p:sp>
        <p:nvSpPr>
          <p:cNvPr id="44037" name="Rectangle 22"/>
          <p:cNvSpPr>
            <a:spLocks noChangeArrowheads="1"/>
          </p:cNvSpPr>
          <p:nvPr/>
        </p:nvSpPr>
        <p:spPr bwMode="auto">
          <a:xfrm>
            <a:off x="4956175" y="3222625"/>
            <a:ext cx="3236913" cy="850900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/>
              <a:t>Antibodies (-), dominant </a:t>
            </a:r>
            <a:r>
              <a:rPr lang="en" altLang="en-US" sz="1600" b="1" i="1" smtClean="0"/>
              <a:t>IgG</a:t>
            </a:r>
            <a:r>
              <a:rPr lang="en" altLang="en-US" sz="1600" b="1" i="1" baseline="-25000" smtClean="0"/>
              <a:t>1/2 </a:t>
            </a:r>
            <a:r>
              <a:rPr lang="en" altLang="en-US" sz="1600" b="1"/>
              <a:t>, number of cells per glomerulus </a:t>
            </a:r>
            <a:r>
              <a:rPr lang="en" altLang="en-US" sz="1600" b="1">
                <a:sym typeface="Symbol" panose="05050102010706020507" pitchFamily="18" charset="2"/>
              </a:rPr>
              <a:t> </a:t>
            </a:r>
            <a:r>
              <a:rPr lang="en" altLang="en-US" sz="1600" b="1"/>
              <a:t>8</a:t>
            </a:r>
            <a:endParaRPr lang="sr-Latn-CS" altLang="en-US" sz="2000" b="1"/>
          </a:p>
        </p:txBody>
      </p:sp>
      <p:sp>
        <p:nvSpPr>
          <p:cNvPr id="44038" name="Line 10"/>
          <p:cNvSpPr>
            <a:spLocks noChangeShapeType="1"/>
          </p:cNvSpPr>
          <p:nvPr/>
        </p:nvSpPr>
        <p:spPr bwMode="auto">
          <a:xfrm>
            <a:off x="2509838" y="2992438"/>
            <a:ext cx="4062412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39" name="Line 11"/>
          <p:cNvSpPr>
            <a:spLocks noChangeShapeType="1"/>
          </p:cNvSpPr>
          <p:nvPr/>
        </p:nvSpPr>
        <p:spPr bwMode="auto">
          <a:xfrm>
            <a:off x="2509838" y="2992438"/>
            <a:ext cx="0" cy="217487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0" name="Line 11"/>
          <p:cNvSpPr>
            <a:spLocks noChangeShapeType="1"/>
          </p:cNvSpPr>
          <p:nvPr/>
        </p:nvSpPr>
        <p:spPr bwMode="auto">
          <a:xfrm>
            <a:off x="6572250" y="2992438"/>
            <a:ext cx="0" cy="217487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1" name="Rectangle 22"/>
          <p:cNvSpPr>
            <a:spLocks noChangeArrowheads="1"/>
          </p:cNvSpPr>
          <p:nvPr/>
        </p:nvSpPr>
        <p:spPr bwMode="auto">
          <a:xfrm>
            <a:off x="520700" y="2200275"/>
            <a:ext cx="3975100" cy="725488"/>
          </a:xfrm>
          <a:prstGeom prst="rect">
            <a:avLst/>
          </a:prstGeom>
          <a:solidFill>
            <a:srgbClr val="A50021"/>
          </a:solidFill>
          <a:ln w="3175" algn="ctr">
            <a:solidFill>
              <a:srgbClr val="A5002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400" b="1">
                <a:solidFill>
                  <a:schemeClr val="bg1"/>
                </a:solidFill>
              </a:rPr>
              <a:t>Anti- </a:t>
            </a:r>
            <a:r>
              <a:rPr lang="en" altLang="en-US" sz="1400" b="1" i="1">
                <a:solidFill>
                  <a:schemeClr val="bg1"/>
                </a:solidFill>
              </a:rPr>
              <a:t>PLA2R </a:t>
            </a:r>
            <a:r>
              <a:rPr lang="en" altLang="en-US" sz="1400" b="1">
                <a:solidFill>
                  <a:schemeClr val="bg1"/>
                </a:solidFill>
              </a:rPr>
              <a:t>antibodies</a:t>
            </a:r>
          </a:p>
          <a:p>
            <a:pPr algn="ctr" eaLnBrk="1" hangingPunct="1"/>
            <a:r>
              <a:rPr lang="en" altLang="en-US" sz="1400" b="1" i="1">
                <a:solidFill>
                  <a:schemeClr val="bg1"/>
                </a:solidFill>
              </a:rPr>
              <a:t>IgG </a:t>
            </a:r>
            <a:r>
              <a:rPr lang="en" altLang="en-US" sz="1400" b="1">
                <a:solidFill>
                  <a:schemeClr val="bg1"/>
                </a:solidFill>
              </a:rPr>
              <a:t>subclass in immune deposits</a:t>
            </a:r>
          </a:p>
          <a:p>
            <a:pPr algn="ctr" eaLnBrk="1" hangingPunct="1"/>
            <a:r>
              <a:rPr lang="en" altLang="en-US" sz="1400" b="1">
                <a:solidFill>
                  <a:schemeClr val="bg1"/>
                </a:solidFill>
              </a:rPr>
              <a:t>The number of inflammatory cells per glomerulus</a:t>
            </a:r>
            <a:endParaRPr lang="sr-Latn-CS" altLang="en-US" sz="1400" b="1">
              <a:solidFill>
                <a:schemeClr val="bg1"/>
              </a:solidFill>
            </a:endParaRPr>
          </a:p>
        </p:txBody>
      </p:sp>
      <p:sp>
        <p:nvSpPr>
          <p:cNvPr id="44042" name="Line 11"/>
          <p:cNvSpPr>
            <a:spLocks noChangeShapeType="1"/>
          </p:cNvSpPr>
          <p:nvPr/>
        </p:nvSpPr>
        <p:spPr bwMode="auto">
          <a:xfrm>
            <a:off x="4578350" y="2133600"/>
            <a:ext cx="0" cy="85883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3" name="Rectangle 22"/>
          <p:cNvSpPr>
            <a:spLocks noChangeArrowheads="1"/>
          </p:cNvSpPr>
          <p:nvPr/>
        </p:nvSpPr>
        <p:spPr bwMode="auto">
          <a:xfrm>
            <a:off x="895350" y="4302125"/>
            <a:ext cx="3236913" cy="1531938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/>
              <a:t>Idiopathic </a:t>
            </a:r>
            <a:r>
              <a:rPr lang="en" altLang="en-US" sz="1600" b="1" i="1"/>
              <a:t>MN</a:t>
            </a:r>
          </a:p>
          <a:p>
            <a:pPr algn="ctr" eaLnBrk="1" hangingPunct="1"/>
            <a:r>
              <a:rPr lang="en-US" sz="1600" b="1" smtClean="0"/>
              <a:t>Discontinue </a:t>
            </a:r>
            <a:r>
              <a:rPr lang="en-US" sz="1600" b="1"/>
              <a:t>supplementary diagnostics for malignant diseases, except in the presence of risk factors for cancer</a:t>
            </a:r>
            <a:endParaRPr lang="sr-Latn-CS" altLang="en-US" sz="2000" b="1"/>
          </a:p>
        </p:txBody>
      </p:sp>
      <p:sp>
        <p:nvSpPr>
          <p:cNvPr id="44044" name="Rectangle 22"/>
          <p:cNvSpPr>
            <a:spLocks noChangeArrowheads="1"/>
          </p:cNvSpPr>
          <p:nvPr/>
        </p:nvSpPr>
        <p:spPr bwMode="auto">
          <a:xfrm>
            <a:off x="4959350" y="4302125"/>
            <a:ext cx="3236913" cy="1531938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/>
              <a:t>Secondary </a:t>
            </a:r>
            <a:r>
              <a:rPr lang="en" altLang="en-US" sz="1600" b="1" i="1"/>
              <a:t>MN</a:t>
            </a:r>
          </a:p>
          <a:p>
            <a:pPr algn="ctr" eaLnBrk="1" hangingPunct="1"/>
            <a:r>
              <a:rPr lang="en" altLang="en-US" sz="1600" b="1"/>
              <a:t>Continue with supplementary diagnostics for malignant diseases</a:t>
            </a:r>
            <a:endParaRPr lang="sr-Latn-CS" altLang="en-US" sz="2000" b="1"/>
          </a:p>
        </p:txBody>
      </p:sp>
      <p:sp>
        <p:nvSpPr>
          <p:cNvPr id="44045" name="Line 11"/>
          <p:cNvSpPr>
            <a:spLocks noChangeShapeType="1"/>
          </p:cNvSpPr>
          <p:nvPr/>
        </p:nvSpPr>
        <p:spPr bwMode="auto">
          <a:xfrm>
            <a:off x="2509838" y="4073525"/>
            <a:ext cx="0" cy="21748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6" name="Line 11"/>
          <p:cNvSpPr>
            <a:spLocks noChangeShapeType="1"/>
          </p:cNvSpPr>
          <p:nvPr/>
        </p:nvSpPr>
        <p:spPr bwMode="auto">
          <a:xfrm>
            <a:off x="6572250" y="4073525"/>
            <a:ext cx="0" cy="217488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7" name="Rectangle 41"/>
          <p:cNvSpPr>
            <a:spLocks noChangeArrowheads="1"/>
          </p:cNvSpPr>
          <p:nvPr/>
        </p:nvSpPr>
        <p:spPr bwMode="auto">
          <a:xfrm>
            <a:off x="155575" y="6400800"/>
            <a:ext cx="3328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1400" b="1" i="1"/>
              <a:t>PLA2R </a:t>
            </a:r>
            <a:r>
              <a:rPr lang="en" altLang="en-US" sz="1400" b="1"/>
              <a:t>- </a:t>
            </a:r>
            <a:r>
              <a:rPr lang="en" altLang="en-US" sz="1400" b="1" i="1"/>
              <a:t>phospholipase A2 receptor</a:t>
            </a:r>
            <a:endParaRPr lang="en-US" altLang="en-US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5"/>
          <p:cNvGrpSpPr>
            <a:grpSpLocks/>
          </p:cNvGrpSpPr>
          <p:nvPr/>
        </p:nvGrpSpPr>
        <p:grpSpPr bwMode="auto">
          <a:xfrm>
            <a:off x="261938" y="1074738"/>
            <a:ext cx="8636000" cy="5121275"/>
            <a:chOff x="261946" y="1117807"/>
            <a:chExt cx="8635992" cy="5120918"/>
          </a:xfrm>
        </p:grpSpPr>
        <p:sp>
          <p:nvSpPr>
            <p:cNvPr id="45059" name="Rectangle 3"/>
            <p:cNvSpPr>
              <a:spLocks noChangeArrowheads="1"/>
            </p:cNvSpPr>
            <p:nvPr/>
          </p:nvSpPr>
          <p:spPr bwMode="auto">
            <a:xfrm>
              <a:off x="276225" y="1117807"/>
              <a:ext cx="8621713" cy="77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MEMBRANEOUS NEPHROPATHY</a:t>
              </a:r>
            </a:p>
            <a:p>
              <a:pPr algn="ctr" eaLnBrk="1" hangingPunct="1"/>
              <a:r>
                <a:rPr lang="en" altLang="en-US" sz="1600" b="1" i="1"/>
                <a:t>Membranous nephropathy</a:t>
              </a:r>
              <a:endParaRPr lang="en-US" altLang="en-US" sz="1600" b="1" i="1"/>
            </a:p>
          </p:txBody>
        </p:sp>
        <p:grpSp>
          <p:nvGrpSpPr>
            <p:cNvPr id="45060" name="Group 28"/>
            <p:cNvGrpSpPr>
              <a:grpSpLocks/>
            </p:cNvGrpSpPr>
            <p:nvPr/>
          </p:nvGrpSpPr>
          <p:grpSpPr bwMode="auto">
            <a:xfrm>
              <a:off x="261946" y="1886157"/>
              <a:ext cx="8491558" cy="4352568"/>
              <a:chOff x="261946" y="855663"/>
              <a:chExt cx="8491558" cy="4352568"/>
            </a:xfrm>
          </p:grpSpPr>
          <p:sp>
            <p:nvSpPr>
              <p:cNvPr id="45061" name="Line 5"/>
              <p:cNvSpPr>
                <a:spLocks noChangeShapeType="1"/>
              </p:cNvSpPr>
              <p:nvPr/>
            </p:nvSpPr>
            <p:spPr bwMode="auto">
              <a:xfrm flipV="1">
                <a:off x="320675" y="855663"/>
                <a:ext cx="8432800" cy="1587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5062" name="Group 8"/>
              <p:cNvGrpSpPr>
                <a:grpSpLocks/>
              </p:cNvGrpSpPr>
              <p:nvPr/>
            </p:nvGrpSpPr>
            <p:grpSpPr bwMode="auto">
              <a:xfrm>
                <a:off x="320675" y="990372"/>
                <a:ext cx="8432801" cy="393699"/>
                <a:chOff x="202" y="878"/>
                <a:chExt cx="5312" cy="248"/>
              </a:xfrm>
            </p:grpSpPr>
            <p:sp>
              <p:nvSpPr>
                <p:cNvPr id="45081" name="Rectangle 9"/>
                <p:cNvSpPr>
                  <a:spLocks noChangeArrowheads="1"/>
                </p:cNvSpPr>
                <p:nvPr/>
              </p:nvSpPr>
              <p:spPr bwMode="auto">
                <a:xfrm>
                  <a:off x="202" y="878"/>
                  <a:ext cx="1710" cy="247"/>
                </a:xfrm>
                <a:prstGeom prst="rect">
                  <a:avLst/>
                </a:prstGeom>
                <a:solidFill>
                  <a:srgbClr val="C00000"/>
                </a:solidFill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2000" b="1">
                      <a:solidFill>
                        <a:schemeClr val="bg1"/>
                      </a:solidFill>
                    </a:rPr>
                    <a:t>APPOINTMENT</a:t>
                  </a:r>
                  <a:endParaRPr lang="sr-Latn-CS" altLang="en-US" sz="2000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082" name="Rectangle 10"/>
                <p:cNvSpPr>
                  <a:spLocks noChangeArrowheads="1"/>
                </p:cNvSpPr>
                <p:nvPr/>
              </p:nvSpPr>
              <p:spPr bwMode="auto">
                <a:xfrm>
                  <a:off x="1912" y="878"/>
                  <a:ext cx="3602" cy="248"/>
                </a:xfrm>
                <a:prstGeom prst="rect">
                  <a:avLst/>
                </a:prstGeom>
                <a:solidFill>
                  <a:srgbClr val="C00000"/>
                </a:solidFill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2000" b="1">
                      <a:solidFill>
                        <a:schemeClr val="bg1"/>
                      </a:solidFill>
                    </a:rPr>
                    <a:t>DEFINITION</a:t>
                  </a:r>
                  <a:endParaRPr lang="sr-Latn-CS" altLang="en-US" sz="2000" b="1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5063" name="Group 11"/>
              <p:cNvGrpSpPr>
                <a:grpSpLocks/>
              </p:cNvGrpSpPr>
              <p:nvPr/>
            </p:nvGrpSpPr>
            <p:grpSpPr bwMode="auto">
              <a:xfrm>
                <a:off x="261946" y="1382997"/>
                <a:ext cx="8491558" cy="522287"/>
                <a:chOff x="165" y="879"/>
                <a:chExt cx="5349" cy="249"/>
              </a:xfrm>
            </p:grpSpPr>
            <p:sp>
              <p:nvSpPr>
                <p:cNvPr id="45079" name="Rectangle 12"/>
                <p:cNvSpPr>
                  <a:spLocks noChangeArrowheads="1"/>
                </p:cNvSpPr>
                <p:nvPr/>
              </p:nvSpPr>
              <p:spPr bwMode="auto">
                <a:xfrm>
                  <a:off x="165" y="879"/>
                  <a:ext cx="1747" cy="249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" altLang="en-US" sz="1600" b="1"/>
                    <a:t>Relapse</a:t>
                  </a:r>
                  <a:endParaRPr lang="sr-Latn-CS" altLang="en-US" sz="1600" b="1"/>
                </a:p>
              </p:txBody>
            </p:sp>
            <p:sp>
              <p:nvSpPr>
                <p:cNvPr id="45080" name="Rectangle 13"/>
                <p:cNvSpPr>
                  <a:spLocks noChangeArrowheads="1"/>
                </p:cNvSpPr>
                <p:nvPr/>
              </p:nvSpPr>
              <p:spPr bwMode="auto">
                <a:xfrm>
                  <a:off x="1912" y="879"/>
                  <a:ext cx="3602" cy="249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proteinuria 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 3.5 </a:t>
                  </a:r>
                  <a:r>
                    <a:rPr lang="en" altLang="en-US" sz="1600" b="1" i="1">
                      <a:sym typeface="Symbol" panose="05050102010706020507" pitchFamily="18" charset="2"/>
                    </a:rPr>
                    <a:t>g / 24h 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that occurs after</a:t>
                  </a:r>
                </a:p>
                <a:p>
                  <a:pPr algn="ctr" eaLnBrk="1" hangingPunct="1"/>
                  <a:r>
                    <a:rPr lang="en" altLang="en-US" sz="1600" b="1">
                      <a:sym typeface="Symbol" panose="05050102010706020507" pitchFamily="18" charset="2"/>
                    </a:rPr>
                    <a:t>complete remissions</a:t>
                  </a:r>
                </a:p>
              </p:txBody>
            </p:sp>
          </p:grpSp>
          <p:grpSp>
            <p:nvGrpSpPr>
              <p:cNvPr id="45064" name="Group 14"/>
              <p:cNvGrpSpPr>
                <a:grpSpLocks/>
              </p:cNvGrpSpPr>
              <p:nvPr/>
            </p:nvGrpSpPr>
            <p:grpSpPr bwMode="auto">
              <a:xfrm>
                <a:off x="261946" y="1904774"/>
                <a:ext cx="8491558" cy="519112"/>
                <a:chOff x="165" y="878"/>
                <a:chExt cx="5349" cy="247"/>
              </a:xfrm>
            </p:grpSpPr>
            <p:sp>
              <p:nvSpPr>
                <p:cNvPr id="45077" name="Rectangle 15"/>
                <p:cNvSpPr>
                  <a:spLocks noChangeArrowheads="1"/>
                </p:cNvSpPr>
                <p:nvPr/>
              </p:nvSpPr>
              <p:spPr bwMode="auto">
                <a:xfrm>
                  <a:off x="165" y="878"/>
                  <a:ext cx="1747" cy="247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" altLang="en-US" sz="1600" b="1"/>
                    <a:t>Thank you relapses</a:t>
                  </a:r>
                  <a:endParaRPr lang="sr-Latn-CS" altLang="en-US" sz="1600" b="1"/>
                </a:p>
              </p:txBody>
            </p:sp>
            <p:sp>
              <p:nvSpPr>
                <p:cNvPr id="45078" name="Rectangle 16"/>
                <p:cNvSpPr>
                  <a:spLocks noChangeArrowheads="1"/>
                </p:cNvSpPr>
                <p:nvPr/>
              </p:nvSpPr>
              <p:spPr bwMode="auto">
                <a:xfrm>
                  <a:off x="1912" y="878"/>
                  <a:ext cx="3602" cy="247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>
                      <a:sym typeface="Symbol" panose="05050102010706020507" pitchFamily="18" charset="2"/>
                    </a:rPr>
                    <a:t>two relapse within 6 months</a:t>
                  </a:r>
                  <a:endParaRPr lang="sr-Latn-CS" altLang="en-US" sz="1600" b="1">
                    <a:sym typeface="Symbol" panose="05050102010706020507" pitchFamily="18" charset="2"/>
                  </a:endParaRPr>
                </a:p>
              </p:txBody>
            </p:sp>
          </p:grpSp>
          <p:grpSp>
            <p:nvGrpSpPr>
              <p:cNvPr id="45065" name="Group 17"/>
              <p:cNvGrpSpPr>
                <a:grpSpLocks/>
              </p:cNvGrpSpPr>
              <p:nvPr/>
            </p:nvGrpSpPr>
            <p:grpSpPr bwMode="auto">
              <a:xfrm>
                <a:off x="261946" y="2423317"/>
                <a:ext cx="8491558" cy="521780"/>
                <a:chOff x="165" y="879"/>
                <a:chExt cx="5349" cy="249"/>
              </a:xfrm>
            </p:grpSpPr>
            <p:sp>
              <p:nvSpPr>
                <p:cNvPr id="45075" name="Rectangle 18"/>
                <p:cNvSpPr>
                  <a:spLocks noChangeArrowheads="1"/>
                </p:cNvSpPr>
                <p:nvPr/>
              </p:nvSpPr>
              <p:spPr bwMode="auto">
                <a:xfrm>
                  <a:off x="165" y="879"/>
                  <a:ext cx="1747" cy="249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" altLang="en-US" sz="1600" b="1"/>
                    <a:t>Complete remission</a:t>
                  </a:r>
                  <a:endParaRPr lang="sr-Latn-CS" altLang="en-US" sz="1600" b="1"/>
                </a:p>
              </p:txBody>
            </p:sp>
            <p:sp>
              <p:nvSpPr>
                <p:cNvPr id="45076" name="Rectangle 19"/>
                <p:cNvSpPr>
                  <a:spLocks noChangeArrowheads="1"/>
                </p:cNvSpPr>
                <p:nvPr/>
              </p:nvSpPr>
              <p:spPr bwMode="auto">
                <a:xfrm>
                  <a:off x="1912" y="879"/>
                  <a:ext cx="3602" cy="249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>
                      <a:sym typeface="Symbol" panose="05050102010706020507" pitchFamily="18" charset="2"/>
                    </a:rPr>
                    <a:t>proteinuria  0.2 </a:t>
                  </a:r>
                  <a:r>
                    <a:rPr lang="en" altLang="en-US" sz="1600" b="1" i="1">
                      <a:sym typeface="Symbol" panose="05050102010706020507" pitchFamily="18" charset="2"/>
                    </a:rPr>
                    <a:t>g/24h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 and concentration</a:t>
                  </a:r>
                  <a:endParaRPr lang="sr-Latn-CS" altLang="en-US" sz="1600" b="1">
                    <a:sym typeface="Symbol" panose="05050102010706020507" pitchFamily="18" charset="2"/>
                  </a:endParaRPr>
                </a:p>
                <a:p>
                  <a:pPr algn="ctr" eaLnBrk="1" hangingPunct="1"/>
                  <a:r>
                    <a:rPr lang="en" altLang="en-US" sz="1600" b="1">
                      <a:sym typeface="Symbol" panose="05050102010706020507" pitchFamily="18" charset="2"/>
                    </a:rPr>
                    <a:t>albumin in serum  35 </a:t>
                  </a:r>
                  <a:r>
                    <a:rPr lang="en" altLang="en-US" sz="1600" b="1" i="1">
                      <a:sym typeface="Symbol" panose="05050102010706020507" pitchFamily="18" charset="2"/>
                    </a:rPr>
                    <a:t>g/l</a:t>
                  </a:r>
                  <a:endParaRPr lang="sr-Cyrl-CS" altLang="en-US" sz="1600" b="1" i="1">
                    <a:sym typeface="Symbol" panose="05050102010706020507" pitchFamily="18" charset="2"/>
                  </a:endParaRPr>
                </a:p>
              </p:txBody>
            </p:sp>
          </p:grpSp>
          <p:grpSp>
            <p:nvGrpSpPr>
              <p:cNvPr id="45066" name="Group 20"/>
              <p:cNvGrpSpPr>
                <a:grpSpLocks/>
              </p:cNvGrpSpPr>
              <p:nvPr/>
            </p:nvGrpSpPr>
            <p:grpSpPr bwMode="auto">
              <a:xfrm>
                <a:off x="261946" y="3106067"/>
                <a:ext cx="8491558" cy="517525"/>
                <a:chOff x="165" y="955"/>
                <a:chExt cx="5349" cy="246"/>
              </a:xfrm>
            </p:grpSpPr>
            <p:sp>
              <p:nvSpPr>
                <p:cNvPr id="45073" name="Rectangle 21"/>
                <p:cNvSpPr>
                  <a:spLocks noChangeArrowheads="1"/>
                </p:cNvSpPr>
                <p:nvPr/>
              </p:nvSpPr>
              <p:spPr bwMode="auto">
                <a:xfrm>
                  <a:off x="165" y="955"/>
                  <a:ext cx="1747" cy="245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" altLang="en-US" sz="1600" b="1"/>
                    <a:t>Partial remission</a:t>
                  </a:r>
                  <a:endParaRPr lang="sr-Latn-CS" altLang="en-US" sz="1600" b="1"/>
                </a:p>
              </p:txBody>
            </p:sp>
            <p:sp>
              <p:nvSpPr>
                <p:cNvPr id="45074" name="Rectangle 22"/>
                <p:cNvSpPr>
                  <a:spLocks noChangeArrowheads="1"/>
                </p:cNvSpPr>
                <p:nvPr/>
              </p:nvSpPr>
              <p:spPr bwMode="auto">
                <a:xfrm>
                  <a:off x="1912" y="955"/>
                  <a:ext cx="3602" cy="246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>
                      <a:sym typeface="Symbol" panose="05050102010706020507" pitchFamily="18" charset="2"/>
                    </a:rPr>
                    <a:t>proteinuria of 0.21-3.4 </a:t>
                  </a:r>
                  <a:r>
                    <a:rPr lang="en" altLang="en-US" sz="1600" b="1" i="1">
                      <a:sym typeface="Symbol" panose="05050102010706020507" pitchFamily="18" charset="2"/>
                    </a:rPr>
                    <a:t>g/24h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  </a:t>
                  </a:r>
                  <a:r>
                    <a:rPr lang="en" altLang="en-US" sz="1600" b="1">
                      <a:cs typeface="Arial" panose="020B0604020202020204" pitchFamily="34" charset="0"/>
                      <a:sym typeface="Symbol" panose="05050102010706020507" pitchFamily="18" charset="2"/>
                    </a:rPr>
                    <a:t>± decrease</a:t>
                  </a:r>
                </a:p>
                <a:p>
                  <a:pPr algn="ctr" eaLnBrk="1" hangingPunct="1"/>
                  <a:r>
                    <a:rPr lang="en" altLang="en-US" sz="1600" b="1">
                      <a:cs typeface="Arial" panose="020B0604020202020204" pitchFamily="34" charset="0"/>
                      <a:sym typeface="Symbol" panose="05050102010706020507" pitchFamily="18" charset="2"/>
                    </a:rPr>
                    <a:t>proteinuria by  50% compared to the basal level</a:t>
                  </a:r>
                </a:p>
              </p:txBody>
            </p:sp>
          </p:grpSp>
          <p:grpSp>
            <p:nvGrpSpPr>
              <p:cNvPr id="45067" name="Group 23"/>
              <p:cNvGrpSpPr>
                <a:grpSpLocks/>
              </p:cNvGrpSpPr>
              <p:nvPr/>
            </p:nvGrpSpPr>
            <p:grpSpPr bwMode="auto">
              <a:xfrm>
                <a:off x="261946" y="3780068"/>
                <a:ext cx="8491558" cy="521780"/>
                <a:chOff x="165" y="1031"/>
                <a:chExt cx="5349" cy="249"/>
              </a:xfrm>
            </p:grpSpPr>
            <p:sp>
              <p:nvSpPr>
                <p:cNvPr id="45071" name="Rectangle 24"/>
                <p:cNvSpPr>
                  <a:spLocks noChangeArrowheads="1"/>
                </p:cNvSpPr>
                <p:nvPr/>
              </p:nvSpPr>
              <p:spPr bwMode="auto">
                <a:xfrm>
                  <a:off x="165" y="1031"/>
                  <a:ext cx="1747" cy="249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" altLang="en-US" sz="1600" b="1"/>
                    <a:t>Resistance on the steroids</a:t>
                  </a:r>
                  <a:endParaRPr lang="sr-Latn-CS" altLang="en-US" sz="1600" b="1"/>
                </a:p>
              </p:txBody>
            </p:sp>
            <p:sp>
              <p:nvSpPr>
                <p:cNvPr id="45072" name="Rectangle 25"/>
                <p:cNvSpPr>
                  <a:spLocks noChangeArrowheads="1"/>
                </p:cNvSpPr>
                <p:nvPr/>
              </p:nvSpPr>
              <p:spPr bwMode="auto">
                <a:xfrm>
                  <a:off x="1912" y="1031"/>
                  <a:ext cx="3602" cy="249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>
                      <a:cs typeface="Arial" panose="020B0604020202020204" pitchFamily="34" charset="0"/>
                      <a:sym typeface="Symbol" panose="05050102010706020507" pitchFamily="18" charset="2"/>
                    </a:rPr>
                    <a:t>maintenance of proteinuria despite therapy</a:t>
                  </a:r>
                </a:p>
                <a:p>
                  <a:pPr algn="ctr" eaLnBrk="1" hangingPunct="1"/>
                  <a:r>
                    <a:rPr lang="en" altLang="en-US" sz="1600" b="1">
                      <a:cs typeface="Arial" panose="020B0604020202020204" pitchFamily="34" charset="0"/>
                      <a:sym typeface="Symbol" panose="05050102010706020507" pitchFamily="18" charset="2"/>
                    </a:rPr>
                    <a:t>with prednisone of 1.0 </a:t>
                  </a:r>
                  <a:r>
                    <a:rPr lang="en" altLang="en-US" sz="1600" b="1" i="1">
                      <a:cs typeface="Arial" panose="020B0604020202020204" pitchFamily="34" charset="0"/>
                      <a:sym typeface="Symbol" panose="05050102010706020507" pitchFamily="18" charset="2"/>
                    </a:rPr>
                    <a:t>mg/kg </a:t>
                  </a:r>
                  <a:r>
                    <a:rPr lang="en" altLang="en-US" sz="1600" b="1">
                      <a:cs typeface="Arial" panose="020B0604020202020204" pitchFamily="34" charset="0"/>
                      <a:sym typeface="Symbol" panose="05050102010706020507" pitchFamily="18" charset="2"/>
                    </a:rPr>
                    <a:t>/ day for 4 weeks</a:t>
                  </a:r>
                </a:p>
              </p:txBody>
            </p:sp>
          </p:grpSp>
          <p:grpSp>
            <p:nvGrpSpPr>
              <p:cNvPr id="45068" name="Group 26"/>
              <p:cNvGrpSpPr>
                <a:grpSpLocks/>
              </p:cNvGrpSpPr>
              <p:nvPr/>
            </p:nvGrpSpPr>
            <p:grpSpPr bwMode="auto">
              <a:xfrm>
                <a:off x="261946" y="4435119"/>
                <a:ext cx="8491558" cy="773112"/>
                <a:chOff x="165" y="1022"/>
                <a:chExt cx="5349" cy="247"/>
              </a:xfrm>
            </p:grpSpPr>
            <p:sp>
              <p:nvSpPr>
                <p:cNvPr id="45069" name="Rectangle 27"/>
                <p:cNvSpPr>
                  <a:spLocks noChangeArrowheads="1"/>
                </p:cNvSpPr>
                <p:nvPr/>
              </p:nvSpPr>
              <p:spPr bwMode="auto">
                <a:xfrm>
                  <a:off x="165" y="1022"/>
                  <a:ext cx="1747" cy="247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" altLang="en-US" sz="1600" b="1"/>
                    <a:t>Addiction from the steroids</a:t>
                  </a:r>
                  <a:endParaRPr lang="sr-Latn-CS" altLang="en-US" sz="1600" b="1"/>
                </a:p>
              </p:txBody>
            </p:sp>
            <p:sp>
              <p:nvSpPr>
                <p:cNvPr id="45070" name="Rectangle 28"/>
                <p:cNvSpPr>
                  <a:spLocks noChangeArrowheads="1"/>
                </p:cNvSpPr>
                <p:nvPr/>
              </p:nvSpPr>
              <p:spPr bwMode="auto">
                <a:xfrm>
                  <a:off x="1912" y="1022"/>
                  <a:ext cx="3602" cy="247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sz="1600" b="1"/>
                    <a:t>two consecutive relapses </a:t>
                  </a:r>
                  <a:r>
                    <a:rPr lang="en-US" sz="1600" b="1" smtClean="0"/>
                    <a:t>occurring during</a:t>
                  </a:r>
                </a:p>
                <a:p>
                  <a:pPr algn="ctr" eaLnBrk="1" hangingPunct="1"/>
                  <a:r>
                    <a:rPr lang="en-US" sz="1600" b="1" smtClean="0"/>
                    <a:t> </a:t>
                  </a:r>
                  <a:r>
                    <a:rPr lang="en-US" sz="1600" b="1"/>
                    <a:t>dose reduction or within 14 days of the end of </a:t>
                  </a:r>
                  <a:r>
                    <a:rPr lang="en-US" sz="1600" b="1" smtClean="0"/>
                    <a:t>steroid</a:t>
                  </a:r>
                </a:p>
                <a:p>
                  <a:pPr algn="ctr" eaLnBrk="1" hangingPunct="1"/>
                  <a:r>
                    <a:rPr lang="en-US" sz="1600" b="1" smtClean="0"/>
                    <a:t> </a:t>
                  </a:r>
                  <a:r>
                    <a:rPr lang="en-US" sz="1600" b="1"/>
                    <a:t>treatment</a:t>
                  </a:r>
                  <a:endParaRPr lang="sr-Latn-CS" altLang="en-US" sz="1600" b="1">
                    <a:cs typeface="Arial" panose="020B0604020202020204" pitchFamily="34" charset="0"/>
                    <a:sym typeface="Symbol" panose="05050102010706020507" pitchFamily="18" charset="2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5"/>
          <p:cNvGrpSpPr>
            <a:grpSpLocks/>
          </p:cNvGrpSpPr>
          <p:nvPr/>
        </p:nvGrpSpPr>
        <p:grpSpPr bwMode="auto">
          <a:xfrm>
            <a:off x="238125" y="971550"/>
            <a:ext cx="8621713" cy="5619750"/>
            <a:chOff x="238125" y="971550"/>
            <a:chExt cx="8621713" cy="5619751"/>
          </a:xfrm>
        </p:grpSpPr>
        <p:sp>
          <p:nvSpPr>
            <p:cNvPr id="6147" name="Line 4"/>
            <p:cNvSpPr>
              <a:spLocks noChangeShapeType="1"/>
            </p:cNvSpPr>
            <p:nvPr/>
          </p:nvSpPr>
          <p:spPr bwMode="auto">
            <a:xfrm flipV="1">
              <a:off x="330200" y="1471613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Rectangle 6"/>
            <p:cNvSpPr>
              <a:spLocks noChangeArrowheads="1"/>
            </p:cNvSpPr>
            <p:nvPr/>
          </p:nvSpPr>
          <p:spPr bwMode="auto">
            <a:xfrm>
              <a:off x="474663" y="1263650"/>
              <a:ext cx="8128000" cy="524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4926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4926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4926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4926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4926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endParaRPr lang="sr-Cyrl-CS" altLang="en-US" sz="800" b="1"/>
            </a:p>
            <a:p>
              <a:pPr algn="just" eaLnBrk="1" hangingPunct="1"/>
              <a:r>
                <a:rPr lang="en" altLang="en-US" sz="2400" b="1"/>
                <a:t>SECONDARY NEPHROTIC SYNDROME</a:t>
              </a:r>
            </a:p>
            <a:p>
              <a:pPr algn="just" eaLnBrk="1" hangingPunct="1"/>
              <a:endParaRPr lang="sr-Cyrl-CS" altLang="en-US" sz="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b="1"/>
                <a:t> </a:t>
              </a:r>
              <a:r>
                <a:rPr lang="en" altLang="en-US" b="1" smtClean="0"/>
                <a:t>C. Malignancies</a:t>
              </a:r>
              <a:endParaRPr lang="en" altLang="en-US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400" b="1"/>
                <a:t> </a:t>
              </a:r>
              <a:r>
                <a:rPr lang="en" altLang="en-US" sz="1600" b="1" smtClean="0"/>
                <a:t>1</a:t>
              </a:r>
              <a:r>
                <a:rPr lang="en" altLang="en-US" sz="1600" b="1"/>
                <a:t>. cancers and sarcomas: </a:t>
              </a:r>
              <a:r>
                <a:rPr lang="en" altLang="en-US" sz="1600" b="1" smtClean="0"/>
                <a:t>lung, colon, stomach, breast, kidney,</a:t>
              </a:r>
              <a:endParaRPr lang="en-US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/>
                <a:t>      adrenal gland, </a:t>
              </a:r>
              <a:r>
                <a:rPr lang="en" altLang="en-US" sz="1600" b="1" smtClean="0"/>
                <a:t>prostate, pheochromocytoma</a:t>
              </a:r>
              <a:endParaRPr lang="en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/>
                <a:t>2. leukemia and lymphomas: </a:t>
              </a:r>
              <a:r>
                <a:rPr lang="en" altLang="en-US" sz="1600" b="1" i="1" smtClean="0"/>
                <a:t>Hodgkin </a:t>
              </a:r>
              <a:r>
                <a:rPr lang="en" altLang="en-US" sz="1600" b="1" smtClean="0"/>
                <a:t>disease</a:t>
              </a:r>
              <a:r>
                <a:rPr lang="en" altLang="en-US" sz="1600" b="1"/>
                <a:t>, chronic lymphocytic 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/>
                <a:t>   </a:t>
              </a:r>
              <a:r>
                <a:rPr lang="en" altLang="en-US" sz="1600" b="1" smtClean="0"/>
                <a:t> leukemia, </a:t>
              </a:r>
              <a:r>
                <a:rPr lang="en" altLang="en-US" sz="1600" b="1"/>
                <a:t>multiple myeloma, </a:t>
              </a:r>
              <a:r>
                <a:rPr lang="en" altLang="en-US" sz="1600" b="1" i="1" smtClean="0"/>
                <a:t>Waldenstr</a:t>
              </a:r>
              <a:r>
                <a:rPr lang="en" altLang="en-US" sz="1600" b="1" i="1" smtClean="0">
                  <a:cs typeface="Arial" panose="020B0604020202020204" pitchFamily="34" charset="0"/>
                </a:rPr>
                <a:t>öm </a:t>
              </a:r>
              <a:r>
                <a:rPr lang="en" altLang="en-US" sz="1600" b="1" smtClean="0">
                  <a:cs typeface="Arial" panose="020B0604020202020204" pitchFamily="34" charset="0"/>
                </a:rPr>
                <a:t>macroglobulinemia</a:t>
              </a:r>
              <a:r>
                <a:rPr lang="en" altLang="en-US" sz="1600" b="1" smtClean="0"/>
                <a:t> </a:t>
              </a:r>
              <a:endParaRPr lang="en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 smtClean="0"/>
                <a:t>D. </a:t>
              </a:r>
              <a:r>
                <a:rPr lang="en" altLang="en-US" b="1" smtClean="0"/>
                <a:t>Metabolic </a:t>
              </a:r>
              <a:r>
                <a:rPr lang="en" altLang="en-US" b="1"/>
                <a:t>and hereditary diseases  </a:t>
              </a:r>
              <a:endParaRPr lang="sr-Cyrl-CS" altLang="en-US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 smtClean="0"/>
                <a:t>1</a:t>
              </a:r>
              <a:r>
                <a:rPr lang="en" altLang="en-US" sz="1600" b="1"/>
                <a:t>. </a:t>
              </a:r>
              <a:r>
                <a:rPr lang="en" altLang="en-US" sz="1600" b="1" smtClean="0"/>
                <a:t>Diabetes </a:t>
              </a:r>
              <a:r>
                <a:rPr lang="en" altLang="en-US" sz="1600" b="1"/>
                <a:t>Mellitus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/>
                <a:t>2. </a:t>
              </a:r>
              <a:r>
                <a:rPr lang="en" altLang="en-US" sz="1600" b="1" smtClean="0"/>
                <a:t>Hypothyroidism</a:t>
              </a:r>
              <a:endParaRPr lang="sr-Cyrl-CS" altLang="en-US" sz="1600" b="1">
                <a:cs typeface="Arial" panose="020B0604020202020204" pitchFamily="34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>
                  <a:cs typeface="Arial" panose="020B0604020202020204" pitchFamily="34" charset="0"/>
                </a:rPr>
                <a:t>3. </a:t>
              </a:r>
              <a:r>
                <a:rPr lang="en" altLang="en-US" sz="1600" b="1" i="1">
                  <a:cs typeface="Arial" panose="020B0604020202020204" pitchFamily="34" charset="0"/>
                </a:rPr>
                <a:t>Graves </a:t>
              </a:r>
              <a:r>
                <a:rPr lang="en" altLang="en-US" sz="1600" b="1">
                  <a:cs typeface="Arial" panose="020B0604020202020204" pitchFamily="34" charset="0"/>
                </a:rPr>
                <a:t> </a:t>
              </a:r>
              <a:r>
                <a:rPr lang="en" altLang="en-US" sz="1600" b="1" smtClean="0">
                  <a:cs typeface="Arial" panose="020B0604020202020204" pitchFamily="34" charset="0"/>
                </a:rPr>
                <a:t>disease</a:t>
              </a:r>
              <a:endParaRPr lang="en" altLang="en-US" sz="1600" b="1">
                <a:cs typeface="Arial" panose="020B0604020202020204" pitchFamily="34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>
                  <a:cs typeface="Arial" panose="020B0604020202020204" pitchFamily="34" charset="0"/>
                </a:rPr>
                <a:t>4. </a:t>
              </a:r>
              <a:r>
                <a:rPr lang="en" altLang="en-US" sz="1600" b="1" i="1">
                  <a:cs typeface="Arial" panose="020B0604020202020204" pitchFamily="34" charset="0"/>
                </a:rPr>
                <a:t>Alport </a:t>
              </a:r>
              <a:r>
                <a:rPr lang="en" altLang="en-US" sz="1600" b="1">
                  <a:cs typeface="Arial" panose="020B0604020202020204" pitchFamily="34" charset="0"/>
                </a:rPr>
                <a:t>'s syndrome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>
                  <a:cs typeface="Arial" panose="020B0604020202020204" pitchFamily="34" charset="0"/>
                </a:rPr>
                <a:t>5. </a:t>
              </a:r>
              <a:r>
                <a:rPr lang="en" altLang="en-US" sz="1600" b="1" i="1">
                  <a:cs typeface="Arial" panose="020B0604020202020204" pitchFamily="34" charset="0"/>
                </a:rPr>
                <a:t>Fabry </a:t>
              </a:r>
              <a:r>
                <a:rPr lang="en" altLang="en-US" sz="1600" b="1" smtClean="0">
                  <a:cs typeface="Arial" panose="020B0604020202020204" pitchFamily="34" charset="0"/>
                </a:rPr>
                <a:t>disease</a:t>
              </a:r>
              <a:endParaRPr lang="en" altLang="en-US" sz="1600" b="1">
                <a:cs typeface="Arial" panose="020B0604020202020204" pitchFamily="34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Cyrl-CS" altLang="en-US" sz="800" b="1">
                <a:cs typeface="Arial" panose="020B0604020202020204" pitchFamily="34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b="1">
                  <a:cs typeface="Arial" panose="020B0604020202020204" pitchFamily="34" charset="0"/>
                </a:rPr>
                <a:t> </a:t>
              </a:r>
              <a:r>
                <a:rPr lang="en" altLang="en-US" b="1" smtClean="0">
                  <a:cs typeface="Arial" panose="020B0604020202020204" pitchFamily="34" charset="0"/>
                </a:rPr>
                <a:t>E. </a:t>
              </a:r>
              <a:r>
                <a:rPr lang="en" altLang="en-US" b="1">
                  <a:cs typeface="Arial" panose="020B0604020202020204" pitchFamily="34" charset="0"/>
                </a:rPr>
                <a:t>Medicines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 smtClean="0">
                  <a:cs typeface="Arial" panose="020B0604020202020204" pitchFamily="34" charset="0"/>
                </a:rPr>
                <a:t>1</a:t>
              </a:r>
              <a:r>
                <a:rPr lang="en" altLang="en-US" sz="1600" b="1">
                  <a:cs typeface="Arial" panose="020B0604020202020204" pitchFamily="34" charset="0"/>
                </a:rPr>
                <a:t>. Penicillamine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>
                  <a:cs typeface="Arial" panose="020B0604020202020204" pitchFamily="34" charset="0"/>
                </a:rPr>
                <a:t>2. </a:t>
              </a:r>
              <a:r>
                <a:rPr lang="en" altLang="en-US" sz="1600" b="1" smtClean="0">
                  <a:cs typeface="Arial" panose="020B0604020202020204" pitchFamily="34" charset="0"/>
                </a:rPr>
                <a:t>Captopril</a:t>
              </a:r>
              <a:endParaRPr lang="en" altLang="en-US" sz="1600" b="1">
                <a:cs typeface="Arial" panose="020B0604020202020204" pitchFamily="34" charset="0"/>
              </a:endParaRP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>
                  <a:cs typeface="Arial" panose="020B0604020202020204" pitchFamily="34" charset="0"/>
                </a:rPr>
                <a:t>3. N</a:t>
              </a:r>
              <a:r>
                <a:rPr lang="en" altLang="en-US" sz="1600" b="1" smtClean="0">
                  <a:cs typeface="Arial" panose="020B0604020202020204" pitchFamily="34" charset="0"/>
                </a:rPr>
                <a:t>on-steroidal </a:t>
              </a:r>
              <a:r>
                <a:rPr lang="en" altLang="en-US" sz="1600" b="1">
                  <a:cs typeface="Arial" panose="020B0604020202020204" pitchFamily="34" charset="0"/>
                </a:rPr>
                <a:t>anti-inflammatory medicines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600" b="1">
                  <a:cs typeface="Arial" panose="020B0604020202020204" pitchFamily="34" charset="0"/>
                </a:rPr>
                <a:t>4. </a:t>
              </a:r>
              <a:r>
                <a:rPr lang="en" altLang="en-US" sz="1600" b="1" smtClean="0">
                  <a:cs typeface="Arial" panose="020B0604020202020204" pitchFamily="34" charset="0"/>
                </a:rPr>
                <a:t>Organic </a:t>
              </a:r>
              <a:r>
                <a:rPr lang="en" altLang="en-US" sz="1600" b="1">
                  <a:cs typeface="Arial" panose="020B0604020202020204" pitchFamily="34" charset="0"/>
                </a:rPr>
                <a:t>gold</a:t>
              </a:r>
              <a:endParaRPr lang="sr-Cyrl-CS" altLang="en-US" sz="1600" b="1"/>
            </a:p>
          </p:txBody>
        </p:sp>
        <p:sp>
          <p:nvSpPr>
            <p:cNvPr id="6149" name="Rectangle 2"/>
            <p:cNvSpPr>
              <a:spLocks noChangeArrowheads="1"/>
            </p:cNvSpPr>
            <p:nvPr/>
          </p:nvSpPr>
          <p:spPr bwMode="auto">
            <a:xfrm>
              <a:off x="238125" y="971550"/>
              <a:ext cx="8621713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800" b="1"/>
                <a:t>ETIOLOGY OF NEPHROTIC SYNDROME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328613" y="1522413"/>
              <a:ext cx="8432800" cy="5068888"/>
            </a:xfrm>
            <a:prstGeom prst="rect">
              <a:avLst/>
            </a:prstGeom>
            <a:noFill/>
            <a:ln w="3175">
              <a:solidFill>
                <a:srgbClr val="A500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10"/>
          <p:cNvGrpSpPr>
            <a:grpSpLocks/>
          </p:cNvGrpSpPr>
          <p:nvPr/>
        </p:nvGrpSpPr>
        <p:grpSpPr bwMode="auto">
          <a:xfrm>
            <a:off x="274638" y="1087438"/>
            <a:ext cx="8621712" cy="3775075"/>
            <a:chOff x="276224" y="1175410"/>
            <a:chExt cx="8621714" cy="3212640"/>
          </a:xfrm>
        </p:grpSpPr>
        <p:sp>
          <p:nvSpPr>
            <p:cNvPr id="46084" name="Rectangle 3"/>
            <p:cNvSpPr>
              <a:spLocks noChangeArrowheads="1"/>
            </p:cNvSpPr>
            <p:nvPr/>
          </p:nvSpPr>
          <p:spPr bwMode="auto">
            <a:xfrm>
              <a:off x="276224" y="1175410"/>
              <a:ext cx="8621714" cy="760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MEMBRANEOUS NEPHROPATHY</a:t>
              </a:r>
            </a:p>
            <a:p>
              <a:pPr algn="ctr" eaLnBrk="1" hangingPunct="1"/>
              <a:r>
                <a:rPr lang="en" altLang="en-US" b="1" i="1"/>
                <a:t>Membranous nephropathy</a:t>
              </a:r>
              <a:endParaRPr lang="en-US" altLang="en-US" b="1" i="1"/>
            </a:p>
          </p:txBody>
        </p:sp>
        <p:sp>
          <p:nvSpPr>
            <p:cNvPr id="46085" name="Line 5"/>
            <p:cNvSpPr>
              <a:spLocks noChangeShapeType="1"/>
            </p:cNvSpPr>
            <p:nvPr/>
          </p:nvSpPr>
          <p:spPr bwMode="auto">
            <a:xfrm flipV="1">
              <a:off x="316042" y="1927220"/>
              <a:ext cx="8432801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6086" name="Group 12"/>
            <p:cNvGrpSpPr>
              <a:grpSpLocks/>
            </p:cNvGrpSpPr>
            <p:nvPr/>
          </p:nvGrpSpPr>
          <p:grpSpPr bwMode="auto">
            <a:xfrm>
              <a:off x="278103" y="1976140"/>
              <a:ext cx="8512788" cy="2411910"/>
              <a:chOff x="278104" y="989188"/>
              <a:chExt cx="8512787" cy="2411910"/>
            </a:xfrm>
          </p:grpSpPr>
          <p:sp>
            <p:nvSpPr>
              <p:cNvPr id="46087" name="Rectangle 6"/>
              <p:cNvSpPr>
                <a:spLocks noChangeArrowheads="1"/>
              </p:cNvSpPr>
              <p:nvPr/>
            </p:nvSpPr>
            <p:spPr bwMode="auto">
              <a:xfrm>
                <a:off x="305255" y="989188"/>
                <a:ext cx="8485636" cy="448422"/>
              </a:xfrm>
              <a:prstGeom prst="rect">
                <a:avLst/>
              </a:prstGeom>
              <a:solidFill>
                <a:srgbClr val="C00000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2400" b="1" i="1">
                    <a:solidFill>
                      <a:schemeClr val="bg1"/>
                    </a:solidFill>
                  </a:rPr>
                  <a:t>Ponticelli</a:t>
                </a:r>
                <a:r>
                  <a:rPr lang="en" altLang="en-US" sz="2400" b="1">
                    <a:solidFill>
                      <a:schemeClr val="bg1"/>
                    </a:solidFill>
                  </a:rPr>
                  <a:t> protocol</a:t>
                </a:r>
              </a:p>
            </p:txBody>
          </p:sp>
          <p:grpSp>
            <p:nvGrpSpPr>
              <p:cNvPr id="46088" name="Group 11"/>
              <p:cNvGrpSpPr>
                <a:grpSpLocks/>
              </p:cNvGrpSpPr>
              <p:nvPr/>
            </p:nvGrpSpPr>
            <p:grpSpPr bwMode="auto">
              <a:xfrm>
                <a:off x="278104" y="1555750"/>
                <a:ext cx="8470739" cy="1845348"/>
                <a:chOff x="287629" y="1670050"/>
                <a:chExt cx="8470739" cy="1845348"/>
              </a:xfrm>
            </p:grpSpPr>
            <p:sp>
              <p:nvSpPr>
                <p:cNvPr id="46089" name="Rectangle 7"/>
                <p:cNvSpPr>
                  <a:spLocks noChangeArrowheads="1"/>
                </p:cNvSpPr>
                <p:nvPr/>
              </p:nvSpPr>
              <p:spPr bwMode="auto">
                <a:xfrm>
                  <a:off x="325567" y="1670050"/>
                  <a:ext cx="4045957" cy="132080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b="1"/>
                    <a:t>Methylprednisolone 1.0 </a:t>
                  </a:r>
                  <a:r>
                    <a:rPr lang="en" altLang="en-US" b="1" i="1" smtClean="0"/>
                    <a:t>g/</a:t>
                  </a:r>
                  <a:r>
                    <a:rPr lang="en" altLang="en-US" b="1" smtClean="0"/>
                    <a:t>day </a:t>
                  </a:r>
                  <a:r>
                    <a:rPr lang="en" altLang="en-US" b="1" i="1"/>
                    <a:t>,</a:t>
                  </a:r>
                </a:p>
                <a:p>
                  <a:pPr algn="ctr" eaLnBrk="1" hangingPunct="1"/>
                  <a:r>
                    <a:rPr lang="en" altLang="en-US" b="1"/>
                    <a:t>three pulses, then</a:t>
                  </a:r>
                </a:p>
                <a:p>
                  <a:pPr algn="ctr" eaLnBrk="1" hangingPunct="1"/>
                  <a:endParaRPr lang="sr-Cyrl-CS" altLang="en-US" b="1"/>
                </a:p>
                <a:p>
                  <a:pPr algn="ctr" eaLnBrk="1" hangingPunct="1"/>
                  <a:r>
                    <a:rPr lang="en" altLang="en-US" b="1"/>
                    <a:t>Prednisone 0.5 </a:t>
                  </a:r>
                  <a:r>
                    <a:rPr lang="en" altLang="en-US" b="1" i="1" smtClean="0"/>
                    <a:t>mg/kg</a:t>
                  </a:r>
                  <a:r>
                    <a:rPr lang="en" altLang="en-US" b="1" smtClean="0"/>
                    <a:t>/day</a:t>
                  </a:r>
                  <a:endParaRPr lang="en" altLang="en-US" b="1"/>
                </a:p>
                <a:p>
                  <a:pPr algn="ctr" eaLnBrk="1" hangingPunct="1"/>
                  <a:r>
                    <a:rPr lang="en" altLang="en-US" b="1"/>
                    <a:t>until the 30th of the day</a:t>
                  </a:r>
                  <a:endParaRPr lang="sr-Cyrl-CS" altLang="en-US" b="1"/>
                </a:p>
              </p:txBody>
            </p:sp>
            <p:sp>
              <p:nvSpPr>
                <p:cNvPr id="46090" name="Rectangle 8"/>
                <p:cNvSpPr>
                  <a:spLocks noChangeArrowheads="1"/>
                </p:cNvSpPr>
                <p:nvPr/>
              </p:nvSpPr>
              <p:spPr bwMode="auto">
                <a:xfrm>
                  <a:off x="4363809" y="1671638"/>
                  <a:ext cx="4394559" cy="132080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b="1"/>
                    <a:t>Chlorambucil 0.15-0.20 </a:t>
                  </a:r>
                  <a:r>
                    <a:rPr lang="en" altLang="en-US" b="1" i="1"/>
                    <a:t>mg/kg </a:t>
                  </a:r>
                  <a:r>
                    <a:rPr lang="en" altLang="en-US" b="1"/>
                    <a:t>/ day</a:t>
                  </a:r>
                </a:p>
                <a:p>
                  <a:pPr algn="ctr" eaLnBrk="1" hangingPunct="1"/>
                  <a:r>
                    <a:rPr lang="en" altLang="en-US" b="1"/>
                    <a:t>up to 30 days or</a:t>
                  </a:r>
                </a:p>
                <a:p>
                  <a:pPr algn="ctr" eaLnBrk="1" hangingPunct="1"/>
                  <a:endParaRPr lang="sr-Cyrl-CS" altLang="en-US" b="1"/>
                </a:p>
                <a:p>
                  <a:pPr algn="ctr" eaLnBrk="1" hangingPunct="1"/>
                  <a:r>
                    <a:rPr lang="en" altLang="en-US" b="1"/>
                    <a:t>Cyclophosphamide 2.0 </a:t>
                  </a:r>
                  <a:r>
                    <a:rPr lang="en" altLang="en-US" b="1" i="1"/>
                    <a:t>mg/kg </a:t>
                  </a:r>
                  <a:r>
                    <a:rPr lang="en" altLang="en-US" b="1"/>
                    <a:t>/day</a:t>
                  </a:r>
                </a:p>
                <a:p>
                  <a:pPr algn="ctr" eaLnBrk="1" hangingPunct="1"/>
                  <a:r>
                    <a:rPr lang="en" altLang="en-US" b="1"/>
                    <a:t>until the 30th day</a:t>
                  </a:r>
                  <a:endParaRPr lang="sr-Latn-CS" altLang="en-US" b="1"/>
                </a:p>
              </p:txBody>
            </p:sp>
            <p:sp>
              <p:nvSpPr>
                <p:cNvPr id="46091" name="Rectangle 9"/>
                <p:cNvSpPr>
                  <a:spLocks noChangeArrowheads="1"/>
                </p:cNvSpPr>
                <p:nvPr/>
              </p:nvSpPr>
              <p:spPr bwMode="auto">
                <a:xfrm>
                  <a:off x="287629" y="3007398"/>
                  <a:ext cx="4146714" cy="50800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1, 3, 5 months</a:t>
                  </a:r>
                </a:p>
              </p:txBody>
            </p:sp>
            <p:sp>
              <p:nvSpPr>
                <p:cNvPr id="46092" name="Rectangle 10"/>
                <p:cNvSpPr>
                  <a:spLocks noChangeArrowheads="1"/>
                </p:cNvSpPr>
                <p:nvPr/>
              </p:nvSpPr>
              <p:spPr bwMode="auto">
                <a:xfrm>
                  <a:off x="4591277" y="3007398"/>
                  <a:ext cx="3962400" cy="508000"/>
                </a:xfrm>
                <a:prstGeom prst="rect">
                  <a:avLst/>
                </a:prstGeom>
                <a:noFill/>
                <a:ln w="3175">
                  <a:solidFill>
                    <a:schemeClr val="bg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1600" b="1"/>
                    <a:t>2, 4, 6 months</a:t>
                  </a:r>
                </a:p>
              </p:txBody>
            </p:sp>
          </p:grpSp>
        </p:grpSp>
      </p:grpSp>
      <p:sp>
        <p:nvSpPr>
          <p:cNvPr id="46083" name="Rectangle 7"/>
          <p:cNvSpPr>
            <a:spLocks noChangeArrowheads="1"/>
          </p:cNvSpPr>
          <p:nvPr/>
        </p:nvSpPr>
        <p:spPr bwMode="auto">
          <a:xfrm>
            <a:off x="592138" y="4848225"/>
            <a:ext cx="8007350" cy="1320800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400" b="1"/>
              <a:t>Monitoring: every two weeks for the first two months, then once a month</a:t>
            </a:r>
          </a:p>
          <a:p>
            <a:pPr algn="ctr" eaLnBrk="1" hangingPunct="1"/>
            <a:r>
              <a:rPr lang="en" altLang="en-US" sz="1400" b="1"/>
              <a:t>during six months: serum creatinine concentration, concentration</a:t>
            </a:r>
          </a:p>
          <a:p>
            <a:pPr algn="ctr" eaLnBrk="1" hangingPunct="1"/>
            <a:r>
              <a:rPr lang="en" altLang="en-US" sz="1400" b="1"/>
              <a:t>albumin in serum, </a:t>
            </a:r>
            <a:r>
              <a:rPr lang="en" altLang="en-US" sz="1400" b="1" i="1"/>
              <a:t>24h </a:t>
            </a:r>
            <a:r>
              <a:rPr lang="en" altLang="en-US" sz="1400" b="1"/>
              <a:t>- proteinuria, number of leukocytes.</a:t>
            </a:r>
          </a:p>
          <a:p>
            <a:pPr algn="ctr" eaLnBrk="1" hangingPunct="1"/>
            <a:r>
              <a:rPr lang="en" altLang="en-US" sz="1400" b="1"/>
              <a:t>Leukocyte count &lt; 3500/ </a:t>
            </a:r>
            <a:r>
              <a:rPr lang="en" altLang="en-US" sz="1400" b="1" i="1"/>
              <a:t>mm </a:t>
            </a:r>
            <a:r>
              <a:rPr lang="en" altLang="en-US" sz="1400" b="1" i="1" baseline="30000"/>
              <a:t>3 </a:t>
            </a:r>
            <a:r>
              <a:rPr lang="en" altLang="en-US" sz="1400" b="1"/>
              <a:t>exclude chlorambucil or cyclophosphamide.</a:t>
            </a:r>
          </a:p>
          <a:p>
            <a:pPr algn="ctr" eaLnBrk="1" hangingPunct="1"/>
            <a:r>
              <a:rPr lang="en" altLang="en-US" sz="1400" b="1"/>
              <a:t>They are activated again when the number of leukocytes is </a:t>
            </a:r>
            <a:r>
              <a:rPr lang="en" altLang="en-US" sz="1400" b="1">
                <a:sym typeface="Symbol" panose="05050102010706020507" pitchFamily="18" charset="2"/>
              </a:rPr>
              <a:t> 4000/ </a:t>
            </a:r>
            <a:r>
              <a:rPr lang="en" altLang="en-US" sz="1400" b="1" i="1">
                <a:sym typeface="Symbol" panose="05050102010706020507" pitchFamily="18" charset="2"/>
              </a:rPr>
              <a:t>mm </a:t>
            </a:r>
            <a:r>
              <a:rPr lang="en" altLang="en-US" sz="1400" b="1" i="1" baseline="30000">
                <a:sym typeface="Symbol" panose="05050102010706020507" pitchFamily="18" charset="2"/>
              </a:rPr>
              <a:t>3</a:t>
            </a:r>
            <a:endParaRPr lang="sr-Cyrl-CS" altLang="en-US" sz="1400" b="1" i="1" baseline="30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4"/>
          <p:cNvGrpSpPr>
            <a:grpSpLocks/>
          </p:cNvGrpSpPr>
          <p:nvPr/>
        </p:nvGrpSpPr>
        <p:grpSpPr bwMode="auto">
          <a:xfrm>
            <a:off x="257175" y="992188"/>
            <a:ext cx="8621713" cy="658812"/>
            <a:chOff x="257175" y="971160"/>
            <a:chExt cx="8621713" cy="914400"/>
          </a:xfrm>
        </p:grpSpPr>
        <p:sp>
          <p:nvSpPr>
            <p:cNvPr id="47115" name="Rectangle 3"/>
            <p:cNvSpPr>
              <a:spLocks noChangeArrowheads="1"/>
            </p:cNvSpPr>
            <p:nvPr/>
          </p:nvSpPr>
          <p:spPr bwMode="auto">
            <a:xfrm>
              <a:off x="257175" y="971160"/>
              <a:ext cx="8621713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MEMBRANOUS NEPHROPATHY - </a:t>
              </a:r>
              <a:r>
                <a:rPr lang="en" altLang="en-US" sz="2400" b="1" i="1"/>
                <a:t>MN</a:t>
              </a:r>
              <a:endParaRPr lang="sr-Cyrl-CS" altLang="en-US" sz="2400" b="1" i="1"/>
            </a:p>
          </p:txBody>
        </p:sp>
        <p:sp>
          <p:nvSpPr>
            <p:cNvPr id="47116" name="Line 5"/>
            <p:cNvSpPr>
              <a:spLocks noChangeShapeType="1"/>
            </p:cNvSpPr>
            <p:nvPr/>
          </p:nvSpPr>
          <p:spPr bwMode="auto">
            <a:xfrm flipV="1">
              <a:off x="320675" y="1710329"/>
              <a:ext cx="8432800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107" name="Rectangle 22"/>
          <p:cNvSpPr>
            <a:spLocks noChangeArrowheads="1"/>
          </p:cNvSpPr>
          <p:nvPr/>
        </p:nvSpPr>
        <p:spPr bwMode="auto">
          <a:xfrm>
            <a:off x="320675" y="1624013"/>
            <a:ext cx="2103438" cy="1279525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sz="2000" b="1" i="1"/>
          </a:p>
          <a:p>
            <a:pPr algn="ctr" eaLnBrk="1" hangingPunct="1"/>
            <a:r>
              <a:rPr lang="en" altLang="en-US" sz="2000" b="1"/>
              <a:t>Cyclosporine</a:t>
            </a:r>
            <a:endParaRPr lang="sr-Latn-CS" altLang="en-US" sz="2000" b="1"/>
          </a:p>
        </p:txBody>
      </p:sp>
      <p:sp>
        <p:nvSpPr>
          <p:cNvPr id="47108" name="Rectangle 22"/>
          <p:cNvSpPr>
            <a:spLocks noChangeArrowheads="1"/>
          </p:cNvSpPr>
          <p:nvPr/>
        </p:nvSpPr>
        <p:spPr bwMode="auto">
          <a:xfrm>
            <a:off x="2424113" y="1624013"/>
            <a:ext cx="6329362" cy="1279525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2000" b="1"/>
              <a:t>Cyclosporine </a:t>
            </a:r>
            <a:r>
              <a:rPr lang="en" altLang="en-US" sz="2000" b="1" i="1"/>
              <a:t>per </a:t>
            </a:r>
            <a:r>
              <a:rPr lang="en" altLang="en-US" sz="2000" b="1" i="1" smtClean="0"/>
              <a:t>os</a:t>
            </a:r>
            <a:r>
              <a:rPr lang="en" altLang="en-US" sz="2000" b="1" smtClean="0"/>
              <a:t>: </a:t>
            </a:r>
            <a:r>
              <a:rPr lang="en" altLang="en-US" sz="2000" b="1"/>
              <a:t>3.5 </a:t>
            </a:r>
            <a:r>
              <a:rPr lang="en" altLang="en-US" sz="2000" b="1" i="1"/>
              <a:t>mg/kg </a:t>
            </a:r>
            <a:r>
              <a:rPr lang="en" altLang="en-US" sz="2000" b="1"/>
              <a:t>/ day for 6-12 months, then gradually reduce the dose</a:t>
            </a:r>
          </a:p>
          <a:p>
            <a:pPr algn="ctr" eaLnBrk="1" hangingPunct="1"/>
            <a:r>
              <a:rPr lang="en" altLang="en-US" sz="2000" b="1"/>
              <a:t>( </a:t>
            </a:r>
            <a:r>
              <a:rPr lang="en" altLang="en-US" sz="2000" b="1">
                <a:sym typeface="Symbol" panose="05050102010706020507" pitchFamily="18" charset="2"/>
              </a:rPr>
              <a:t> small doses of corticosteroids)</a:t>
            </a:r>
            <a:r>
              <a:rPr lang="en" altLang="en-US" sz="2000" b="1"/>
              <a:t> </a:t>
            </a:r>
          </a:p>
          <a:p>
            <a:pPr algn="ctr" eaLnBrk="1" hangingPunct="1"/>
            <a:r>
              <a:rPr lang="en" altLang="en-US" sz="1600" b="1"/>
              <a:t>(target serum cyclosporine level: 125-200 </a:t>
            </a:r>
            <a:r>
              <a:rPr lang="en" altLang="en-US" sz="1600" b="1" i="1">
                <a:sym typeface="Symbol" panose="05050102010706020507" pitchFamily="18" charset="2"/>
              </a:rPr>
              <a:t>g/l </a:t>
            </a:r>
            <a:r>
              <a:rPr lang="en" altLang="en-US" sz="1600">
                <a:sym typeface="Symbol" panose="05050102010706020507" pitchFamily="18" charset="2"/>
              </a:rPr>
              <a:t>)</a:t>
            </a:r>
            <a:r>
              <a:rPr lang="en" altLang="en-US" sz="1600" b="1" i="1"/>
              <a:t> </a:t>
            </a:r>
          </a:p>
        </p:txBody>
      </p:sp>
      <p:sp>
        <p:nvSpPr>
          <p:cNvPr id="47109" name="Rectangle 22"/>
          <p:cNvSpPr>
            <a:spLocks noChangeArrowheads="1"/>
          </p:cNvSpPr>
          <p:nvPr/>
        </p:nvSpPr>
        <p:spPr bwMode="auto">
          <a:xfrm>
            <a:off x="320675" y="2903538"/>
            <a:ext cx="2103438" cy="1277937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sz="2000" b="1" i="1"/>
          </a:p>
          <a:p>
            <a:pPr algn="ctr" eaLnBrk="1" hangingPunct="1"/>
            <a:r>
              <a:rPr lang="en" altLang="en-US" sz="2000" b="1"/>
              <a:t>Tacrolimus</a:t>
            </a:r>
            <a:endParaRPr lang="sr-Latn-CS" altLang="en-US" sz="2000" b="1"/>
          </a:p>
        </p:txBody>
      </p:sp>
      <p:sp>
        <p:nvSpPr>
          <p:cNvPr id="47110" name="Rectangle 22"/>
          <p:cNvSpPr>
            <a:spLocks noChangeArrowheads="1"/>
          </p:cNvSpPr>
          <p:nvPr/>
        </p:nvSpPr>
        <p:spPr bwMode="auto">
          <a:xfrm>
            <a:off x="2424113" y="2903538"/>
            <a:ext cx="6329362" cy="1277937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2000" b="1"/>
              <a:t>Tacrolimus </a:t>
            </a:r>
            <a:r>
              <a:rPr lang="en" altLang="en-US" sz="2000" b="1" i="1"/>
              <a:t>per </a:t>
            </a:r>
            <a:r>
              <a:rPr lang="en" altLang="en-US" sz="2000" b="1" i="1" smtClean="0"/>
              <a:t>os</a:t>
            </a:r>
            <a:r>
              <a:rPr lang="en" altLang="en-US" sz="2000" b="1" smtClean="0"/>
              <a:t>: </a:t>
            </a:r>
            <a:r>
              <a:rPr lang="en" altLang="en-US" sz="2000" b="1"/>
              <a:t>0.05 </a:t>
            </a:r>
            <a:r>
              <a:rPr lang="en" altLang="en-US" sz="2000" b="1" i="1" smtClean="0"/>
              <a:t>mg/kg/day</a:t>
            </a:r>
            <a:r>
              <a:rPr lang="en" altLang="en-US" sz="2000" b="1" smtClean="0"/>
              <a:t> </a:t>
            </a:r>
            <a:r>
              <a:rPr lang="en" altLang="en-US" sz="2000" b="1"/>
              <a:t>for 6-12 months, then gradually reduce the dose</a:t>
            </a:r>
          </a:p>
          <a:p>
            <a:pPr algn="ctr" eaLnBrk="1" hangingPunct="1"/>
            <a:r>
              <a:rPr lang="en" altLang="en-US" sz="2000" b="1"/>
              <a:t>( </a:t>
            </a:r>
            <a:r>
              <a:rPr lang="en" altLang="en-US" sz="2000" b="1">
                <a:sym typeface="Symbol" panose="05050102010706020507" pitchFamily="18" charset="2"/>
              </a:rPr>
              <a:t> small doses of corticosteroids)</a:t>
            </a:r>
            <a:r>
              <a:rPr lang="en" altLang="en-US" sz="2000" b="1"/>
              <a:t> </a:t>
            </a:r>
          </a:p>
          <a:p>
            <a:pPr algn="ctr" eaLnBrk="1" hangingPunct="1"/>
            <a:r>
              <a:rPr lang="en" altLang="en-US" sz="1600" b="1"/>
              <a:t>(target serum tacrolimus level: 7-9 </a:t>
            </a:r>
            <a:r>
              <a:rPr lang="en" altLang="en-US" sz="1600" b="1" i="1"/>
              <a:t>ng/ml </a:t>
            </a:r>
            <a:r>
              <a:rPr lang="en" altLang="en-US" sz="1600">
                <a:sym typeface="Symbol" panose="05050102010706020507" pitchFamily="18" charset="2"/>
              </a:rPr>
              <a:t>)</a:t>
            </a:r>
            <a:r>
              <a:rPr lang="en" altLang="en-US" sz="1600" b="1" i="1"/>
              <a:t> </a:t>
            </a:r>
          </a:p>
        </p:txBody>
      </p:sp>
      <p:sp>
        <p:nvSpPr>
          <p:cNvPr id="47111" name="Rectangle 22"/>
          <p:cNvSpPr>
            <a:spLocks noChangeArrowheads="1"/>
          </p:cNvSpPr>
          <p:nvPr/>
        </p:nvSpPr>
        <p:spPr bwMode="auto">
          <a:xfrm>
            <a:off x="320675" y="4181475"/>
            <a:ext cx="2103438" cy="811213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2000" b="1"/>
              <a:t>Mycophenolate mofetil</a:t>
            </a:r>
          </a:p>
          <a:p>
            <a:pPr algn="ctr" eaLnBrk="1" hangingPunct="1"/>
            <a:endParaRPr lang="en-US" altLang="en-US" sz="2000" b="1" i="1"/>
          </a:p>
          <a:p>
            <a:pPr algn="ctr" eaLnBrk="1" hangingPunct="1"/>
            <a:endParaRPr lang="sr-Latn-CS" altLang="en-US" sz="2000" b="1"/>
          </a:p>
        </p:txBody>
      </p:sp>
      <p:sp>
        <p:nvSpPr>
          <p:cNvPr id="47112" name="Rectangle 22"/>
          <p:cNvSpPr>
            <a:spLocks noChangeArrowheads="1"/>
          </p:cNvSpPr>
          <p:nvPr/>
        </p:nvSpPr>
        <p:spPr bwMode="auto">
          <a:xfrm>
            <a:off x="2424113" y="4181475"/>
            <a:ext cx="6329362" cy="811213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b="1"/>
              <a:t>Mycophenolate mofetil </a:t>
            </a:r>
            <a:r>
              <a:rPr lang="en" altLang="en-US" b="1" i="1"/>
              <a:t>per person: 2.0 g/ </a:t>
            </a:r>
            <a:r>
              <a:rPr lang="en" altLang="en-US" b="1"/>
              <a:t>day </a:t>
            </a:r>
            <a:r>
              <a:rPr lang="en" altLang="en-US" b="1" smtClean="0"/>
              <a:t>in progress 12 </a:t>
            </a:r>
            <a:r>
              <a:rPr lang="en" altLang="en-US" b="1"/>
              <a:t>months ( </a:t>
            </a:r>
            <a:r>
              <a:rPr lang="en" altLang="en-US" b="1">
                <a:sym typeface="Symbol" panose="05050102010706020507" pitchFamily="18" charset="2"/>
              </a:rPr>
              <a:t> low doses of </a:t>
            </a:r>
            <a:r>
              <a:rPr lang="en" altLang="en-US" b="1" smtClean="0">
                <a:sym typeface="Symbol" panose="05050102010706020507" pitchFamily="18" charset="2"/>
              </a:rPr>
              <a:t>corticosteroids</a:t>
            </a:r>
            <a:r>
              <a:rPr lang="en" altLang="en-US" sz="2000" b="1">
                <a:sym typeface="Symbol" panose="05050102010706020507" pitchFamily="18" charset="2"/>
              </a:rPr>
              <a:t>)</a:t>
            </a:r>
            <a:r>
              <a:rPr lang="en" altLang="en-US" sz="2000" b="1"/>
              <a:t> </a:t>
            </a:r>
          </a:p>
        </p:txBody>
      </p:sp>
      <p:sp>
        <p:nvSpPr>
          <p:cNvPr id="47113" name="Rectangle 22"/>
          <p:cNvSpPr>
            <a:spLocks noChangeArrowheads="1"/>
          </p:cNvSpPr>
          <p:nvPr/>
        </p:nvSpPr>
        <p:spPr bwMode="auto">
          <a:xfrm>
            <a:off x="320675" y="4992688"/>
            <a:ext cx="2103438" cy="1103312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sz="2000" b="1"/>
          </a:p>
          <a:p>
            <a:pPr algn="ctr" eaLnBrk="1" hangingPunct="1"/>
            <a:r>
              <a:rPr lang="en" altLang="en-US" sz="2000" b="1"/>
              <a:t>Rituximab</a:t>
            </a:r>
            <a:endParaRPr lang="sr-Latn-CS" altLang="en-US" sz="2000" b="1"/>
          </a:p>
        </p:txBody>
      </p:sp>
      <p:sp>
        <p:nvSpPr>
          <p:cNvPr id="47114" name="Rectangle 22"/>
          <p:cNvSpPr>
            <a:spLocks noChangeArrowheads="1"/>
          </p:cNvSpPr>
          <p:nvPr/>
        </p:nvSpPr>
        <p:spPr bwMode="auto">
          <a:xfrm>
            <a:off x="2424113" y="4992688"/>
            <a:ext cx="6329362" cy="1103312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2000" b="1"/>
              <a:t>Rituximab </a:t>
            </a:r>
            <a:r>
              <a:rPr lang="en" altLang="en-US" sz="2000" b="1" i="1"/>
              <a:t>iv: 375 mg/m </a:t>
            </a:r>
            <a:r>
              <a:rPr lang="en" altLang="en-US" sz="2000" b="1" i="1" baseline="30000"/>
              <a:t>2 </a:t>
            </a:r>
            <a:r>
              <a:rPr lang="en" altLang="en-US" sz="2000" b="1" i="1"/>
              <a:t>/ </a:t>
            </a:r>
            <a:r>
              <a:rPr lang="en" altLang="en-US" sz="2000" b="1"/>
              <a:t>week, 4 doses or</a:t>
            </a:r>
          </a:p>
          <a:p>
            <a:pPr algn="ctr" eaLnBrk="1" hangingPunct="1"/>
            <a:r>
              <a:rPr lang="en" altLang="en-US" sz="2000" b="1"/>
              <a:t>Rituximab </a:t>
            </a:r>
            <a:r>
              <a:rPr lang="en" altLang="en-US" sz="2000" b="1" i="1"/>
              <a:t>iv: </a:t>
            </a:r>
            <a:r>
              <a:rPr lang="en" altLang="en-US" sz="2000" b="1"/>
              <a:t>1.0 </a:t>
            </a:r>
            <a:r>
              <a:rPr lang="en" altLang="en-US" sz="2000" b="1" i="1" smtClean="0"/>
              <a:t>g</a:t>
            </a:r>
            <a:r>
              <a:rPr lang="en" altLang="en-US" sz="2000" b="1" smtClean="0"/>
              <a:t>, </a:t>
            </a:r>
            <a:r>
              <a:rPr lang="en" altLang="en-US" sz="2000" b="1"/>
              <a:t>on the first and 15th day</a:t>
            </a:r>
          </a:p>
          <a:p>
            <a:pPr algn="ctr" eaLnBrk="1" hangingPunct="1"/>
            <a:r>
              <a:rPr lang="en" altLang="en-US" sz="2000" b="1"/>
              <a:t>(monitoring of B lymphocytes in the serum)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4"/>
          <p:cNvGrpSpPr>
            <a:grpSpLocks/>
          </p:cNvGrpSpPr>
          <p:nvPr/>
        </p:nvGrpSpPr>
        <p:grpSpPr bwMode="auto">
          <a:xfrm>
            <a:off x="238125" y="1158875"/>
            <a:ext cx="8621713" cy="579334"/>
            <a:chOff x="247649" y="1159084"/>
            <a:chExt cx="8621714" cy="579437"/>
          </a:xfrm>
        </p:grpSpPr>
        <p:sp>
          <p:nvSpPr>
            <p:cNvPr id="48131" name="Rectangle 3"/>
            <p:cNvSpPr>
              <a:spLocks noChangeArrowheads="1"/>
            </p:cNvSpPr>
            <p:nvPr/>
          </p:nvSpPr>
          <p:spPr bwMode="auto">
            <a:xfrm>
              <a:off x="247649" y="1159084"/>
              <a:ext cx="8621714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 smtClean="0"/>
                <a:t>MEMBRANOPROLIFERATIVE </a:t>
              </a:r>
              <a:r>
                <a:rPr lang="en" altLang="en-US" sz="2400" b="1"/>
                <a:t>GLOMERULONEPHRITIS</a:t>
              </a:r>
              <a:endParaRPr lang="sr-Latn-CS" altLang="en-US" sz="2400" b="1"/>
            </a:p>
          </p:txBody>
        </p:sp>
        <p:sp>
          <p:nvSpPr>
            <p:cNvPr id="48132" name="Line 5"/>
            <p:cNvSpPr>
              <a:spLocks noChangeShapeType="1"/>
            </p:cNvSpPr>
            <p:nvPr/>
          </p:nvSpPr>
          <p:spPr bwMode="auto">
            <a:xfrm flipV="1">
              <a:off x="339266" y="1667427"/>
              <a:ext cx="8432801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7"/>
          <p:cNvGrpSpPr>
            <a:grpSpLocks/>
          </p:cNvGrpSpPr>
          <p:nvPr/>
        </p:nvGrpSpPr>
        <p:grpSpPr bwMode="auto">
          <a:xfrm>
            <a:off x="174625" y="203200"/>
            <a:ext cx="8780463" cy="6540500"/>
            <a:chOff x="174625" y="203200"/>
            <a:chExt cx="8780463" cy="6540500"/>
          </a:xfrm>
        </p:grpSpPr>
        <p:sp>
          <p:nvSpPr>
            <p:cNvPr id="49155" name="Rectangle 3"/>
            <p:cNvSpPr>
              <a:spLocks noChangeArrowheads="1"/>
            </p:cNvSpPr>
            <p:nvPr/>
          </p:nvSpPr>
          <p:spPr bwMode="auto">
            <a:xfrm>
              <a:off x="276225" y="1143000"/>
              <a:ext cx="8621713" cy="755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MEMBRANOPROLIFERATIVE GLOMERULONEPHRITIS</a:t>
              </a:r>
              <a:endParaRPr lang="sr-Latn-CS" altLang="en-US" sz="2400" b="1"/>
            </a:p>
            <a:p>
              <a:pPr algn="ctr" eaLnBrk="1" hangingPunct="1"/>
              <a:r>
                <a:rPr lang="en" altLang="en-US" sz="2000" b="1" i="1"/>
                <a:t>Glomerulon e phritis membranoproliferative</a:t>
              </a:r>
              <a:endParaRPr lang="sr-Cyrl-CS" altLang="en-US" sz="2000" b="1" i="1"/>
            </a:p>
          </p:txBody>
        </p:sp>
        <p:sp>
          <p:nvSpPr>
            <p:cNvPr id="49156" name="Rectangle 4"/>
            <p:cNvSpPr>
              <a:spLocks noChangeArrowheads="1"/>
            </p:cNvSpPr>
            <p:nvPr/>
          </p:nvSpPr>
          <p:spPr bwMode="auto">
            <a:xfrm>
              <a:off x="174625" y="203200"/>
              <a:ext cx="8780463" cy="6473825"/>
            </a:xfrm>
            <a:prstGeom prst="rect">
              <a:avLst/>
            </a:prstGeom>
            <a:noFill/>
            <a:ln w="31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9157" name="Line 5"/>
            <p:cNvSpPr>
              <a:spLocks noChangeShapeType="1"/>
            </p:cNvSpPr>
            <p:nvPr/>
          </p:nvSpPr>
          <p:spPr bwMode="auto">
            <a:xfrm flipV="1">
              <a:off x="174625" y="1939925"/>
              <a:ext cx="8780463" cy="0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58" name="Rectangle 6"/>
            <p:cNvSpPr>
              <a:spLocks noChangeArrowheads="1"/>
            </p:cNvSpPr>
            <p:nvPr/>
          </p:nvSpPr>
          <p:spPr bwMode="auto">
            <a:xfrm>
              <a:off x="263914" y="2044700"/>
              <a:ext cx="8128000" cy="1525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2000" b="1"/>
                <a:t>DEFINITION</a:t>
              </a:r>
              <a:endParaRPr lang="sr-Latn-CS" altLang="en-US" sz="2000" b="1"/>
            </a:p>
            <a:p>
              <a:pPr eaLnBrk="1" hangingPunct="1"/>
              <a:endParaRPr lang="sr-Latn-CS" altLang="en-US" sz="800" b="1"/>
            </a:p>
            <a:p>
              <a:pPr eaLnBrk="1" hangingPunct="1"/>
              <a:r>
                <a:rPr lang="en-US" sz="1600" smtClean="0"/>
                <a:t> </a:t>
              </a:r>
              <a:r>
                <a:rPr lang="en-US" sz="1600" b="1" smtClean="0"/>
                <a:t>Membranoproliferative </a:t>
              </a:r>
              <a:r>
                <a:rPr lang="en-US" sz="1600" b="1"/>
                <a:t>glomerulonephritis is a clinical syndrome that is morphologically </a:t>
              </a:r>
              <a:endParaRPr lang="en-US" sz="1600" b="1" smtClean="0"/>
            </a:p>
            <a:p>
              <a:pPr eaLnBrk="1" hangingPunct="1"/>
              <a:r>
                <a:rPr lang="en-US" sz="1600" b="1" smtClean="0"/>
                <a:t> characterized </a:t>
              </a:r>
              <a:r>
                <a:rPr lang="en-US" sz="1600" b="1"/>
                <a:t>by mesangial proliferation and thickening of the glomerular capillary wall, </a:t>
              </a:r>
              <a:endParaRPr lang="en-US" sz="1600" b="1" smtClean="0"/>
            </a:p>
            <a:p>
              <a:pPr eaLnBrk="1" hangingPunct="1"/>
              <a:r>
                <a:rPr lang="en-US" sz="1600" b="1" smtClean="0"/>
                <a:t> and </a:t>
              </a:r>
              <a:r>
                <a:rPr lang="en-US" sz="1600" b="1"/>
                <a:t>can be manifested by different clinical pictures of glomerular diseases, which </a:t>
              </a:r>
              <a:r>
                <a:rPr lang="en-US" sz="1600" b="1" smtClean="0"/>
                <a:t>are</a:t>
              </a:r>
            </a:p>
            <a:p>
              <a:pPr eaLnBrk="1" hangingPunct="1"/>
              <a:r>
                <a:rPr lang="en-US" sz="1600" b="1" smtClean="0"/>
                <a:t> </a:t>
              </a:r>
              <a:r>
                <a:rPr lang="en-US" sz="1600" b="1"/>
                <a:t>often accompanied by long-term hypocomplementemia</a:t>
              </a:r>
              <a:endParaRPr lang="sr-Latn-CS" altLang="en-US" sz="1600" b="1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22288" y="3468688"/>
              <a:ext cx="8128000" cy="218521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>
                <a:defRPr/>
              </a:pPr>
              <a:endParaRPr lang="sr-Latn-CS" sz="1400" b="1">
                <a:latin typeface="Arial" charset="0"/>
              </a:endParaRPr>
            </a:p>
            <a:p>
              <a:pPr marL="363538" indent="-363538" algn="just">
                <a:buClr>
                  <a:srgbClr val="FF7575"/>
                </a:buClr>
                <a:buFont typeface="Wingdings" pitchFamily="2" charset="2"/>
                <a:buChar char="è"/>
                <a:tabLst>
                  <a:tab pos="363538" algn="l"/>
                </a:tabLst>
                <a:defRPr/>
              </a:pPr>
              <a:r>
                <a:rPr lang="en-US" sz="1600" b="1" smtClean="0">
                  <a:latin typeface="Arial" charset="0"/>
                </a:rPr>
                <a:t>pathohistologically, this </a:t>
              </a:r>
              <a:r>
                <a:rPr lang="en-US" sz="1600" b="1">
                  <a:latin typeface="Arial" charset="0"/>
                </a:rPr>
                <a:t>clinical syndrome is characterized by the proliferation of mesangial cells and thickening of the </a:t>
              </a:r>
              <a:r>
                <a:rPr lang="en-US" sz="1600" b="1" smtClean="0">
                  <a:latin typeface="Arial" charset="0"/>
                </a:rPr>
                <a:t>BMG</a:t>
              </a:r>
            </a:p>
            <a:p>
              <a:pPr algn="just">
                <a:buClr>
                  <a:srgbClr val="FF7575"/>
                </a:buClr>
                <a:tabLst>
                  <a:tab pos="363538" algn="l"/>
                </a:tabLst>
                <a:defRPr/>
              </a:pPr>
              <a:endParaRPr lang="sr-Latn-CS" sz="800" b="1" smtClean="0">
                <a:latin typeface="Arial" charset="0"/>
              </a:endParaRPr>
            </a:p>
            <a:p>
              <a:pPr marL="363538" indent="-363538" algn="just">
                <a:buClr>
                  <a:srgbClr val="FF7575"/>
                </a:buClr>
                <a:buFont typeface="Wingdings" pitchFamily="2" charset="2"/>
                <a:buChar char="è"/>
                <a:tabLst>
                  <a:tab pos="363538" algn="l"/>
                </a:tabLst>
                <a:defRPr/>
              </a:pPr>
              <a:r>
                <a:rPr lang="en-US" sz="1600" b="1">
                  <a:latin typeface="Arial" charset="0"/>
                </a:rPr>
                <a:t>clinically, it is most often manifested by nephrotic syndrome or acute nephritic </a:t>
              </a:r>
              <a:r>
                <a:rPr lang="en-US" sz="1600" b="1" smtClean="0">
                  <a:latin typeface="Arial" charset="0"/>
                </a:rPr>
                <a:t>syndrome</a:t>
              </a:r>
            </a:p>
            <a:p>
              <a:pPr marL="363538" indent="-363538" algn="just">
                <a:buClr>
                  <a:srgbClr val="FF7575"/>
                </a:buClr>
                <a:buFont typeface="Wingdings" pitchFamily="2" charset="2"/>
                <a:buChar char="è"/>
                <a:tabLst>
                  <a:tab pos="3635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concentration of </a:t>
              </a:r>
              <a:r>
                <a:rPr lang="en" sz="1600" b="1" i="1" smtClean="0">
                  <a:latin typeface="Arial" charset="0"/>
                </a:rPr>
                <a:t>C </a:t>
              </a:r>
              <a:r>
                <a:rPr lang="en" sz="1600" b="1" i="1" baseline="-25000" smtClean="0">
                  <a:latin typeface="Arial" charset="0"/>
                </a:rPr>
                <a:t>3</a:t>
              </a:r>
              <a:r>
                <a:rPr lang="en" sz="1600" b="1" smtClean="0">
                  <a:latin typeface="Arial" charset="0"/>
                </a:rPr>
                <a:t> of complement components in the serum was reduced for a period of time ≥ 8 weeks</a:t>
              </a:r>
              <a:endParaRPr lang="sr-Latn-CS" sz="1600" b="1" smtClean="0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" pitchFamily="2" charset="2"/>
                <a:buNone/>
                <a:defRPr/>
              </a:pPr>
              <a:endParaRPr lang="sr-Latn-CS" b="1">
                <a:latin typeface="Arial" charset="0"/>
              </a:endParaRPr>
            </a:p>
          </p:txBody>
        </p:sp>
        <p:sp>
          <p:nvSpPr>
            <p:cNvPr id="49160" name="Rectangle 26"/>
            <p:cNvSpPr>
              <a:spLocks noChangeArrowheads="1"/>
            </p:cNvSpPr>
            <p:nvPr/>
          </p:nvSpPr>
          <p:spPr bwMode="auto">
            <a:xfrm>
              <a:off x="463550" y="6327775"/>
              <a:ext cx="8089900" cy="415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400" b="1" i="1"/>
                <a:t>BMG </a:t>
              </a:r>
              <a:r>
                <a:rPr lang="en" altLang="en-US" sz="1400" b="1"/>
                <a:t>- glomerular basement membrane</a:t>
              </a:r>
              <a:endParaRPr lang="sr-Latn-CS" altLang="en-US" sz="14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7"/>
          <p:cNvGrpSpPr>
            <a:grpSpLocks/>
          </p:cNvGrpSpPr>
          <p:nvPr/>
        </p:nvGrpSpPr>
        <p:grpSpPr bwMode="auto">
          <a:xfrm>
            <a:off x="406400" y="1127125"/>
            <a:ext cx="8258175" cy="4678363"/>
            <a:chOff x="406398" y="1126444"/>
            <a:chExt cx="8258631" cy="4679181"/>
          </a:xfrm>
        </p:grpSpPr>
        <p:sp>
          <p:nvSpPr>
            <p:cNvPr id="50179" name="Line 4"/>
            <p:cNvSpPr>
              <a:spLocks noChangeShapeType="1"/>
            </p:cNvSpPr>
            <p:nvPr/>
          </p:nvSpPr>
          <p:spPr bwMode="auto">
            <a:xfrm flipV="1">
              <a:off x="406398" y="1126444"/>
              <a:ext cx="8258630" cy="0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180" name="Rectangle 41"/>
            <p:cNvSpPr>
              <a:spLocks noChangeArrowheads="1"/>
            </p:cNvSpPr>
            <p:nvPr/>
          </p:nvSpPr>
          <p:spPr bwMode="auto">
            <a:xfrm>
              <a:off x="406399" y="1206500"/>
              <a:ext cx="1988457" cy="1202352"/>
            </a:xfrm>
            <a:prstGeom prst="rect">
              <a:avLst/>
            </a:prstGeom>
            <a:solidFill>
              <a:srgbClr val="A50021"/>
            </a:solidFill>
            <a:ln w="3175">
              <a:solidFill>
                <a:srgbClr val="A5002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600" b="1">
                  <a:solidFill>
                    <a:schemeClr val="bg1"/>
                  </a:solidFill>
                </a:rPr>
                <a:t>PRIMARY</a:t>
              </a:r>
              <a:endParaRPr lang="sr-Latn-CS" altLang="en-US" sz="1600" b="1">
                <a:solidFill>
                  <a:schemeClr val="bg1"/>
                </a:solidFill>
              </a:endParaRPr>
            </a:p>
            <a:p>
              <a:pPr eaLnBrk="1" hangingPunct="1"/>
              <a:r>
                <a:rPr lang="en" altLang="en-US" sz="1600" b="1">
                  <a:solidFill>
                    <a:schemeClr val="bg1"/>
                  </a:solidFill>
                </a:rPr>
                <a:t>( IDIOPATHIC )</a:t>
              </a:r>
              <a:endParaRPr lang="en-US" alt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50181" name="Rectangle 42"/>
            <p:cNvSpPr>
              <a:spLocks noChangeArrowheads="1"/>
            </p:cNvSpPr>
            <p:nvPr/>
          </p:nvSpPr>
          <p:spPr bwMode="auto">
            <a:xfrm>
              <a:off x="2394856" y="1206500"/>
              <a:ext cx="6270173" cy="1202352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600" b="1"/>
                <a:t>TYPE 1 </a:t>
              </a:r>
              <a:r>
                <a:rPr lang="en" altLang="en-US" sz="1600" b="1" smtClean="0"/>
                <a:t>(subendothelial deposits)</a:t>
              </a:r>
              <a:endParaRPr lang="en" altLang="en-US" sz="1600" b="1"/>
            </a:p>
            <a:p>
              <a:pPr eaLnBrk="1" hangingPunct="1"/>
              <a:r>
                <a:rPr lang="en" altLang="en-US" sz="1600" b="1"/>
                <a:t>TYPE 2 </a:t>
              </a:r>
              <a:r>
                <a:rPr lang="en" altLang="en-US" sz="1600" b="1" smtClean="0"/>
                <a:t>(thick </a:t>
              </a:r>
              <a:r>
                <a:rPr lang="en" altLang="en-US" sz="1600" b="1"/>
                <a:t>deposits in </a:t>
              </a:r>
              <a:r>
                <a:rPr lang="en" altLang="en-US" sz="1600" b="1" i="1" smtClean="0"/>
                <a:t>BMG</a:t>
              </a:r>
              <a:r>
                <a:rPr lang="en" altLang="en-US" sz="1600" b="1" smtClean="0"/>
                <a:t>)</a:t>
              </a:r>
              <a:endParaRPr lang="en" altLang="en-US" sz="1600" b="1"/>
            </a:p>
            <a:p>
              <a:pPr eaLnBrk="1" hangingPunct="1"/>
              <a:r>
                <a:rPr lang="en" altLang="en-US" sz="1600" b="1"/>
                <a:t>TYPE 3 </a:t>
              </a:r>
              <a:r>
                <a:rPr lang="en" altLang="en-US" sz="1600" b="1" smtClean="0"/>
                <a:t>(subendothelial</a:t>
              </a:r>
              <a:r>
                <a:rPr lang="en" altLang="en-US" sz="1600" b="1"/>
                <a:t>, subepithelial, mesangial </a:t>
              </a:r>
              <a:r>
                <a:rPr lang="en" altLang="en-US" sz="1500" b="1" smtClean="0"/>
                <a:t>deposits)</a:t>
              </a:r>
              <a:endParaRPr lang="en-US" altLang="en-US" sz="1500" b="1"/>
            </a:p>
          </p:txBody>
        </p:sp>
        <p:sp>
          <p:nvSpPr>
            <p:cNvPr id="50182" name="Rectangle 43"/>
            <p:cNvSpPr>
              <a:spLocks noChangeArrowheads="1"/>
            </p:cNvSpPr>
            <p:nvPr/>
          </p:nvSpPr>
          <p:spPr bwMode="auto">
            <a:xfrm>
              <a:off x="406399" y="2408852"/>
              <a:ext cx="1988457" cy="3396773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600" b="1"/>
                <a:t>SECONDARY</a:t>
              </a:r>
            </a:p>
            <a:p>
              <a:pPr eaLnBrk="1" hangingPunct="1"/>
              <a:endParaRPr lang="sr-Cyrl-CS" altLang="en-US" sz="1400" b="1"/>
            </a:p>
            <a:p>
              <a:pPr eaLnBrk="1" hangingPunct="1"/>
              <a:endParaRPr lang="sr-Cyrl-CS" altLang="en-US" sz="1400" b="1"/>
            </a:p>
            <a:p>
              <a:pPr eaLnBrk="1" hangingPunct="1"/>
              <a:endParaRPr lang="sr-Cyrl-CS" altLang="en-US" sz="1400" b="1"/>
            </a:p>
            <a:p>
              <a:pPr eaLnBrk="1" hangingPunct="1"/>
              <a:endParaRPr lang="en-US" altLang="en-US" sz="1400" b="1"/>
            </a:p>
          </p:txBody>
        </p:sp>
        <p:sp>
          <p:nvSpPr>
            <p:cNvPr id="50183" name="Rectangle 44"/>
            <p:cNvSpPr>
              <a:spLocks noChangeArrowheads="1"/>
            </p:cNvSpPr>
            <p:nvPr/>
          </p:nvSpPr>
          <p:spPr bwMode="auto">
            <a:xfrm>
              <a:off x="2394856" y="2408852"/>
              <a:ext cx="6270173" cy="3396773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b="1"/>
                <a:t>INFECTIOUS DISEASES</a:t>
              </a:r>
              <a:endParaRPr lang="sr-Latn-CS" altLang="en-US" b="1"/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streptococci infections</a:t>
              </a:r>
              <a:endParaRPr lang="sr-Latn-CS" altLang="en-US" sz="1600" b="1"/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infectious endocarditis</a:t>
              </a:r>
              <a:endParaRPr lang="sr-Latn-CS" altLang="en-US" sz="1600" b="1"/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</a:t>
              </a:r>
              <a:r>
                <a:rPr lang="en" altLang="en-US" sz="1600" b="1" i="1"/>
                <a:t>Shunt </a:t>
              </a:r>
              <a:r>
                <a:rPr lang="en" altLang="en-US" sz="1600" b="1"/>
                <a:t>nephritis</a:t>
              </a:r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abscesses</a:t>
              </a:r>
              <a:endParaRPr lang="sr-Latn-CS" altLang="en-US" sz="1600" b="1"/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tuberculosis</a:t>
              </a:r>
              <a:endParaRPr lang="sr-Latn-CS" altLang="en-US" sz="1600" b="1"/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leprosy</a:t>
              </a:r>
              <a:endParaRPr lang="sr-Latn-CS" altLang="en-US" sz="1600" b="1"/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mycoplasma</a:t>
              </a:r>
              <a:endParaRPr lang="sr-Latn-CS" altLang="en-US" sz="1600" b="1"/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hepatitis </a:t>
              </a:r>
              <a:r>
                <a:rPr lang="en" altLang="en-US" sz="1600" b="1" i="1"/>
                <a:t>B </a:t>
              </a:r>
              <a:r>
                <a:rPr lang="en" altLang="en-US" sz="1600" b="1"/>
                <a:t>, </a:t>
              </a:r>
              <a:r>
                <a:rPr lang="en" altLang="en-US" sz="1600" b="1" i="1"/>
                <a:t>C</a:t>
              </a:r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malaria quartan</a:t>
              </a:r>
              <a:endParaRPr lang="sr-Latn-CS" altLang="en-US" sz="1600" b="1"/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candidiasis</a:t>
              </a:r>
            </a:p>
            <a:p>
              <a:pPr eaLnBrk="1" hangingPunct="1"/>
              <a:endParaRPr lang="sr-Latn-CS" altLang="en-US" sz="1600" b="1"/>
            </a:p>
            <a:p>
              <a:pPr eaLnBrk="1" hangingPunct="1"/>
              <a:endParaRPr lang="sr-Latn-CS" altLang="en-US" sz="16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7"/>
          <p:cNvGrpSpPr>
            <a:grpSpLocks/>
          </p:cNvGrpSpPr>
          <p:nvPr/>
        </p:nvGrpSpPr>
        <p:grpSpPr bwMode="auto">
          <a:xfrm>
            <a:off x="609600" y="1127125"/>
            <a:ext cx="7869238" cy="4667250"/>
            <a:chOff x="609599" y="1126444"/>
            <a:chExt cx="7869239" cy="4667848"/>
          </a:xfrm>
        </p:grpSpPr>
        <p:sp>
          <p:nvSpPr>
            <p:cNvPr id="51203" name="Line 4"/>
            <p:cNvSpPr>
              <a:spLocks noChangeShapeType="1"/>
            </p:cNvSpPr>
            <p:nvPr/>
          </p:nvSpPr>
          <p:spPr bwMode="auto">
            <a:xfrm flipV="1">
              <a:off x="609599" y="1126444"/>
              <a:ext cx="7869239" cy="0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04" name="Rectangle 43"/>
            <p:cNvSpPr>
              <a:spLocks noChangeArrowheads="1"/>
            </p:cNvSpPr>
            <p:nvPr/>
          </p:nvSpPr>
          <p:spPr bwMode="auto">
            <a:xfrm>
              <a:off x="609600" y="1250874"/>
              <a:ext cx="2409825" cy="4543418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Cyrl-CS" altLang="en-US" b="1"/>
            </a:p>
            <a:p>
              <a:pPr eaLnBrk="1" hangingPunct="1"/>
              <a:endParaRPr lang="sr-Cyrl-CS" altLang="en-US" b="1"/>
            </a:p>
            <a:p>
              <a:pPr eaLnBrk="1" hangingPunct="1"/>
              <a:endParaRPr lang="sr-Cyrl-CS" altLang="en-US" b="1"/>
            </a:p>
            <a:p>
              <a:pPr eaLnBrk="1" hangingPunct="1"/>
              <a:endParaRPr lang="sr-Cyrl-CS" altLang="en-US" b="1"/>
            </a:p>
            <a:p>
              <a:pPr eaLnBrk="1" hangingPunct="1"/>
              <a:endParaRPr lang="sr-Cyrl-CS" altLang="en-US" b="1"/>
            </a:p>
            <a:p>
              <a:pPr eaLnBrk="1" hangingPunct="1"/>
              <a:r>
                <a:rPr lang="en" altLang="en-US" b="1"/>
                <a:t>SECONDARY</a:t>
              </a:r>
              <a:endParaRPr lang="en-US" altLang="en-US" b="1"/>
            </a:p>
            <a:p>
              <a:pPr eaLnBrk="1" hangingPunct="1"/>
              <a:endParaRPr lang="en-US" altLang="en-US" sz="1400" b="1"/>
            </a:p>
            <a:p>
              <a:pPr eaLnBrk="1" hangingPunct="1"/>
              <a:endParaRPr lang="en-US" altLang="en-US" sz="1400" b="1"/>
            </a:p>
            <a:p>
              <a:pPr eaLnBrk="1" hangingPunct="1"/>
              <a:endParaRPr lang="en-US" altLang="en-US" sz="1400" b="1"/>
            </a:p>
            <a:p>
              <a:pPr eaLnBrk="1" hangingPunct="1"/>
              <a:endParaRPr lang="en-US" altLang="en-US" sz="1400" b="1"/>
            </a:p>
            <a:p>
              <a:pPr eaLnBrk="1" hangingPunct="1"/>
              <a:endParaRPr lang="en-US" altLang="en-US" sz="1400" b="1"/>
            </a:p>
            <a:p>
              <a:pPr eaLnBrk="1" hangingPunct="1"/>
              <a:endParaRPr lang="en-US" altLang="en-US" sz="1400" b="1"/>
            </a:p>
            <a:p>
              <a:pPr eaLnBrk="1" hangingPunct="1"/>
              <a:endParaRPr lang="en-US" altLang="en-US" sz="1400" b="1"/>
            </a:p>
            <a:p>
              <a:pPr eaLnBrk="1" hangingPunct="1"/>
              <a:endParaRPr lang="en-US" altLang="en-US" sz="1400" b="1"/>
            </a:p>
          </p:txBody>
        </p:sp>
        <p:sp>
          <p:nvSpPr>
            <p:cNvPr id="51205" name="Rectangle 44"/>
            <p:cNvSpPr>
              <a:spLocks noChangeArrowheads="1"/>
            </p:cNvSpPr>
            <p:nvPr/>
          </p:nvSpPr>
          <p:spPr bwMode="auto">
            <a:xfrm>
              <a:off x="3019425" y="1250874"/>
              <a:ext cx="5459413" cy="4543418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 b="1"/>
            </a:p>
            <a:p>
              <a:pPr eaLnBrk="1" hangingPunct="1"/>
              <a:r>
                <a:rPr lang="en" altLang="en-US" b="1"/>
                <a:t>SYSTEMIC DISEASES</a:t>
              </a:r>
              <a:endParaRPr lang="sr-Latn-CS" altLang="en-US" b="1"/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systemic erythematous lupus</a:t>
              </a:r>
              <a:endParaRPr lang="sr-Latn-CS" altLang="en-US" sz="1600" b="1"/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systemic sclerosis</a:t>
              </a:r>
              <a:endParaRPr lang="sr-Latn-CS" altLang="en-US" sz="1600" b="1"/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mixed cryoglobulinemia</a:t>
              </a:r>
              <a:endParaRPr lang="sr-Latn-CS" altLang="en-US" sz="1600" b="1"/>
            </a:p>
            <a:p>
              <a:pPr eaLnBrk="1" hangingPunct="1">
                <a:buFontTx/>
                <a:buChar char="•"/>
              </a:pPr>
              <a:r>
                <a:rPr lang="en" altLang="en-US" sz="1600" b="1"/>
                <a:t> </a:t>
              </a:r>
              <a:r>
                <a:rPr lang="en" altLang="en-US" sz="1600" b="1" i="1" smtClean="0"/>
                <a:t>Sj</a:t>
              </a:r>
              <a:r>
                <a:rPr lang="en" altLang="en-US" sz="1600" b="1" i="1" smtClean="0">
                  <a:cs typeface="Arial" panose="020B0604020202020204" pitchFamily="34" charset="0"/>
                </a:rPr>
                <a:t>ögren </a:t>
              </a:r>
              <a:r>
                <a:rPr lang="en" altLang="en-US" sz="1600" b="1" smtClean="0">
                  <a:cs typeface="Arial" panose="020B0604020202020204" pitchFamily="34" charset="0"/>
                </a:rPr>
                <a:t>syndrome</a:t>
              </a:r>
              <a:endParaRPr lang="sr-Latn-CS" altLang="en-US" sz="1600" b="1">
                <a:cs typeface="Arial" panose="020B0604020202020204" pitchFamily="34" charset="0"/>
              </a:endParaRPr>
            </a:p>
            <a:p>
              <a:pPr eaLnBrk="1" hangingPunct="1">
                <a:buFontTx/>
                <a:buChar char="•"/>
              </a:pPr>
              <a:r>
                <a:rPr lang="en" altLang="en-US" sz="1600" b="1">
                  <a:cs typeface="Arial" panose="020B0604020202020204" pitchFamily="34" charset="0"/>
                </a:rPr>
                <a:t> sarcoidosis</a:t>
              </a:r>
              <a:endParaRPr lang="sr-Latn-CS" altLang="en-US" sz="1600" b="1">
                <a:cs typeface="Arial" panose="020B0604020202020204" pitchFamily="34" charset="0"/>
              </a:endParaRPr>
            </a:p>
            <a:p>
              <a:pPr eaLnBrk="1" hangingPunct="1"/>
              <a:endParaRPr lang="sr-Latn-CS" altLang="en-US" b="1">
                <a:cs typeface="Arial" panose="020B0604020202020204" pitchFamily="34" charset="0"/>
              </a:endParaRPr>
            </a:p>
            <a:p>
              <a:pPr eaLnBrk="1" hangingPunct="1"/>
              <a:r>
                <a:rPr lang="en" altLang="en-US" b="1">
                  <a:cs typeface="Arial" panose="020B0604020202020204" pitchFamily="34" charset="0"/>
                </a:rPr>
                <a:t>MALIGNANT DISEASES</a:t>
              </a:r>
              <a:endParaRPr lang="sr-Latn-CS" altLang="en-US" b="1">
                <a:cs typeface="Arial" panose="020B0604020202020204" pitchFamily="34" charset="0"/>
              </a:endParaRPr>
            </a:p>
            <a:p>
              <a:pPr eaLnBrk="1" hangingPunct="1">
                <a:buFontTx/>
                <a:buChar char="•"/>
              </a:pPr>
              <a:r>
                <a:rPr lang="en" altLang="en-US" sz="1600" b="1">
                  <a:cs typeface="Arial" panose="020B0604020202020204" pitchFamily="34" charset="0"/>
                </a:rPr>
                <a:t> chronic lymphocytic leukemia</a:t>
              </a:r>
              <a:endParaRPr lang="sr-Latn-CS" altLang="en-US" sz="1600" b="1">
                <a:cs typeface="Arial" panose="020B0604020202020204" pitchFamily="34" charset="0"/>
              </a:endParaRPr>
            </a:p>
            <a:p>
              <a:pPr eaLnBrk="1" hangingPunct="1">
                <a:buFontTx/>
                <a:buChar char="•"/>
              </a:pPr>
              <a:r>
                <a:rPr lang="en" altLang="en-US" sz="1600" b="1">
                  <a:cs typeface="Arial" panose="020B0604020202020204" pitchFamily="34" charset="0"/>
                </a:rPr>
                <a:t> chronic myeloid leukemia</a:t>
              </a:r>
              <a:endParaRPr lang="sr-Latn-CS" altLang="en-US" sz="1600" b="1">
                <a:cs typeface="Arial" panose="020B0604020202020204" pitchFamily="34" charset="0"/>
              </a:endParaRPr>
            </a:p>
            <a:p>
              <a:pPr eaLnBrk="1" hangingPunct="1">
                <a:buFontTx/>
                <a:buChar char="•"/>
              </a:pPr>
              <a:r>
                <a:rPr lang="en" altLang="en-US" sz="1600" b="1">
                  <a:cs typeface="Arial" panose="020B0604020202020204" pitchFamily="34" charset="0"/>
                </a:rPr>
                <a:t> </a:t>
              </a:r>
              <a:r>
                <a:rPr lang="en" altLang="en-US" sz="1600" b="1" i="1">
                  <a:cs typeface="Arial" panose="020B0604020202020204" pitchFamily="34" charset="0"/>
                </a:rPr>
                <a:t>Hodgkin </a:t>
              </a:r>
              <a:r>
                <a:rPr lang="en" altLang="en-US" sz="1600" b="1">
                  <a:cs typeface="Arial" panose="020B0604020202020204" pitchFamily="34" charset="0"/>
                </a:rPr>
                <a:t>'s lymphoma , </a:t>
              </a:r>
              <a:r>
                <a:rPr lang="en" altLang="en-US" sz="1600" b="1" i="1">
                  <a:cs typeface="Arial" panose="020B0604020202020204" pitchFamily="34" charset="0"/>
                </a:rPr>
                <a:t>nonHodgkin </a:t>
              </a:r>
              <a:r>
                <a:rPr lang="en" altLang="en-US" sz="1600" b="1">
                  <a:cs typeface="Arial" panose="020B0604020202020204" pitchFamily="34" charset="0"/>
                </a:rPr>
                <a:t>'s lymphoma</a:t>
              </a:r>
            </a:p>
            <a:p>
              <a:pPr eaLnBrk="1" hangingPunct="1">
                <a:buFontTx/>
                <a:buChar char="•"/>
              </a:pPr>
              <a:r>
                <a:rPr lang="en" altLang="en-US" sz="1600" b="1" smtClean="0">
                  <a:cs typeface="Arial" panose="020B0604020202020204" pitchFamily="34" charset="0"/>
                </a:rPr>
                <a:t> lung </a:t>
              </a:r>
              <a:r>
                <a:rPr lang="en" altLang="en-US" sz="1600" b="1">
                  <a:cs typeface="Arial" panose="020B0604020202020204" pitchFamily="34" charset="0"/>
                </a:rPr>
                <a:t>cancer</a:t>
              </a:r>
            </a:p>
            <a:p>
              <a:pPr eaLnBrk="1" hangingPunct="1">
                <a:buFontTx/>
                <a:buChar char="•"/>
              </a:pPr>
              <a:r>
                <a:rPr lang="en" altLang="en-US" sz="1600" b="1" smtClean="0">
                  <a:cs typeface="Arial" panose="020B0604020202020204" pitchFamily="34" charset="0"/>
                </a:rPr>
                <a:t> prostate </a:t>
              </a:r>
              <a:r>
                <a:rPr lang="en" altLang="en-US" sz="1600" b="1">
                  <a:cs typeface="Arial" panose="020B0604020202020204" pitchFamily="34" charset="0"/>
                </a:rPr>
                <a:t>cancer</a:t>
              </a:r>
            </a:p>
            <a:p>
              <a:pPr eaLnBrk="1" hangingPunct="1">
                <a:buFontTx/>
                <a:buChar char="•"/>
              </a:pPr>
              <a:r>
                <a:rPr lang="en" altLang="en-US" sz="1600" b="1" smtClean="0">
                  <a:cs typeface="Arial" panose="020B0604020202020204" pitchFamily="34" charset="0"/>
                </a:rPr>
                <a:t> esophageal </a:t>
              </a:r>
              <a:r>
                <a:rPr lang="en" altLang="en-US" sz="1600" b="1">
                  <a:cs typeface="Arial" panose="020B0604020202020204" pitchFamily="34" charset="0"/>
                </a:rPr>
                <a:t>cancer</a:t>
              </a:r>
            </a:p>
            <a:p>
              <a:pPr eaLnBrk="1" hangingPunct="1">
                <a:buFontTx/>
                <a:buChar char="•"/>
              </a:pPr>
              <a:r>
                <a:rPr lang="en" altLang="en-US" sz="1600" b="1" smtClean="0">
                  <a:cs typeface="Arial" panose="020B0604020202020204" pitchFamily="34" charset="0"/>
                </a:rPr>
                <a:t> melanoma</a:t>
              </a:r>
              <a:endParaRPr lang="en" altLang="en-US" sz="1600" b="1">
                <a:cs typeface="Arial" panose="020B0604020202020204" pitchFamily="34" charset="0"/>
              </a:endParaRPr>
            </a:p>
            <a:p>
              <a:pPr eaLnBrk="1" hangingPunct="1">
                <a:buFontTx/>
                <a:buChar char="•"/>
              </a:pPr>
              <a:endParaRPr lang="en-US" altLang="en-US" sz="1600" b="1">
                <a:cs typeface="Arial" panose="020B0604020202020204" pitchFamily="34" charset="0"/>
              </a:endParaRPr>
            </a:p>
            <a:p>
              <a:pPr eaLnBrk="1" hangingPunct="1">
                <a:buFontTx/>
                <a:buChar char="•"/>
              </a:pPr>
              <a:endParaRPr lang="en-US" altLang="en-US" sz="1600" b="1">
                <a:cs typeface="Arial" panose="020B0604020202020204" pitchFamily="34" charset="0"/>
              </a:endParaRPr>
            </a:p>
            <a:p>
              <a:pPr eaLnBrk="1" hangingPunct="1">
                <a:buFontTx/>
                <a:buChar char="•"/>
              </a:pPr>
              <a:endParaRPr lang="en-US" altLang="en-US" sz="1600" b="1"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4"/>
          <p:cNvGrpSpPr>
            <a:grpSpLocks/>
          </p:cNvGrpSpPr>
          <p:nvPr/>
        </p:nvGrpSpPr>
        <p:grpSpPr bwMode="auto">
          <a:xfrm>
            <a:off x="188913" y="1001713"/>
            <a:ext cx="8753475" cy="5746750"/>
            <a:chOff x="188917" y="1016018"/>
            <a:chExt cx="8753240" cy="5163284"/>
          </a:xfrm>
        </p:grpSpPr>
        <p:sp>
          <p:nvSpPr>
            <p:cNvPr id="52227" name="Line 5"/>
            <p:cNvSpPr>
              <a:spLocks noChangeShapeType="1"/>
            </p:cNvSpPr>
            <p:nvPr/>
          </p:nvSpPr>
          <p:spPr bwMode="auto">
            <a:xfrm flipV="1">
              <a:off x="320675" y="1382140"/>
              <a:ext cx="8432800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228" name="Rectangle 7"/>
            <p:cNvSpPr>
              <a:spLocks noChangeArrowheads="1"/>
            </p:cNvSpPr>
            <p:nvPr/>
          </p:nvSpPr>
          <p:spPr bwMode="auto">
            <a:xfrm>
              <a:off x="339282" y="1383727"/>
              <a:ext cx="8414197" cy="479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sz="2000" b="1"/>
                <a:t>PATHOGENESIS</a:t>
              </a:r>
              <a:endParaRPr lang="sr-Cyrl-CS" altLang="en-US" sz="1200" b="1"/>
            </a:p>
            <a:p>
              <a:pPr algn="just" eaLnBrk="1" hangingPunct="1"/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  the main </a:t>
              </a:r>
              <a:r>
                <a:rPr lang="en" altLang="en-US" sz="1600" b="1" smtClean="0"/>
                <a:t>pathogenetic </a:t>
              </a:r>
              <a:r>
                <a:rPr lang="en" altLang="en-US" sz="1600" b="1"/>
                <a:t>mechanism:</a:t>
              </a:r>
            </a:p>
            <a:p>
              <a:pPr algn="just" eaLnBrk="1" hangingPunct="1"/>
              <a:endParaRPr lang="sr-Cyrl-CS" altLang="en-US" sz="8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 type 1: mediated by immune complexes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type 2: </a:t>
              </a:r>
              <a:r>
                <a:rPr lang="en" altLang="en-US" sz="1600" b="1" i="1"/>
                <a:t>C3NF </a:t>
              </a:r>
              <a:r>
                <a:rPr lang="en" altLang="en-US" sz="1600" b="1"/>
                <a:t>- autoantibody to </a:t>
              </a:r>
              <a:r>
                <a:rPr lang="en" altLang="en-US" sz="1600" b="1" i="1" smtClean="0"/>
                <a:t>C</a:t>
              </a:r>
              <a:r>
                <a:rPr lang="en" altLang="en-US" sz="1600" b="1" i="1" baseline="-25000" smtClean="0"/>
                <a:t>3  </a:t>
              </a:r>
              <a:r>
                <a:rPr lang="en" altLang="en-US" sz="1600" b="1"/>
                <a:t>convertase </a:t>
              </a:r>
              <a:r>
                <a:rPr lang="en" altLang="en-US" sz="1600" b="1" smtClean="0"/>
                <a:t>(</a:t>
              </a:r>
              <a:r>
                <a:rPr lang="en" altLang="en-US" sz="1600" b="1" i="1" smtClean="0"/>
                <a:t>IgG </a:t>
              </a:r>
              <a:r>
                <a:rPr lang="en" altLang="en-US" sz="1600" b="1"/>
                <a:t>class autoantibody)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/>
                <a:t>type 3: mediated by immune complexes</a:t>
              </a:r>
              <a:endParaRPr lang="sr-Cyrl-CS" altLang="en-US" sz="16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200" b="1"/>
                <a:t>  </a:t>
              </a:r>
              <a:endParaRPr lang="sr-Latn-CS" altLang="en-US" sz="1200" b="1"/>
            </a:p>
            <a:p>
              <a:pPr algn="just" eaLnBrk="1" hangingPunct="1">
                <a:buClr>
                  <a:srgbClr val="FF7575"/>
                </a:buClr>
              </a:pPr>
              <a:r>
                <a:rPr lang="en" altLang="en-US" sz="2000" b="1"/>
                <a:t>PATHOHISTOLOGY (TYPE 1: 80%)</a:t>
              </a:r>
              <a:endParaRPr lang="sr-Latn-CS" altLang="en-US" sz="2000" b="1"/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  light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subendothelial </a:t>
              </a:r>
              <a:r>
                <a:rPr lang="en" altLang="en-US" sz="1600" b="1"/>
                <a:t>deposits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thickened </a:t>
              </a:r>
              <a:r>
                <a:rPr lang="en" altLang="en-US" sz="1600" b="1"/>
                <a:t>basement membrane of glomeruli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proliferation </a:t>
              </a:r>
              <a:r>
                <a:rPr lang="en" altLang="en-US" sz="1600" b="1"/>
                <a:t>of mesangial cells</a:t>
              </a:r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  immunofluorescence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granular </a:t>
              </a:r>
              <a:r>
                <a:rPr lang="en" altLang="en-US" sz="1600" b="1"/>
                <a:t>subendothelial deposits </a:t>
              </a:r>
              <a:r>
                <a:rPr lang="en" altLang="en-US" sz="1600" b="1" smtClean="0"/>
                <a:t>(</a:t>
              </a:r>
              <a:r>
                <a:rPr lang="en" altLang="en-US" sz="1600" b="1" i="1" smtClean="0"/>
                <a:t>IgG</a:t>
              </a:r>
              <a:r>
                <a:rPr lang="en" altLang="en-US" sz="1600" b="1" smtClean="0"/>
                <a:t>, </a:t>
              </a:r>
              <a:r>
                <a:rPr lang="en" altLang="en-US" sz="1600" b="1" i="1" smtClean="0"/>
                <a:t>C</a:t>
              </a:r>
              <a:r>
                <a:rPr lang="en" altLang="en-US" sz="1600" b="1" i="1" baseline="-25000" smtClean="0"/>
                <a:t>3</a:t>
              </a:r>
              <a:r>
                <a:rPr lang="en" altLang="en-US" sz="1600" b="1" smtClean="0"/>
                <a:t>)</a:t>
              </a:r>
              <a:endParaRPr lang="en" altLang="en-US" sz="16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 smtClean="0"/>
                <a:t> electronic </a:t>
              </a:r>
              <a:r>
                <a:rPr lang="en" altLang="en-US" sz="1600" b="1"/>
                <a:t>microscopy 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subendothelial </a:t>
              </a:r>
              <a:r>
                <a:rPr lang="en" altLang="en-US" sz="1600" b="1"/>
                <a:t>deposits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thickened </a:t>
              </a:r>
              <a:r>
                <a:rPr lang="en" altLang="en-US" sz="1600" b="1"/>
                <a:t>basement membrane of glomeruli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proliferation </a:t>
              </a:r>
              <a:r>
                <a:rPr lang="en" altLang="en-US" sz="1600" b="1"/>
                <a:t>of mesangial cells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sr-Cyrl-CS" altLang="en-US" sz="800" b="1" i="1"/>
            </a:p>
          </p:txBody>
        </p:sp>
        <p:sp>
          <p:nvSpPr>
            <p:cNvPr id="52229" name="Rectangle 7"/>
            <p:cNvSpPr>
              <a:spLocks noChangeArrowheads="1"/>
            </p:cNvSpPr>
            <p:nvPr/>
          </p:nvSpPr>
          <p:spPr bwMode="auto">
            <a:xfrm>
              <a:off x="188917" y="1016018"/>
              <a:ext cx="8753240" cy="414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MEMBRANOPROLIFERATIVE GLOMERULONEPHRITIS</a:t>
              </a:r>
              <a:endParaRPr lang="sr-Latn-C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ChangeArrowheads="1"/>
          </p:cNvSpPr>
          <p:nvPr/>
        </p:nvSpPr>
        <p:spPr bwMode="auto">
          <a:xfrm>
            <a:off x="144463" y="585788"/>
            <a:ext cx="8837612" cy="609123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3251" name="Rectangle 37"/>
          <p:cNvSpPr>
            <a:spLocks noChangeArrowheads="1"/>
          </p:cNvSpPr>
          <p:nvPr/>
        </p:nvSpPr>
        <p:spPr bwMode="auto">
          <a:xfrm>
            <a:off x="304800" y="1535113"/>
            <a:ext cx="798513" cy="401637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C1INH</a:t>
            </a:r>
          </a:p>
        </p:txBody>
      </p:sp>
      <p:cxnSp>
        <p:nvCxnSpPr>
          <p:cNvPr id="53252" name="Straight Connector 38"/>
          <p:cNvCxnSpPr>
            <a:cxnSpLocks noChangeShapeType="1"/>
          </p:cNvCxnSpPr>
          <p:nvPr/>
        </p:nvCxnSpPr>
        <p:spPr bwMode="auto">
          <a:xfrm>
            <a:off x="1108075" y="1741488"/>
            <a:ext cx="300038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53" name="Straight Connector 41"/>
          <p:cNvCxnSpPr>
            <a:cxnSpLocks noChangeShapeType="1"/>
          </p:cNvCxnSpPr>
          <p:nvPr/>
        </p:nvCxnSpPr>
        <p:spPr bwMode="auto">
          <a:xfrm>
            <a:off x="1408113" y="1625600"/>
            <a:ext cx="0" cy="231775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54" name="Rectangle 37"/>
          <p:cNvSpPr>
            <a:spLocks noChangeArrowheads="1"/>
          </p:cNvSpPr>
          <p:nvPr/>
        </p:nvSpPr>
        <p:spPr bwMode="auto">
          <a:xfrm>
            <a:off x="1436688" y="1535113"/>
            <a:ext cx="544512" cy="401637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C1</a:t>
            </a:r>
          </a:p>
        </p:txBody>
      </p:sp>
      <p:sp>
        <p:nvSpPr>
          <p:cNvPr id="53255" name="Rectangle 37"/>
          <p:cNvSpPr>
            <a:spLocks noChangeArrowheads="1"/>
          </p:cNvSpPr>
          <p:nvPr/>
        </p:nvSpPr>
        <p:spPr bwMode="auto">
          <a:xfrm>
            <a:off x="2238375" y="1535113"/>
            <a:ext cx="796925" cy="401637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C4b2a</a:t>
            </a:r>
          </a:p>
        </p:txBody>
      </p:sp>
      <p:sp>
        <p:nvSpPr>
          <p:cNvPr id="53256" name="Rectangle 37"/>
          <p:cNvSpPr>
            <a:spLocks noChangeArrowheads="1"/>
          </p:cNvSpPr>
          <p:nvPr/>
        </p:nvSpPr>
        <p:spPr bwMode="auto">
          <a:xfrm>
            <a:off x="1436688" y="1012825"/>
            <a:ext cx="544512" cy="401638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C4</a:t>
            </a:r>
          </a:p>
        </p:txBody>
      </p:sp>
      <p:sp>
        <p:nvSpPr>
          <p:cNvPr id="53257" name="Rectangle 37"/>
          <p:cNvSpPr>
            <a:spLocks noChangeArrowheads="1"/>
          </p:cNvSpPr>
          <p:nvPr/>
        </p:nvSpPr>
        <p:spPr bwMode="auto">
          <a:xfrm>
            <a:off x="1436688" y="2049463"/>
            <a:ext cx="544512" cy="403225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C2</a:t>
            </a:r>
          </a:p>
        </p:txBody>
      </p:sp>
      <p:sp>
        <p:nvSpPr>
          <p:cNvPr id="53258" name="Rectangle 37"/>
          <p:cNvSpPr>
            <a:spLocks noChangeArrowheads="1"/>
          </p:cNvSpPr>
          <p:nvPr/>
        </p:nvSpPr>
        <p:spPr bwMode="auto">
          <a:xfrm>
            <a:off x="301625" y="1022350"/>
            <a:ext cx="798513" cy="401638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C4BP</a:t>
            </a:r>
          </a:p>
        </p:txBody>
      </p:sp>
      <p:cxnSp>
        <p:nvCxnSpPr>
          <p:cNvPr id="53259" name="Straight Connector 57"/>
          <p:cNvCxnSpPr>
            <a:cxnSpLocks noChangeShapeType="1"/>
          </p:cNvCxnSpPr>
          <p:nvPr/>
        </p:nvCxnSpPr>
        <p:spPr bwMode="auto">
          <a:xfrm>
            <a:off x="1982788" y="1212850"/>
            <a:ext cx="654050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0" name="Straight Arrow Connector 62"/>
          <p:cNvCxnSpPr>
            <a:cxnSpLocks noChangeShapeType="1"/>
          </p:cNvCxnSpPr>
          <p:nvPr/>
        </p:nvCxnSpPr>
        <p:spPr bwMode="auto">
          <a:xfrm>
            <a:off x="2636838" y="1212850"/>
            <a:ext cx="0" cy="314325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1" name="Straight Connector 64"/>
          <p:cNvCxnSpPr>
            <a:cxnSpLocks noChangeShapeType="1"/>
          </p:cNvCxnSpPr>
          <p:nvPr/>
        </p:nvCxnSpPr>
        <p:spPr bwMode="auto">
          <a:xfrm>
            <a:off x="1981200" y="2249488"/>
            <a:ext cx="658813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2" name="Straight Arrow Connector 65"/>
          <p:cNvCxnSpPr>
            <a:cxnSpLocks noChangeShapeType="1"/>
          </p:cNvCxnSpPr>
          <p:nvPr/>
        </p:nvCxnSpPr>
        <p:spPr bwMode="auto">
          <a:xfrm>
            <a:off x="2641600" y="1939925"/>
            <a:ext cx="0" cy="309563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63" name="Rectangle 37"/>
          <p:cNvSpPr>
            <a:spLocks noChangeArrowheads="1"/>
          </p:cNvSpPr>
          <p:nvPr/>
        </p:nvSpPr>
        <p:spPr bwMode="auto">
          <a:xfrm>
            <a:off x="3321050" y="1017588"/>
            <a:ext cx="674688" cy="401637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C3</a:t>
            </a:r>
          </a:p>
        </p:txBody>
      </p:sp>
      <p:sp>
        <p:nvSpPr>
          <p:cNvPr id="53264" name="Rectangle 37"/>
          <p:cNvSpPr>
            <a:spLocks noChangeArrowheads="1"/>
          </p:cNvSpPr>
          <p:nvPr/>
        </p:nvSpPr>
        <p:spPr bwMode="auto">
          <a:xfrm>
            <a:off x="3316288" y="2057400"/>
            <a:ext cx="674687" cy="403225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C3b</a:t>
            </a:r>
          </a:p>
        </p:txBody>
      </p:sp>
      <p:cxnSp>
        <p:nvCxnSpPr>
          <p:cNvPr id="53265" name="Straight Arrow Connector 88"/>
          <p:cNvCxnSpPr>
            <a:cxnSpLocks noChangeShapeType="1"/>
          </p:cNvCxnSpPr>
          <p:nvPr/>
        </p:nvCxnSpPr>
        <p:spPr bwMode="auto">
          <a:xfrm>
            <a:off x="3657600" y="1419225"/>
            <a:ext cx="0" cy="639763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66" name="Straight Arrow Connector 91"/>
          <p:cNvCxnSpPr>
            <a:cxnSpLocks noChangeShapeType="1"/>
          </p:cNvCxnSpPr>
          <p:nvPr/>
        </p:nvCxnSpPr>
        <p:spPr bwMode="auto">
          <a:xfrm>
            <a:off x="3041650" y="1727200"/>
            <a:ext cx="595313" cy="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67" name="Rectangle 37"/>
          <p:cNvSpPr>
            <a:spLocks noChangeArrowheads="1"/>
          </p:cNvSpPr>
          <p:nvPr/>
        </p:nvSpPr>
        <p:spPr bwMode="auto">
          <a:xfrm>
            <a:off x="4244975" y="1525588"/>
            <a:ext cx="1646238" cy="401637"/>
          </a:xfrm>
          <a:prstGeom prst="rect">
            <a:avLst/>
          </a:prstGeom>
          <a:solidFill>
            <a:srgbClr val="A50021"/>
          </a:solidFill>
          <a:ln w="3175" algn="ctr">
            <a:solidFill>
              <a:srgbClr val="A5002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>
                <a:solidFill>
                  <a:schemeClr val="bg1"/>
                </a:solidFill>
              </a:rPr>
              <a:t>C3</a:t>
            </a:r>
            <a:r>
              <a:rPr lang="en" altLang="en-US" sz="1600" b="1">
                <a:solidFill>
                  <a:schemeClr val="bg1"/>
                </a:solidFill>
              </a:rPr>
              <a:t> convertase</a:t>
            </a:r>
            <a:endParaRPr lang="sr-Latn-CS" altLang="en-US" sz="1600" b="1">
              <a:solidFill>
                <a:schemeClr val="bg1"/>
              </a:solidFill>
            </a:endParaRPr>
          </a:p>
        </p:txBody>
      </p:sp>
      <p:sp>
        <p:nvSpPr>
          <p:cNvPr id="53268" name="Rectangle 37"/>
          <p:cNvSpPr>
            <a:spLocks noChangeArrowheads="1"/>
          </p:cNvSpPr>
          <p:nvPr/>
        </p:nvSpPr>
        <p:spPr bwMode="auto">
          <a:xfrm>
            <a:off x="4243388" y="877888"/>
            <a:ext cx="1646237" cy="403225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C3</a:t>
            </a:r>
            <a:r>
              <a:rPr lang="en" altLang="en-US" sz="1600" b="1"/>
              <a:t> </a:t>
            </a:r>
          </a:p>
        </p:txBody>
      </p:sp>
      <p:cxnSp>
        <p:nvCxnSpPr>
          <p:cNvPr id="53269" name="Straight Arrow Connector 97"/>
          <p:cNvCxnSpPr>
            <a:cxnSpLocks noChangeShapeType="1"/>
          </p:cNvCxnSpPr>
          <p:nvPr/>
        </p:nvCxnSpPr>
        <p:spPr bwMode="auto">
          <a:xfrm>
            <a:off x="5049838" y="1281113"/>
            <a:ext cx="0" cy="24765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70" name="Rectangle 37"/>
          <p:cNvSpPr>
            <a:spLocks noChangeArrowheads="1"/>
          </p:cNvSpPr>
          <p:nvPr/>
        </p:nvSpPr>
        <p:spPr bwMode="auto">
          <a:xfrm>
            <a:off x="4248150" y="2173288"/>
            <a:ext cx="1646238" cy="403225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C5 </a:t>
            </a:r>
            <a:r>
              <a:rPr lang="en" altLang="en-US" sz="1600" b="1"/>
              <a:t>convertase</a:t>
            </a:r>
            <a:endParaRPr lang="sr-Latn-CS" altLang="en-US" sz="1600" b="1"/>
          </a:p>
        </p:txBody>
      </p:sp>
      <p:cxnSp>
        <p:nvCxnSpPr>
          <p:cNvPr id="53271" name="Straight Arrow Connector 101"/>
          <p:cNvCxnSpPr>
            <a:cxnSpLocks noChangeShapeType="1"/>
          </p:cNvCxnSpPr>
          <p:nvPr/>
        </p:nvCxnSpPr>
        <p:spPr bwMode="auto">
          <a:xfrm>
            <a:off x="5054600" y="1928813"/>
            <a:ext cx="0" cy="24288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72" name="Rectangle 37"/>
          <p:cNvSpPr>
            <a:spLocks noChangeArrowheads="1"/>
          </p:cNvSpPr>
          <p:nvPr/>
        </p:nvSpPr>
        <p:spPr bwMode="auto">
          <a:xfrm>
            <a:off x="3903663" y="2681288"/>
            <a:ext cx="676275" cy="403225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C5</a:t>
            </a:r>
          </a:p>
        </p:txBody>
      </p:sp>
      <p:sp>
        <p:nvSpPr>
          <p:cNvPr id="53273" name="Rectangle 37"/>
          <p:cNvSpPr>
            <a:spLocks noChangeArrowheads="1"/>
          </p:cNvSpPr>
          <p:nvPr/>
        </p:nvSpPr>
        <p:spPr bwMode="auto">
          <a:xfrm>
            <a:off x="5478463" y="2689225"/>
            <a:ext cx="676275" cy="401638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C5b</a:t>
            </a:r>
          </a:p>
        </p:txBody>
      </p:sp>
      <p:cxnSp>
        <p:nvCxnSpPr>
          <p:cNvPr id="53274" name="Straight Arrow Connector 115"/>
          <p:cNvCxnSpPr>
            <a:cxnSpLocks noChangeShapeType="1"/>
          </p:cNvCxnSpPr>
          <p:nvPr/>
        </p:nvCxnSpPr>
        <p:spPr bwMode="auto">
          <a:xfrm>
            <a:off x="4576763" y="2887663"/>
            <a:ext cx="900112" cy="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75" name="Straight Arrow Connector 117"/>
          <p:cNvCxnSpPr>
            <a:cxnSpLocks noChangeShapeType="1"/>
          </p:cNvCxnSpPr>
          <p:nvPr/>
        </p:nvCxnSpPr>
        <p:spPr bwMode="auto">
          <a:xfrm>
            <a:off x="5049838" y="2578100"/>
            <a:ext cx="0" cy="315913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76" name="Rectangle 37"/>
          <p:cNvSpPr>
            <a:spLocks noChangeArrowheads="1"/>
          </p:cNvSpPr>
          <p:nvPr/>
        </p:nvSpPr>
        <p:spPr bwMode="auto">
          <a:xfrm>
            <a:off x="6138863" y="3225800"/>
            <a:ext cx="1660525" cy="401638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C6, C7, C8, C9</a:t>
            </a:r>
          </a:p>
        </p:txBody>
      </p:sp>
      <p:sp>
        <p:nvSpPr>
          <p:cNvPr id="53277" name="Rectangle 37"/>
          <p:cNvSpPr>
            <a:spLocks noChangeArrowheads="1"/>
          </p:cNvSpPr>
          <p:nvPr/>
        </p:nvSpPr>
        <p:spPr bwMode="auto">
          <a:xfrm>
            <a:off x="5370513" y="3770313"/>
            <a:ext cx="914400" cy="401637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sMAC</a:t>
            </a:r>
          </a:p>
        </p:txBody>
      </p:sp>
      <p:cxnSp>
        <p:nvCxnSpPr>
          <p:cNvPr id="53278" name="Straight Arrow Connector 122"/>
          <p:cNvCxnSpPr>
            <a:cxnSpLocks noChangeShapeType="1"/>
          </p:cNvCxnSpPr>
          <p:nvPr/>
        </p:nvCxnSpPr>
        <p:spPr bwMode="auto">
          <a:xfrm>
            <a:off x="5819775" y="3094038"/>
            <a:ext cx="0" cy="66675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79" name="Straight Arrow Connector 128"/>
          <p:cNvCxnSpPr>
            <a:cxnSpLocks noChangeShapeType="1"/>
          </p:cNvCxnSpPr>
          <p:nvPr/>
        </p:nvCxnSpPr>
        <p:spPr bwMode="auto">
          <a:xfrm flipH="1">
            <a:off x="5819775" y="3424238"/>
            <a:ext cx="319088" cy="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80" name="Straight Arrow Connector 130"/>
          <p:cNvCxnSpPr>
            <a:cxnSpLocks noChangeShapeType="1"/>
          </p:cNvCxnSpPr>
          <p:nvPr/>
        </p:nvCxnSpPr>
        <p:spPr bwMode="auto">
          <a:xfrm flipH="1">
            <a:off x="3678238" y="1727200"/>
            <a:ext cx="566737" cy="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81" name="Rectangle 37"/>
          <p:cNvSpPr>
            <a:spLocks noChangeArrowheads="1"/>
          </p:cNvSpPr>
          <p:nvPr/>
        </p:nvSpPr>
        <p:spPr bwMode="auto">
          <a:xfrm>
            <a:off x="2117725" y="4222750"/>
            <a:ext cx="6645275" cy="700088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400" b="1"/>
              <a:t>The initial phase of glomerular damage :</a:t>
            </a:r>
          </a:p>
          <a:p>
            <a:pPr algn="ctr" eaLnBrk="1" hangingPunct="1"/>
            <a:r>
              <a:rPr lang="en" altLang="en-US" sz="1400" b="1"/>
              <a:t>Endothelial cell damage</a:t>
            </a:r>
            <a:endParaRPr lang="sr-Latn-CS" altLang="en-US" sz="1400" b="1"/>
          </a:p>
          <a:p>
            <a:pPr algn="ctr" eaLnBrk="1" hangingPunct="1"/>
            <a:r>
              <a:rPr lang="en" altLang="en-US" sz="1400" b="1"/>
              <a:t>Chemotaxic action complement components</a:t>
            </a:r>
            <a:endParaRPr lang="sr-Latn-CS" altLang="en-US" sz="1400" b="1"/>
          </a:p>
        </p:txBody>
      </p:sp>
      <p:sp>
        <p:nvSpPr>
          <p:cNvPr id="53282" name="Rectangle 37"/>
          <p:cNvSpPr>
            <a:spLocks noChangeArrowheads="1"/>
          </p:cNvSpPr>
          <p:nvPr/>
        </p:nvSpPr>
        <p:spPr bwMode="auto">
          <a:xfrm>
            <a:off x="2116138" y="4224338"/>
            <a:ext cx="674687" cy="282575"/>
          </a:xfrm>
          <a:prstGeom prst="rect">
            <a:avLst/>
          </a:prstGeom>
          <a:solidFill>
            <a:srgbClr val="A50021"/>
          </a:solidFill>
          <a:ln w="3175" algn="ctr">
            <a:solidFill>
              <a:srgbClr val="A5002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283" name="Rectangle 37"/>
          <p:cNvSpPr>
            <a:spLocks noChangeArrowheads="1"/>
          </p:cNvSpPr>
          <p:nvPr/>
        </p:nvSpPr>
        <p:spPr bwMode="auto">
          <a:xfrm>
            <a:off x="1393825" y="4922838"/>
            <a:ext cx="7377113" cy="1000125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400" b="1"/>
              <a:t>Proliferative phase of glomerular damage :</a:t>
            </a:r>
          </a:p>
          <a:p>
            <a:pPr algn="ctr" eaLnBrk="1" hangingPunct="1"/>
            <a:r>
              <a:rPr lang="en" altLang="en-US" sz="1400" b="1"/>
              <a:t>Increased influx of inflammatory cells / increased production and secretion of cytokines</a:t>
            </a:r>
            <a:endParaRPr lang="sr-Latn-CS" altLang="en-US" sz="1400" b="1"/>
          </a:p>
          <a:p>
            <a:pPr algn="ctr" eaLnBrk="1" hangingPunct="1"/>
            <a:r>
              <a:rPr lang="en" altLang="en-US" sz="1400" b="1"/>
              <a:t>Endothelial cells lose </a:t>
            </a:r>
            <a:r>
              <a:rPr lang="en" altLang="en-US" sz="1400" b="1" smtClean="0"/>
              <a:t>fenestrations/rupture </a:t>
            </a:r>
            <a:r>
              <a:rPr lang="en" altLang="en-US" sz="1400" b="1"/>
              <a:t>of the glomerular basement membrane</a:t>
            </a:r>
            <a:endParaRPr lang="sr-Latn-CS" altLang="en-US" sz="1400" b="1"/>
          </a:p>
          <a:p>
            <a:pPr algn="ctr" eaLnBrk="1" hangingPunct="1"/>
            <a:r>
              <a:rPr lang="en" altLang="en-US" sz="1400" b="1"/>
              <a:t>Detachment of foot-like extensions of podocytes</a:t>
            </a:r>
            <a:endParaRPr lang="sr-Latn-CS" altLang="en-US" sz="1400" b="1"/>
          </a:p>
        </p:txBody>
      </p:sp>
      <p:sp>
        <p:nvSpPr>
          <p:cNvPr id="53284" name="Rectangle 37"/>
          <p:cNvSpPr>
            <a:spLocks noChangeArrowheads="1"/>
          </p:cNvSpPr>
          <p:nvPr/>
        </p:nvSpPr>
        <p:spPr bwMode="auto">
          <a:xfrm>
            <a:off x="1393825" y="4924425"/>
            <a:ext cx="674688" cy="273050"/>
          </a:xfrm>
          <a:prstGeom prst="rect">
            <a:avLst/>
          </a:prstGeom>
          <a:solidFill>
            <a:srgbClr val="A50021"/>
          </a:solidFill>
          <a:ln w="3175" algn="ctr">
            <a:solidFill>
              <a:srgbClr val="A5002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53285" name="Straight Connector 137"/>
          <p:cNvCxnSpPr>
            <a:cxnSpLocks noChangeShapeType="1"/>
          </p:cNvCxnSpPr>
          <p:nvPr/>
        </p:nvCxnSpPr>
        <p:spPr bwMode="auto">
          <a:xfrm>
            <a:off x="1103313" y="1219200"/>
            <a:ext cx="306387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86" name="Straight Connector 138"/>
          <p:cNvCxnSpPr>
            <a:cxnSpLocks noChangeShapeType="1"/>
          </p:cNvCxnSpPr>
          <p:nvPr/>
        </p:nvCxnSpPr>
        <p:spPr bwMode="auto">
          <a:xfrm>
            <a:off x="1409700" y="1103313"/>
            <a:ext cx="0" cy="233362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87" name="Rectangle 37"/>
          <p:cNvSpPr>
            <a:spLocks noChangeArrowheads="1"/>
          </p:cNvSpPr>
          <p:nvPr/>
        </p:nvSpPr>
        <p:spPr bwMode="auto">
          <a:xfrm>
            <a:off x="485775" y="5922963"/>
            <a:ext cx="8285163" cy="700087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400" b="1" smtClean="0"/>
              <a:t>The phase </a:t>
            </a:r>
            <a:r>
              <a:rPr lang="en" altLang="en-US" sz="1400" b="1"/>
              <a:t>of recovery from glomerular </a:t>
            </a:r>
            <a:r>
              <a:rPr lang="en" altLang="en-US" sz="1400" b="1" smtClean="0"/>
              <a:t>damage:</a:t>
            </a:r>
            <a:endParaRPr lang="en" altLang="en-US" sz="1400" b="1"/>
          </a:p>
          <a:p>
            <a:pPr algn="ctr" eaLnBrk="1" hangingPunct="1"/>
            <a:r>
              <a:rPr lang="en" altLang="en-US" sz="1400" b="1"/>
              <a:t>Creation of a new glomerular basement membrane</a:t>
            </a:r>
            <a:endParaRPr lang="sr-Latn-CS" altLang="en-US" sz="1400" b="1"/>
          </a:p>
          <a:p>
            <a:pPr algn="ctr" eaLnBrk="1" hangingPunct="1"/>
            <a:r>
              <a:rPr lang="en" altLang="en-US" sz="1400" b="1" smtClean="0"/>
              <a:t>Double-contoured </a:t>
            </a:r>
            <a:r>
              <a:rPr lang="en" altLang="en-US" sz="1400" b="1"/>
              <a:t>glomerular basement membrane/glomerular capillary wall thickening</a:t>
            </a:r>
            <a:endParaRPr lang="sr-Latn-CS" altLang="en-US" sz="1400" b="1"/>
          </a:p>
        </p:txBody>
      </p:sp>
      <p:sp>
        <p:nvSpPr>
          <p:cNvPr id="53288" name="Rectangle 37"/>
          <p:cNvSpPr>
            <a:spLocks noChangeArrowheads="1"/>
          </p:cNvSpPr>
          <p:nvPr/>
        </p:nvSpPr>
        <p:spPr bwMode="auto">
          <a:xfrm>
            <a:off x="487363" y="5924550"/>
            <a:ext cx="838200" cy="303213"/>
          </a:xfrm>
          <a:prstGeom prst="rect">
            <a:avLst/>
          </a:prstGeom>
          <a:solidFill>
            <a:srgbClr val="A50021"/>
          </a:solidFill>
          <a:ln w="3175" algn="ctr">
            <a:solidFill>
              <a:srgbClr val="A5002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53289" name="Straight Connector 149"/>
          <p:cNvCxnSpPr>
            <a:cxnSpLocks noChangeShapeType="1"/>
          </p:cNvCxnSpPr>
          <p:nvPr/>
        </p:nvCxnSpPr>
        <p:spPr bwMode="auto">
          <a:xfrm flipH="1">
            <a:off x="5053013" y="3959225"/>
            <a:ext cx="317500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290" name="Straight Arrow Connector 151"/>
          <p:cNvCxnSpPr>
            <a:cxnSpLocks noChangeShapeType="1"/>
          </p:cNvCxnSpPr>
          <p:nvPr/>
        </p:nvCxnSpPr>
        <p:spPr bwMode="auto">
          <a:xfrm>
            <a:off x="5051425" y="3957638"/>
            <a:ext cx="0" cy="26035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Straight Connector 45"/>
          <p:cNvCxnSpPr/>
          <p:nvPr/>
        </p:nvCxnSpPr>
        <p:spPr>
          <a:xfrm rot="5400000" flipH="1" flipV="1">
            <a:off x="3773488" y="1920875"/>
            <a:ext cx="258762" cy="158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92" name="Straight Connector 38"/>
          <p:cNvCxnSpPr>
            <a:cxnSpLocks noChangeShapeType="1"/>
          </p:cNvCxnSpPr>
          <p:nvPr/>
        </p:nvCxnSpPr>
        <p:spPr bwMode="auto">
          <a:xfrm>
            <a:off x="3903663" y="1792288"/>
            <a:ext cx="300037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93" name="Rectangle 37"/>
          <p:cNvSpPr>
            <a:spLocks noChangeArrowheads="1"/>
          </p:cNvSpPr>
          <p:nvPr/>
        </p:nvSpPr>
        <p:spPr bwMode="auto">
          <a:xfrm>
            <a:off x="7799388" y="700088"/>
            <a:ext cx="971550" cy="403225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600" b="1" i="1"/>
              <a:t>MPGN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4"/>
          <p:cNvGrpSpPr>
            <a:grpSpLocks/>
          </p:cNvGrpSpPr>
          <p:nvPr/>
        </p:nvGrpSpPr>
        <p:grpSpPr bwMode="auto">
          <a:xfrm>
            <a:off x="188913" y="1001713"/>
            <a:ext cx="8753475" cy="5746750"/>
            <a:chOff x="188917" y="1016018"/>
            <a:chExt cx="8753240" cy="5163284"/>
          </a:xfrm>
        </p:grpSpPr>
        <p:sp>
          <p:nvSpPr>
            <p:cNvPr id="54275" name="Line 5"/>
            <p:cNvSpPr>
              <a:spLocks noChangeShapeType="1"/>
            </p:cNvSpPr>
            <p:nvPr/>
          </p:nvSpPr>
          <p:spPr bwMode="auto">
            <a:xfrm flipV="1">
              <a:off x="320675" y="1382140"/>
              <a:ext cx="8432800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60" name="Rectangle 7"/>
            <p:cNvSpPr>
              <a:spLocks noChangeArrowheads="1"/>
            </p:cNvSpPr>
            <p:nvPr/>
          </p:nvSpPr>
          <p:spPr bwMode="auto">
            <a:xfrm>
              <a:off x="339725" y="1384009"/>
              <a:ext cx="8413524" cy="4795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>
                <a:tabLst>
                  <a:tab pos="261938" algn="l"/>
                </a:tabLst>
                <a:defRPr/>
              </a:pPr>
              <a:r>
                <a:rPr lang="en" sz="2000" b="1">
                  <a:latin typeface="Arial" charset="0"/>
                </a:rPr>
                <a:t>PATHOGENESIS</a:t>
              </a:r>
              <a:endParaRPr lang="sr-Cyrl-CS" sz="1200" b="1">
                <a:latin typeface="Arial" charset="0"/>
              </a:endParaRPr>
            </a:p>
            <a:p>
              <a:pPr algn="just">
                <a:tabLst>
                  <a:tab pos="261938" algn="l"/>
                </a:tabLst>
                <a:defRPr/>
              </a:pPr>
              <a:endParaRPr lang="sr-Cyrl-CS" sz="4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 the main </a:t>
              </a:r>
              <a:r>
                <a:rPr lang="en" sz="1600" b="1" smtClean="0">
                  <a:latin typeface="Arial" charset="0"/>
                </a:rPr>
                <a:t>pathogenetic </a:t>
              </a:r>
              <a:r>
                <a:rPr lang="en" sz="1600" b="1">
                  <a:latin typeface="Arial" charset="0"/>
                </a:rPr>
                <a:t>mechanism (disease of dense deposits):</a:t>
              </a:r>
            </a:p>
            <a:p>
              <a:pPr algn="just">
                <a:tabLst>
                  <a:tab pos="261938" algn="l"/>
                </a:tabLst>
                <a:defRPr/>
              </a:pPr>
              <a:endParaRPr lang="sr-Cyrl-CS" sz="800" b="1">
                <a:latin typeface="Arial" charset="0"/>
              </a:endParaRP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è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mebranoproliferative </a:t>
              </a:r>
              <a:r>
                <a:rPr lang="en" sz="1600" b="1">
                  <a:latin typeface="Arial" charset="0"/>
                </a:rPr>
                <a:t>glomerulonephritis type 2:</a:t>
              </a:r>
            </a:p>
            <a:p>
              <a:pPr lvl="2" indent="-200025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 i="1">
                  <a:latin typeface="Arial" charset="0"/>
                </a:rPr>
                <a:t> C3NF</a:t>
              </a:r>
              <a:r>
                <a:rPr lang="en" sz="1600" b="1">
                  <a:latin typeface="Arial" charset="0"/>
                </a:rPr>
                <a:t> - autoantibody to </a:t>
              </a:r>
              <a:r>
                <a:rPr lang="en" sz="1600" b="1" i="1">
                  <a:latin typeface="Arial" charset="0"/>
                </a:rPr>
                <a:t>C </a:t>
              </a:r>
              <a:r>
                <a:rPr lang="en" sz="1600" b="1" i="1" baseline="-25000">
                  <a:latin typeface="Arial" charset="0"/>
                </a:rPr>
                <a:t>3</a:t>
              </a:r>
              <a:r>
                <a:rPr lang="en" sz="1600" b="1">
                  <a:latin typeface="Arial" charset="0"/>
                </a:rPr>
                <a:t> convertase (autoantibody </a:t>
              </a:r>
              <a:r>
                <a:rPr lang="en" sz="1600" b="1" i="1">
                  <a:latin typeface="Arial" charset="0"/>
                </a:rPr>
                <a:t>IgG</a:t>
              </a:r>
              <a:r>
                <a:rPr lang="en" sz="1600" b="1">
                  <a:latin typeface="Arial" charset="0"/>
                </a:rPr>
                <a:t> classes)</a:t>
              </a:r>
            </a:p>
            <a:p>
              <a:pPr marL="711200"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 i="1">
                  <a:latin typeface="Arial" charset="0"/>
                </a:rPr>
                <a:t> </a:t>
              </a:r>
              <a:r>
                <a:rPr lang="en" sz="1600" b="1" smtClean="0">
                  <a:latin typeface="Arial" charset="0"/>
                </a:rPr>
                <a:t>deficiency</a:t>
              </a:r>
              <a:r>
                <a:rPr lang="en" sz="1600" b="1" i="1" smtClean="0">
                  <a:latin typeface="Arial" charset="0"/>
                </a:rPr>
                <a:t> H </a:t>
              </a:r>
              <a:r>
                <a:rPr lang="en" sz="1600" b="1" smtClean="0">
                  <a:latin typeface="Arial" charset="0"/>
                </a:rPr>
                <a:t>and </a:t>
              </a:r>
              <a:r>
                <a:rPr lang="en" sz="1600" b="1" i="1" smtClean="0">
                  <a:latin typeface="Arial" charset="0"/>
                </a:rPr>
                <a:t>I factors </a:t>
              </a:r>
              <a:endParaRPr lang="en" sz="1600" b="1" i="1">
                <a:latin typeface="Arial" charset="0"/>
              </a:endParaRPr>
            </a:p>
            <a:p>
              <a:pPr marL="1168400" lvl="2" algn="just">
                <a:buClr>
                  <a:srgbClr val="FF7575"/>
                </a:buClr>
                <a:buFont typeface="Wingdings" pitchFamily="2" charset="2"/>
                <a:buChar char="§"/>
                <a:tabLst>
                  <a:tab pos="261938" algn="l"/>
                </a:tabLst>
                <a:defRPr/>
              </a:pPr>
              <a:r>
                <a:rPr lang="en" sz="1400" b="1" i="1">
                  <a:latin typeface="Arial" charset="0"/>
                </a:rPr>
                <a:t> </a:t>
              </a:r>
              <a:r>
                <a:rPr lang="en" sz="1400" b="1">
                  <a:latin typeface="Arial" charset="0"/>
                </a:rPr>
                <a:t>proteins that regulate the activity of the alternative pathway of the complement system</a:t>
              </a:r>
              <a:r>
                <a:rPr lang="en" sz="1600" b="1">
                  <a:latin typeface="Arial" charset="0"/>
                </a:rPr>
                <a:t>  </a:t>
              </a:r>
              <a:endParaRPr lang="en-US" sz="16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" pitchFamily="2" charset="2"/>
                <a:buNone/>
                <a:tabLst>
                  <a:tab pos="261938" algn="l"/>
                </a:tabLst>
                <a:defRPr/>
              </a:pPr>
              <a:r>
                <a:rPr lang="en" sz="1200" b="1">
                  <a:latin typeface="Arial" charset="0"/>
                </a:rPr>
                <a:t>  </a:t>
              </a:r>
              <a:endParaRPr lang="sr-Latn-CS" sz="12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" sz="2000" b="1">
                  <a:latin typeface="Arial" charset="0"/>
                </a:rPr>
                <a:t>PATHOHISTOLOGY (TYPE 2: 15-20%)</a:t>
              </a:r>
              <a:endParaRPr lang="sr-Latn-CS" sz="20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CS" sz="4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 light microscopy: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thickened basement membrane of glomeruli</a:t>
              </a:r>
            </a:p>
            <a:p>
              <a:pPr algn="just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 immunofluorescence microscopy: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dense </a:t>
              </a:r>
              <a:r>
                <a:rPr lang="en" sz="1600" b="1">
                  <a:latin typeface="Arial" charset="0"/>
                </a:rPr>
                <a:t>deposits in the basement membrane of the glomerulus </a:t>
              </a:r>
              <a:r>
                <a:rPr lang="en" sz="1600" b="1" smtClean="0">
                  <a:latin typeface="Arial" charset="0"/>
                </a:rPr>
                <a:t>(</a:t>
              </a:r>
              <a:r>
                <a:rPr lang="en" sz="1600" b="1" i="1" smtClean="0">
                  <a:latin typeface="Arial" charset="0"/>
                </a:rPr>
                <a:t>C</a:t>
              </a:r>
              <a:r>
                <a:rPr lang="en" sz="1600" b="1" i="1" baseline="-25000" smtClean="0">
                  <a:latin typeface="Arial" charset="0"/>
                </a:rPr>
                <a:t>3</a:t>
              </a:r>
              <a:r>
                <a:rPr lang="en" sz="1600" b="1" smtClean="0">
                  <a:latin typeface="Arial" charset="0"/>
                </a:rPr>
                <a:t>)</a:t>
              </a:r>
              <a:endParaRPr lang="en-US" sz="16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 2" pitchFamily="18" charset="2"/>
                <a:buChar char="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electronic </a:t>
              </a:r>
              <a:r>
                <a:rPr lang="en" sz="1600" b="1">
                  <a:latin typeface="Arial" charset="0"/>
                </a:rPr>
                <a:t>microscopy :</a:t>
              </a: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dense deposits in the glomerular basement membrane</a:t>
              </a:r>
              <a:endParaRPr lang="en-US" sz="1600" b="1">
                <a:latin typeface="Arial" charset="0"/>
              </a:endParaRP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thickened </a:t>
              </a:r>
              <a:r>
                <a:rPr lang="en" sz="1600" b="1">
                  <a:latin typeface="Arial" charset="0"/>
                </a:rPr>
                <a:t>basement membrane of glomeruli</a:t>
              </a:r>
              <a:endParaRPr lang="sr-Cyrl-RS" sz="1600" b="1">
                <a:latin typeface="Arial" charset="0"/>
              </a:endParaRPr>
            </a:p>
            <a:p>
              <a:pPr lvl="1"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Cyrl-RS" sz="1600" b="1">
                <a:latin typeface="Arial" charset="0"/>
              </a:endParaRP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endParaRPr lang="sr-Cyrl-RS" sz="1600" b="1">
                <a:latin typeface="Arial" charset="0"/>
              </a:endParaRP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endParaRPr lang="sr-Cyrl-RS" sz="1600" b="1">
                <a:latin typeface="Arial" charset="0"/>
              </a:endParaRPr>
            </a:p>
            <a:p>
              <a:pPr lvl="1"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en-US" sz="1600" b="1">
                <a:latin typeface="Arial" charset="0"/>
              </a:endParaRP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endParaRPr lang="en-US" sz="1600" b="1">
                <a:latin typeface="Arial" charset="0"/>
              </a:endParaRPr>
            </a:p>
            <a:p>
              <a:pPr lvl="1" algn="just">
                <a:buClr>
                  <a:srgbClr val="FF7575"/>
                </a:buClr>
                <a:buFont typeface="Wingdings" pitchFamily="2" charset="2"/>
                <a:buChar char="v"/>
                <a:tabLst>
                  <a:tab pos="261938" algn="l"/>
                </a:tabLst>
                <a:defRPr/>
              </a:pPr>
              <a:endParaRPr lang="sr-Cyrl-CS" sz="800" b="1" i="1">
                <a:latin typeface="Arial" charset="0"/>
              </a:endParaRPr>
            </a:p>
          </p:txBody>
        </p:sp>
        <p:sp>
          <p:nvSpPr>
            <p:cNvPr id="54277" name="Rectangle 7"/>
            <p:cNvSpPr>
              <a:spLocks noChangeArrowheads="1"/>
            </p:cNvSpPr>
            <p:nvPr/>
          </p:nvSpPr>
          <p:spPr bwMode="auto">
            <a:xfrm>
              <a:off x="188917" y="1016018"/>
              <a:ext cx="8753240" cy="414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MEMBRANOPROLIFERATIVE GLOMERULONEPHRITIS</a:t>
              </a:r>
              <a:endParaRPr lang="sr-Latn-C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135" y="927590"/>
            <a:ext cx="7996334" cy="533497"/>
          </a:xfrm>
        </p:spPr>
        <p:txBody>
          <a:bodyPr/>
          <a:lstStyle/>
          <a:p>
            <a:pPr lvl="0" eaLnBrk="1" hangingPunct="1"/>
            <a:r>
              <a:rPr lang="sr-Latn-CS" altLang="en-US"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lang="sr-Latn-CS" altLang="en-US"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-US" altLang="en-US" sz="2400" kern="120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lang="en-US" altLang="en-US" sz="2400" kern="120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" altLang="en-US" sz="2000" b="1" kern="120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MEMBRANOPROLIFERATIVE GLOMERULONEPHRITIS –</a:t>
            </a:r>
            <a:br>
              <a:rPr lang="en" altLang="en-US" sz="2000" b="1" kern="120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" altLang="en-US" sz="2000" b="1" kern="120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light microscopy</a:t>
            </a:r>
            <a:r>
              <a:rPr lang="sr-Latn-CS" altLang="en-US"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lang="sr-Latn-CS" altLang="en-US"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38177"/>
          <a:stretch/>
        </p:blipFill>
        <p:spPr>
          <a:xfrm>
            <a:off x="1804663" y="1679338"/>
            <a:ext cx="5202627" cy="517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91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3"/>
          <p:cNvGrpSpPr>
            <a:grpSpLocks/>
          </p:cNvGrpSpPr>
          <p:nvPr/>
        </p:nvGrpSpPr>
        <p:grpSpPr bwMode="auto">
          <a:xfrm>
            <a:off x="339725" y="1279525"/>
            <a:ext cx="8432800" cy="5430838"/>
            <a:chOff x="339725" y="1279525"/>
            <a:chExt cx="8432800" cy="5430838"/>
          </a:xfrm>
        </p:grpSpPr>
        <p:sp>
          <p:nvSpPr>
            <p:cNvPr id="7173" name="Line 4"/>
            <p:cNvSpPr>
              <a:spLocks noChangeShapeType="1"/>
            </p:cNvSpPr>
            <p:nvPr/>
          </p:nvSpPr>
          <p:spPr bwMode="auto">
            <a:xfrm flipV="1">
              <a:off x="339725" y="1624466"/>
              <a:ext cx="8432800" cy="1587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Rectangle 5"/>
            <p:cNvSpPr>
              <a:spLocks noChangeArrowheads="1"/>
            </p:cNvSpPr>
            <p:nvPr/>
          </p:nvSpPr>
          <p:spPr bwMode="auto">
            <a:xfrm>
              <a:off x="339725" y="1279525"/>
              <a:ext cx="8432800" cy="543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>
                <a:tabLst>
                  <a:tab pos="261938" algn="l"/>
                </a:tabLst>
                <a:defRPr/>
              </a:pPr>
              <a:endParaRPr lang="sr-Cyrl-CS" sz="12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" pitchFamily="2" charset="2"/>
                <a:buChar char="£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In </a:t>
              </a:r>
              <a:r>
                <a:rPr lang="en" sz="1600" b="1">
                  <a:latin typeface="Arial" charset="0"/>
                </a:rPr>
                <a:t>physiological conditions oncotic pressure plasma - OP is 24-26 </a:t>
              </a:r>
              <a:r>
                <a:rPr lang="en" sz="1600" b="1" i="1">
                  <a:latin typeface="Arial" charset="0"/>
                </a:rPr>
                <a:t>mmHg</a:t>
              </a: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sr-Latn-CS" sz="1200" b="1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" pitchFamily="2" charset="2"/>
                <a:buChar char="£"/>
                <a:tabLst>
                  <a:tab pos="261938" algn="l"/>
                </a:tabLst>
                <a:defRPr/>
              </a:pPr>
              <a:r>
                <a:rPr lang="en" sz="1600" b="1">
                  <a:latin typeface="Arial" charset="0"/>
                </a:rPr>
                <a:t>  Starling Equilibrium:</a:t>
              </a:r>
            </a:p>
            <a:p>
              <a:pPr marL="266700" algn="just">
                <a:buClr>
                  <a:srgbClr val="FF7575"/>
                </a:buClr>
                <a:buFont typeface="Arial" pitchFamily="34" charset="0"/>
                <a:buChar char="•"/>
                <a:tabLst>
                  <a:tab pos="261938" algn="l"/>
                  <a:tab pos="4476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</a:t>
              </a:r>
              <a:r>
                <a:rPr lang="en-US" sz="1600" b="1">
                  <a:latin typeface="Arial" charset="0"/>
                </a:rPr>
                <a:t>the oncotic pressure of the plasma must not be less than 12 mmHg</a:t>
              </a:r>
              <a:endParaRPr lang="en" sz="1600" b="1" smtClean="0">
                <a:latin typeface="Arial" charset="0"/>
              </a:endParaRPr>
            </a:p>
            <a:p>
              <a:pPr marL="266700" algn="just">
                <a:buClr>
                  <a:srgbClr val="FF7575"/>
                </a:buClr>
                <a:buFont typeface="Arial" pitchFamily="34" charset="0"/>
                <a:buChar char="•"/>
                <a:tabLst>
                  <a:tab pos="261938" algn="l"/>
                  <a:tab pos="4476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</a:t>
              </a:r>
              <a:r>
                <a:rPr lang="en-US" sz="1600" b="1">
                  <a:latin typeface="Arial" charset="0"/>
                </a:rPr>
                <a:t>when it drops below 10-12 mmHg, fluid from the capillary lumen moves into </a:t>
              </a:r>
              <a:r>
                <a:rPr lang="en-US" sz="1600" b="1" smtClean="0">
                  <a:latin typeface="Arial" charset="0"/>
                </a:rPr>
                <a:t>the</a:t>
              </a:r>
            </a:p>
            <a:p>
              <a:pPr marL="266700" algn="just">
                <a:buClr>
                  <a:srgbClr val="FF7575"/>
                </a:buClr>
                <a:tabLst>
                  <a:tab pos="261938" algn="l"/>
                  <a:tab pos="447675" algn="l"/>
                </a:tabLst>
                <a:defRPr/>
              </a:pPr>
              <a:r>
                <a:rPr lang="en-US" sz="1600" b="1">
                  <a:latin typeface="Arial" charset="0"/>
                </a:rPr>
                <a:t> </a:t>
              </a:r>
              <a:r>
                <a:rPr lang="en-US" sz="1600" b="1" smtClean="0">
                  <a:latin typeface="Arial" charset="0"/>
                </a:rPr>
                <a:t>  </a:t>
              </a:r>
              <a:r>
                <a:rPr lang="en-US" sz="1600" b="1">
                  <a:latin typeface="Arial" charset="0"/>
                </a:rPr>
                <a:t>interstitial space and edema </a:t>
              </a:r>
              <a:r>
                <a:rPr lang="en-US" sz="1600" b="1" smtClean="0">
                  <a:latin typeface="Arial" charset="0"/>
                </a:rPr>
                <a:t>occur</a:t>
              </a:r>
            </a:p>
            <a:p>
              <a:pPr marL="552450" indent="-285750">
                <a:buClr>
                  <a:srgbClr val="FF7575"/>
                </a:buClr>
                <a:buFont typeface="Arial" panose="020B0604020202020204" pitchFamily="34" charset="0"/>
                <a:buChar char="•"/>
                <a:tabLst>
                  <a:tab pos="261938" algn="l"/>
                  <a:tab pos="447675" algn="l"/>
                </a:tabLst>
                <a:defRPr/>
              </a:pPr>
              <a:r>
                <a:rPr lang="en" sz="1600" b="1" smtClean="0">
                  <a:latin typeface="Arial" charset="0"/>
                </a:rPr>
                <a:t>concentration albumin in the serum less than 15-20 </a:t>
              </a:r>
              <a:r>
                <a:rPr lang="en" sz="1600" b="1" i="1" smtClean="0">
                  <a:latin typeface="Arial" charset="0"/>
                </a:rPr>
                <a:t>g/l</a:t>
              </a:r>
              <a:r>
                <a:rPr lang="en" sz="1600" b="1" smtClean="0">
                  <a:latin typeface="Arial" charset="0"/>
                </a:rPr>
                <a:t> </a:t>
              </a:r>
              <a:endParaRPr lang="sr-Latn-CS" sz="1600" b="1" smtClean="0">
                <a:latin typeface="Arial" charset="0"/>
              </a:endParaRPr>
            </a:p>
            <a:p>
              <a:pPr algn="just">
                <a:buClr>
                  <a:srgbClr val="FF7575"/>
                </a:buClr>
                <a:buFont typeface="Wingdings" pitchFamily="2" charset="2"/>
                <a:buNone/>
                <a:tabLst>
                  <a:tab pos="261938" algn="l"/>
                </a:tabLst>
                <a:defRPr/>
              </a:pPr>
              <a:r>
                <a:rPr lang="en" sz="1200" b="1" smtClean="0">
                  <a:latin typeface="Arial" charset="0"/>
                </a:rPr>
                <a:t>    </a:t>
              </a:r>
            </a:p>
            <a:p>
              <a:pPr algn="just">
                <a:buClr>
                  <a:srgbClr val="FF7575"/>
                </a:buClr>
                <a:buFont typeface="Wingdings" pitchFamily="2" charset="2"/>
                <a:buChar char="£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</a:rPr>
                <a:t> </a:t>
              </a:r>
              <a:r>
                <a:rPr lang="en-US" sz="1600" b="1">
                  <a:latin typeface="Arial" charset="0"/>
                </a:rPr>
                <a:t>hypoalbuminemia and reduced oncotic pressure of plasma promote the </a:t>
              </a:r>
              <a:r>
                <a:rPr lang="en-US" sz="1600" b="1" smtClean="0">
                  <a:latin typeface="Arial" charset="0"/>
                </a:rPr>
                <a:t>transfer</a:t>
              </a: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-US" sz="1600" b="1">
                  <a:latin typeface="Arial" charset="0"/>
                </a:rPr>
                <a:t> </a:t>
              </a:r>
              <a:r>
                <a:rPr lang="en-US" sz="1600" b="1" smtClean="0">
                  <a:latin typeface="Arial" charset="0"/>
                </a:rPr>
                <a:t>   </a:t>
              </a:r>
              <a:r>
                <a:rPr lang="en-US" sz="1600" b="1">
                  <a:latin typeface="Arial" charset="0"/>
                </a:rPr>
                <a:t>of fluid from the vascular to the interstitial space</a:t>
              </a:r>
              <a:endParaRPr lang="sr-Cyrl-CS" sz="1200" b="1" smtClean="0">
                <a:latin typeface="Arial" charset="0"/>
                <a:sym typeface="Symbol" pitchFamily="18" charset="2"/>
              </a:endParaRPr>
            </a:p>
            <a:p>
              <a:pPr algn="just">
                <a:buClr>
                  <a:srgbClr val="FF7575"/>
                </a:buClr>
                <a:buFont typeface="Wingdings" pitchFamily="2" charset="2"/>
                <a:buChar char="£"/>
                <a:tabLst>
                  <a:tab pos="261938" algn="l"/>
                </a:tabLst>
                <a:defRPr/>
              </a:pPr>
              <a:r>
                <a:rPr lang="en" sz="1600" b="1" smtClean="0">
                  <a:latin typeface="Arial" charset="0"/>
                  <a:sym typeface="Symbol" pitchFamily="18" charset="2"/>
                </a:rPr>
                <a:t> </a:t>
              </a:r>
              <a:r>
                <a:rPr lang="en-US" sz="1600" b="1">
                  <a:latin typeface="Arial" charset="0"/>
                  <a:sym typeface="Symbol" pitchFamily="18" charset="2"/>
                </a:rPr>
                <a:t>hypovolemia and reduced blood flow through the kidneys activate the RAAS </a:t>
              </a:r>
              <a:r>
                <a:rPr lang="en-US" sz="1600" b="1" smtClean="0">
                  <a:latin typeface="Arial" charset="0"/>
                  <a:sym typeface="Symbol" pitchFamily="18" charset="2"/>
                </a:rPr>
                <a:t>system</a:t>
              </a: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r>
                <a:rPr lang="en-US" sz="1600" b="1">
                  <a:latin typeface="Arial" charset="0"/>
                  <a:sym typeface="Symbol" pitchFamily="18" charset="2"/>
                </a:rPr>
                <a:t> </a:t>
              </a:r>
              <a:r>
                <a:rPr lang="en-US" sz="1600" b="1" smtClean="0">
                  <a:latin typeface="Arial" charset="0"/>
                  <a:sym typeface="Symbol" pitchFamily="18" charset="2"/>
                </a:rPr>
                <a:t>    and </a:t>
              </a:r>
              <a:r>
                <a:rPr lang="en-US" sz="1600" b="1">
                  <a:latin typeface="Arial" charset="0"/>
                  <a:sym typeface="Symbol" pitchFamily="18" charset="2"/>
                </a:rPr>
                <a:t>lead to water and sodium retention and edema</a:t>
              </a: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en-US" sz="1600" b="1">
                <a:latin typeface="Arial" charset="0"/>
                <a:sym typeface="Symbol" pitchFamily="18" charset="2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en-US" sz="1600" b="1">
                <a:latin typeface="Arial" charset="0"/>
                <a:sym typeface="Symbol" pitchFamily="18" charset="2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en-US" sz="1600" b="1">
                <a:latin typeface="Arial" charset="0"/>
                <a:sym typeface="Symbol" pitchFamily="18" charset="2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en-US" sz="1600" b="1">
                <a:latin typeface="Arial" charset="0"/>
                <a:sym typeface="Symbol" pitchFamily="18" charset="2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en-US" sz="1600" b="1">
                <a:latin typeface="Arial" charset="0"/>
                <a:sym typeface="Symbol" pitchFamily="18" charset="2"/>
              </a:endParaRPr>
            </a:p>
            <a:p>
              <a:pPr algn="just">
                <a:buClr>
                  <a:srgbClr val="FF7575"/>
                </a:buClr>
                <a:tabLst>
                  <a:tab pos="261938" algn="l"/>
                </a:tabLst>
                <a:defRPr/>
              </a:pPr>
              <a:endParaRPr lang="en-US" sz="1600" b="1">
                <a:latin typeface="Arial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328613" y="1695450"/>
            <a:ext cx="8432800" cy="4895850"/>
          </a:xfrm>
          <a:prstGeom prst="rect">
            <a:avLst/>
          </a:prstGeom>
          <a:noFill/>
          <a:ln w="3175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238125" y="1085850"/>
            <a:ext cx="86217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2800" b="1"/>
              <a:t>PATHOGENESIS OF EDEMA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2979"/>
            <a:ext cx="8154955" cy="606489"/>
          </a:xfrm>
        </p:spPr>
        <p:txBody>
          <a:bodyPr/>
          <a:lstStyle/>
          <a:p>
            <a:r>
              <a:rPr lang="en" altLang="en-US" sz="2000" b="1" kern="1200" smtClean="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en" altLang="en-US" sz="2000" b="1" kern="1200" smtClean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" altLang="en-US" sz="2000" b="1" kern="120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en" altLang="en-US" sz="2000" b="1" kern="12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" altLang="en-US" sz="2000" b="1" kern="1200" smtClean="0">
                <a:solidFill>
                  <a:srgbClr val="000000"/>
                </a:solidFill>
                <a:latin typeface="Arial" panose="020B0604020202020204" pitchFamily="34" charset="0"/>
              </a:rPr>
              <a:t>MEMBRANOPROLIFERATIVE </a:t>
            </a:r>
            <a:r>
              <a:rPr lang="en" altLang="en-US" sz="2000" b="1" kern="1200">
                <a:solidFill>
                  <a:srgbClr val="000000"/>
                </a:solidFill>
                <a:latin typeface="Arial" panose="020B0604020202020204" pitchFamily="34" charset="0"/>
              </a:rPr>
              <a:t>GLOMERULONEPHRITIS –</a:t>
            </a:r>
            <a:br>
              <a:rPr lang="en" altLang="en-US" sz="2000" b="1" kern="12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" altLang="en-US" sz="2000" b="1" kern="1200">
                <a:solidFill>
                  <a:srgbClr val="000000"/>
                </a:solidFill>
                <a:latin typeface="Arial" panose="020B0604020202020204" pitchFamily="34" charset="0"/>
              </a:rPr>
              <a:t>light microscopy</a:t>
            </a:r>
            <a:r>
              <a:rPr lang="sr-Latn-CS" altLang="en-US" sz="2400" kern="120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sr-Latn-CS" altLang="en-US" sz="2400" kern="120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7699" y="1931436"/>
            <a:ext cx="4970290" cy="492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38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/>
          <p:cNvSpPr>
            <a:spLocks noChangeArrowheads="1"/>
          </p:cNvSpPr>
          <p:nvPr/>
        </p:nvSpPr>
        <p:spPr bwMode="auto">
          <a:xfrm>
            <a:off x="144463" y="1206500"/>
            <a:ext cx="8837612" cy="55006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5299" name="Line 5"/>
          <p:cNvSpPr>
            <a:spLocks noChangeShapeType="1"/>
          </p:cNvSpPr>
          <p:nvPr/>
        </p:nvSpPr>
        <p:spPr bwMode="auto">
          <a:xfrm flipV="1">
            <a:off x="146050" y="1160463"/>
            <a:ext cx="8843963" cy="0"/>
          </a:xfrm>
          <a:prstGeom prst="line">
            <a:avLst/>
          </a:prstGeom>
          <a:noFill/>
          <a:ln w="38100">
            <a:solidFill>
              <a:srgbClr val="FF9F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0" name="Rectangle 37"/>
          <p:cNvSpPr>
            <a:spLocks noChangeArrowheads="1"/>
          </p:cNvSpPr>
          <p:nvPr/>
        </p:nvSpPr>
        <p:spPr bwMode="auto">
          <a:xfrm>
            <a:off x="2887663" y="1766888"/>
            <a:ext cx="3352800" cy="2413000"/>
          </a:xfrm>
          <a:prstGeom prst="rect">
            <a:avLst/>
          </a:prstGeom>
          <a:solidFill>
            <a:srgbClr val="A50021"/>
          </a:solidFill>
          <a:ln w="3175" algn="ctr">
            <a:solidFill>
              <a:srgbClr val="A5002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2000" b="1">
                <a:solidFill>
                  <a:schemeClr val="bg1"/>
                </a:solidFill>
              </a:rPr>
              <a:t>Mutation of regulatory protein genes :</a:t>
            </a:r>
          </a:p>
          <a:p>
            <a:pPr algn="ctr" eaLnBrk="1" hangingPunct="1"/>
            <a:r>
              <a:rPr lang="en" altLang="en-US" sz="2000" b="1">
                <a:solidFill>
                  <a:schemeClr val="bg1"/>
                </a:solidFill>
              </a:rPr>
              <a:t>Factor </a:t>
            </a:r>
            <a:r>
              <a:rPr lang="en" altLang="en-US" sz="2000" b="1" i="1">
                <a:solidFill>
                  <a:schemeClr val="bg1"/>
                </a:solidFill>
              </a:rPr>
              <a:t>H</a:t>
            </a:r>
          </a:p>
          <a:p>
            <a:pPr algn="ctr" eaLnBrk="1" hangingPunct="1"/>
            <a:r>
              <a:rPr lang="en" altLang="en-US" sz="2000" b="1">
                <a:solidFill>
                  <a:schemeClr val="bg1"/>
                </a:solidFill>
              </a:rPr>
              <a:t>Factor </a:t>
            </a:r>
            <a:r>
              <a:rPr lang="en" altLang="en-US" sz="2000" b="1" i="1">
                <a:solidFill>
                  <a:schemeClr val="bg1"/>
                </a:solidFill>
              </a:rPr>
              <a:t>I</a:t>
            </a:r>
          </a:p>
          <a:p>
            <a:pPr algn="ctr" eaLnBrk="1" hangingPunct="1"/>
            <a:r>
              <a:rPr lang="en" altLang="en-US" sz="2000" b="1" i="1">
                <a:solidFill>
                  <a:schemeClr val="bg1"/>
                </a:solidFill>
              </a:rPr>
              <a:t>MCP/CD46</a:t>
            </a:r>
          </a:p>
          <a:p>
            <a:pPr algn="ctr" eaLnBrk="1" hangingPunct="1"/>
            <a:r>
              <a:rPr lang="en" altLang="en-US" sz="2000" b="1" i="1">
                <a:solidFill>
                  <a:schemeClr val="bg1"/>
                </a:solidFill>
              </a:rPr>
              <a:t>CFHR 5</a:t>
            </a:r>
          </a:p>
          <a:p>
            <a:pPr algn="ctr" eaLnBrk="1" hangingPunct="1"/>
            <a:r>
              <a:rPr lang="en" altLang="en-US" sz="2000" b="1" i="1">
                <a:solidFill>
                  <a:schemeClr val="bg1"/>
                </a:solidFill>
              </a:rPr>
              <a:t>CFHR 3-1</a:t>
            </a:r>
          </a:p>
        </p:txBody>
      </p:sp>
      <p:sp>
        <p:nvSpPr>
          <p:cNvPr id="55301" name="Rectangle 37"/>
          <p:cNvSpPr>
            <a:spLocks noChangeArrowheads="1"/>
          </p:cNvSpPr>
          <p:nvPr/>
        </p:nvSpPr>
        <p:spPr bwMode="auto">
          <a:xfrm>
            <a:off x="276225" y="1776413"/>
            <a:ext cx="2263775" cy="403225"/>
          </a:xfrm>
          <a:prstGeom prst="rect">
            <a:avLst/>
          </a:prstGeom>
          <a:solidFill>
            <a:srgbClr val="A50021"/>
          </a:solidFill>
          <a:ln w="3175" algn="ctr">
            <a:solidFill>
              <a:srgbClr val="A5002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2000" b="1">
                <a:solidFill>
                  <a:schemeClr val="bg1"/>
                </a:solidFill>
              </a:rPr>
              <a:t>antibodies</a:t>
            </a:r>
            <a:endParaRPr lang="sr-Latn-CS" altLang="en-US" sz="2000" b="1">
              <a:solidFill>
                <a:schemeClr val="bg1"/>
              </a:solidFill>
            </a:endParaRPr>
          </a:p>
        </p:txBody>
      </p:sp>
      <p:sp>
        <p:nvSpPr>
          <p:cNvPr id="55302" name="Rectangle 37"/>
          <p:cNvSpPr>
            <a:spLocks noChangeArrowheads="1"/>
          </p:cNvSpPr>
          <p:nvPr/>
        </p:nvSpPr>
        <p:spPr bwMode="auto">
          <a:xfrm>
            <a:off x="739775" y="2335213"/>
            <a:ext cx="1808163" cy="403225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b="1" i="1"/>
              <a:t>C3 </a:t>
            </a:r>
            <a:r>
              <a:rPr lang="en" altLang="en-US" sz="1700" b="1"/>
              <a:t>convertase</a:t>
            </a:r>
            <a:endParaRPr lang="sr-Latn-CS" altLang="en-US" sz="1700" b="1"/>
          </a:p>
        </p:txBody>
      </p:sp>
      <p:sp>
        <p:nvSpPr>
          <p:cNvPr id="55303" name="Rectangle 37"/>
          <p:cNvSpPr>
            <a:spLocks noChangeArrowheads="1"/>
          </p:cNvSpPr>
          <p:nvPr/>
        </p:nvSpPr>
        <p:spPr bwMode="auto">
          <a:xfrm>
            <a:off x="747713" y="2851150"/>
            <a:ext cx="1806575" cy="1357313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b="1"/>
              <a:t>Regulators complement</a:t>
            </a:r>
            <a:endParaRPr lang="sr-Latn-CS" altLang="en-US" b="1"/>
          </a:p>
          <a:p>
            <a:pPr algn="ctr" eaLnBrk="1" hangingPunct="1"/>
            <a:r>
              <a:rPr lang="en" altLang="en-US" b="1"/>
              <a:t>Factor </a:t>
            </a:r>
            <a:r>
              <a:rPr lang="en" altLang="en-US" b="1" i="1"/>
              <a:t>H</a:t>
            </a:r>
          </a:p>
          <a:p>
            <a:pPr algn="ctr" eaLnBrk="1" hangingPunct="1"/>
            <a:r>
              <a:rPr lang="en" altLang="en-US" b="1"/>
              <a:t>Factor </a:t>
            </a:r>
            <a:r>
              <a:rPr lang="en" altLang="en-US" b="1" i="1"/>
              <a:t>I</a:t>
            </a:r>
          </a:p>
          <a:p>
            <a:pPr algn="ctr" eaLnBrk="1" hangingPunct="1"/>
            <a:r>
              <a:rPr lang="en" altLang="en-US" b="1"/>
              <a:t>Factor </a:t>
            </a:r>
            <a:r>
              <a:rPr lang="en" altLang="en-US" b="1" i="1"/>
              <a:t>B</a:t>
            </a:r>
          </a:p>
        </p:txBody>
      </p:sp>
      <p:cxnSp>
        <p:nvCxnSpPr>
          <p:cNvPr id="55304" name="Straight Connector 50"/>
          <p:cNvCxnSpPr>
            <a:cxnSpLocks noChangeShapeType="1"/>
          </p:cNvCxnSpPr>
          <p:nvPr/>
        </p:nvCxnSpPr>
        <p:spPr bwMode="auto">
          <a:xfrm>
            <a:off x="434975" y="2176463"/>
            <a:ext cx="0" cy="135255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05" name="Straight Arrow Connector 58"/>
          <p:cNvCxnSpPr>
            <a:cxnSpLocks noChangeShapeType="1"/>
          </p:cNvCxnSpPr>
          <p:nvPr/>
        </p:nvCxnSpPr>
        <p:spPr bwMode="auto">
          <a:xfrm>
            <a:off x="436563" y="2536825"/>
            <a:ext cx="296862" cy="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06" name="Straight Arrow Connector 59"/>
          <p:cNvCxnSpPr>
            <a:cxnSpLocks noChangeShapeType="1"/>
          </p:cNvCxnSpPr>
          <p:nvPr/>
        </p:nvCxnSpPr>
        <p:spPr bwMode="auto">
          <a:xfrm>
            <a:off x="436563" y="3529013"/>
            <a:ext cx="296862" cy="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07" name="Rectangle 37"/>
          <p:cNvSpPr>
            <a:spLocks noChangeArrowheads="1"/>
          </p:cNvSpPr>
          <p:nvPr/>
        </p:nvSpPr>
        <p:spPr bwMode="auto">
          <a:xfrm>
            <a:off x="2895600" y="5330825"/>
            <a:ext cx="3352800" cy="750888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2000" b="1"/>
              <a:t>Activity disorder </a:t>
            </a:r>
          </a:p>
          <a:p>
            <a:pPr algn="ctr" eaLnBrk="1" hangingPunct="1"/>
            <a:r>
              <a:rPr lang="en" altLang="en-US" sz="2000" b="1" smtClean="0"/>
              <a:t>C</a:t>
            </a:r>
            <a:r>
              <a:rPr lang="en" altLang="en-US" sz="2000" b="1" i="1" smtClean="0"/>
              <a:t>3</a:t>
            </a:r>
            <a:r>
              <a:rPr lang="en" altLang="en-US" sz="2000" b="1" smtClean="0"/>
              <a:t> </a:t>
            </a:r>
            <a:r>
              <a:rPr lang="en" altLang="en-US" sz="2000" b="1"/>
              <a:t>convertase</a:t>
            </a:r>
            <a:endParaRPr lang="sr-Latn-CS" altLang="en-US" sz="2000" b="1"/>
          </a:p>
        </p:txBody>
      </p:sp>
      <p:cxnSp>
        <p:nvCxnSpPr>
          <p:cNvPr id="55308" name="Straight Arrow Connector 66"/>
          <p:cNvCxnSpPr>
            <a:cxnSpLocks noChangeShapeType="1"/>
          </p:cNvCxnSpPr>
          <p:nvPr/>
        </p:nvCxnSpPr>
        <p:spPr bwMode="auto">
          <a:xfrm>
            <a:off x="4557713" y="4179888"/>
            <a:ext cx="0" cy="1133475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09" name="Rectangle 37"/>
          <p:cNvSpPr>
            <a:spLocks noChangeArrowheads="1"/>
          </p:cNvSpPr>
          <p:nvPr/>
        </p:nvSpPr>
        <p:spPr bwMode="auto">
          <a:xfrm>
            <a:off x="6581775" y="1770063"/>
            <a:ext cx="2265363" cy="1060450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2000" b="1"/>
              <a:t>Gene mutation complement </a:t>
            </a:r>
            <a:r>
              <a:rPr lang="en" altLang="en-US" sz="2000" b="1" smtClean="0"/>
              <a:t>factor: </a:t>
            </a:r>
            <a:r>
              <a:rPr lang="en" altLang="en-US" sz="2000" b="1" i="1"/>
              <a:t>C3</a:t>
            </a:r>
          </a:p>
        </p:txBody>
      </p:sp>
      <p:sp>
        <p:nvSpPr>
          <p:cNvPr id="55310" name="Rectangle 37"/>
          <p:cNvSpPr>
            <a:spLocks noChangeArrowheads="1"/>
          </p:cNvSpPr>
          <p:nvPr/>
        </p:nvSpPr>
        <p:spPr bwMode="auto">
          <a:xfrm>
            <a:off x="6575425" y="3062288"/>
            <a:ext cx="2263775" cy="1111250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1900" b="1"/>
              <a:t>Variants</a:t>
            </a:r>
            <a:r>
              <a:rPr lang="en" altLang="en-US" sz="2000" b="1"/>
              <a:t> </a:t>
            </a:r>
            <a:r>
              <a:rPr lang="en" altLang="en-US" sz="1900" b="1" smtClean="0"/>
              <a:t>alleles:</a:t>
            </a:r>
            <a:endParaRPr lang="en" altLang="en-US" sz="1900" b="1"/>
          </a:p>
          <a:p>
            <a:pPr algn="ctr" eaLnBrk="1" hangingPunct="1"/>
            <a:r>
              <a:rPr lang="en" altLang="en-US" sz="1900" b="1"/>
              <a:t>Factor </a:t>
            </a:r>
            <a:r>
              <a:rPr lang="en" altLang="en-US" sz="1900" b="1" i="1"/>
              <a:t>H</a:t>
            </a:r>
          </a:p>
          <a:p>
            <a:pPr algn="ctr" eaLnBrk="1" hangingPunct="1"/>
            <a:r>
              <a:rPr lang="en" altLang="en-US" sz="1900" b="1" i="1"/>
              <a:t>C3/MCP</a:t>
            </a:r>
          </a:p>
        </p:txBody>
      </p:sp>
      <p:cxnSp>
        <p:nvCxnSpPr>
          <p:cNvPr id="55311" name="Straight Connector 70"/>
          <p:cNvCxnSpPr>
            <a:cxnSpLocks noChangeShapeType="1"/>
          </p:cNvCxnSpPr>
          <p:nvPr/>
        </p:nvCxnSpPr>
        <p:spPr bwMode="auto">
          <a:xfrm>
            <a:off x="2551113" y="2540000"/>
            <a:ext cx="160337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12" name="Straight Connector 72"/>
          <p:cNvCxnSpPr>
            <a:cxnSpLocks noChangeShapeType="1"/>
          </p:cNvCxnSpPr>
          <p:nvPr/>
        </p:nvCxnSpPr>
        <p:spPr bwMode="auto">
          <a:xfrm>
            <a:off x="2714625" y="2540000"/>
            <a:ext cx="0" cy="2379663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13" name="Straight Connector 74"/>
          <p:cNvCxnSpPr>
            <a:cxnSpLocks noChangeShapeType="1"/>
          </p:cNvCxnSpPr>
          <p:nvPr/>
        </p:nvCxnSpPr>
        <p:spPr bwMode="auto">
          <a:xfrm>
            <a:off x="2714625" y="4919663"/>
            <a:ext cx="1320800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14" name="Straight Arrow Connector 76"/>
          <p:cNvCxnSpPr>
            <a:cxnSpLocks noChangeShapeType="1"/>
          </p:cNvCxnSpPr>
          <p:nvPr/>
        </p:nvCxnSpPr>
        <p:spPr bwMode="auto">
          <a:xfrm>
            <a:off x="4035425" y="4919663"/>
            <a:ext cx="0" cy="392112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15" name="Straight Connector 78"/>
          <p:cNvCxnSpPr>
            <a:cxnSpLocks noChangeShapeType="1"/>
          </p:cNvCxnSpPr>
          <p:nvPr/>
        </p:nvCxnSpPr>
        <p:spPr bwMode="auto">
          <a:xfrm>
            <a:off x="6408738" y="2298700"/>
            <a:ext cx="0" cy="2614613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16" name="Straight Connector 79"/>
          <p:cNvCxnSpPr>
            <a:cxnSpLocks noChangeShapeType="1"/>
          </p:cNvCxnSpPr>
          <p:nvPr/>
        </p:nvCxnSpPr>
        <p:spPr bwMode="auto">
          <a:xfrm>
            <a:off x="5113338" y="4913313"/>
            <a:ext cx="1295400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17" name="Straight Arrow Connector 80"/>
          <p:cNvCxnSpPr>
            <a:cxnSpLocks noChangeShapeType="1"/>
          </p:cNvCxnSpPr>
          <p:nvPr/>
        </p:nvCxnSpPr>
        <p:spPr bwMode="auto">
          <a:xfrm>
            <a:off x="5113338" y="4913313"/>
            <a:ext cx="0" cy="392112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18" name="Straight Connector 83"/>
          <p:cNvCxnSpPr>
            <a:cxnSpLocks noChangeShapeType="1"/>
          </p:cNvCxnSpPr>
          <p:nvPr/>
        </p:nvCxnSpPr>
        <p:spPr bwMode="auto">
          <a:xfrm>
            <a:off x="6408738" y="2298700"/>
            <a:ext cx="173037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19" name="Straight Connector 96"/>
          <p:cNvCxnSpPr>
            <a:cxnSpLocks noChangeShapeType="1"/>
          </p:cNvCxnSpPr>
          <p:nvPr/>
        </p:nvCxnSpPr>
        <p:spPr bwMode="auto">
          <a:xfrm>
            <a:off x="1639888" y="4208463"/>
            <a:ext cx="0" cy="1481137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20" name="Straight Arrow Connector 104"/>
          <p:cNvCxnSpPr>
            <a:cxnSpLocks noChangeShapeType="1"/>
          </p:cNvCxnSpPr>
          <p:nvPr/>
        </p:nvCxnSpPr>
        <p:spPr bwMode="auto">
          <a:xfrm>
            <a:off x="1639888" y="5689600"/>
            <a:ext cx="1233487" cy="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21" name="Straight Connector 109"/>
          <p:cNvCxnSpPr>
            <a:cxnSpLocks noChangeShapeType="1"/>
          </p:cNvCxnSpPr>
          <p:nvPr/>
        </p:nvCxnSpPr>
        <p:spPr bwMode="auto">
          <a:xfrm>
            <a:off x="7707313" y="4173538"/>
            <a:ext cx="0" cy="1508125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22" name="Straight Arrow Connector 110"/>
          <p:cNvCxnSpPr>
            <a:cxnSpLocks noChangeShapeType="1"/>
          </p:cNvCxnSpPr>
          <p:nvPr/>
        </p:nvCxnSpPr>
        <p:spPr bwMode="auto">
          <a:xfrm>
            <a:off x="6248400" y="5681663"/>
            <a:ext cx="1458913" cy="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23" name="Rectangle 3"/>
          <p:cNvSpPr>
            <a:spLocks noChangeArrowheads="1"/>
          </p:cNvSpPr>
          <p:nvPr/>
        </p:nvSpPr>
        <p:spPr bwMode="auto">
          <a:xfrm>
            <a:off x="247650" y="1101725"/>
            <a:ext cx="8621713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2000" b="1"/>
              <a:t>MEMBRANOPROLIFERATIVE GLOMERULONEPHRITIS TYPE 2</a:t>
            </a:r>
            <a:endParaRPr lang="en-US" altLang="en-US" sz="2000" b="1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4"/>
          <p:cNvGrpSpPr>
            <a:grpSpLocks/>
          </p:cNvGrpSpPr>
          <p:nvPr/>
        </p:nvGrpSpPr>
        <p:grpSpPr bwMode="auto">
          <a:xfrm>
            <a:off x="188913" y="1001713"/>
            <a:ext cx="8753475" cy="5746750"/>
            <a:chOff x="188917" y="1016018"/>
            <a:chExt cx="8753240" cy="5163284"/>
          </a:xfrm>
        </p:grpSpPr>
        <p:sp>
          <p:nvSpPr>
            <p:cNvPr id="56323" name="Line 5"/>
            <p:cNvSpPr>
              <a:spLocks noChangeShapeType="1"/>
            </p:cNvSpPr>
            <p:nvPr/>
          </p:nvSpPr>
          <p:spPr bwMode="auto">
            <a:xfrm flipV="1">
              <a:off x="320675" y="1382140"/>
              <a:ext cx="8432800" cy="158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324" name="Rectangle 7"/>
            <p:cNvSpPr>
              <a:spLocks noChangeArrowheads="1"/>
            </p:cNvSpPr>
            <p:nvPr/>
          </p:nvSpPr>
          <p:spPr bwMode="auto">
            <a:xfrm>
              <a:off x="339277" y="1383727"/>
              <a:ext cx="8414198" cy="479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sz="2000" b="1"/>
                <a:t>PATHOGENESIS</a:t>
              </a:r>
              <a:endParaRPr lang="sr-Cyrl-CS" altLang="en-US" sz="1200" b="1"/>
            </a:p>
            <a:p>
              <a:pPr algn="just" eaLnBrk="1" hangingPunct="1"/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  the main one pathogenetic mechanism:</a:t>
              </a:r>
            </a:p>
            <a:p>
              <a:pPr algn="just" eaLnBrk="1" hangingPunct="1"/>
              <a:endParaRPr lang="sr-Cyrl-CS" altLang="en-US" sz="8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è"/>
              </a:pPr>
              <a:r>
                <a:rPr lang="en" altLang="en-US" sz="1600" b="1" smtClean="0"/>
                <a:t> type </a:t>
              </a:r>
              <a:r>
                <a:rPr lang="en" altLang="en-US" sz="1600" b="1"/>
                <a:t>3: mediated by immune complexes</a:t>
              </a:r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200" b="1"/>
                <a:t>  </a:t>
              </a:r>
              <a:endParaRPr lang="sr-Latn-CS" altLang="en-US" sz="1200" b="1"/>
            </a:p>
            <a:p>
              <a:pPr algn="just" eaLnBrk="1" hangingPunct="1">
                <a:buClr>
                  <a:srgbClr val="FF7575"/>
                </a:buClr>
              </a:pPr>
              <a:r>
                <a:rPr lang="en" altLang="en-US" sz="2000" b="1"/>
                <a:t>PATHOHISTOLOGY (TYPE 3 : &lt; 5%)</a:t>
              </a:r>
              <a:endParaRPr lang="sr-Latn-CS" altLang="en-US" sz="2000" b="1"/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  light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subendothelial</a:t>
              </a:r>
              <a:r>
                <a:rPr lang="en" altLang="en-US" sz="1600" b="1"/>
                <a:t>, subepithelial and mesangial deposits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-US" sz="1600" b="1" smtClean="0"/>
                <a:t> thickened </a:t>
              </a:r>
              <a:r>
                <a:rPr lang="en-US" sz="1600" b="1"/>
                <a:t>basement membrane of glomeruli </a:t>
              </a:r>
              <a:endParaRPr lang="en-US" sz="1600" b="1" smtClean="0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proliferation </a:t>
              </a:r>
              <a:r>
                <a:rPr lang="en" altLang="en-US" sz="1600" b="1"/>
                <a:t>of mesangial cells</a:t>
              </a:r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/>
                <a:t>  immunofluorescence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subendothelial</a:t>
              </a:r>
              <a:r>
                <a:rPr lang="en" altLang="en-US" sz="1600" b="1"/>
                <a:t>, subepithelial and mesangial deposits :</a:t>
              </a:r>
            </a:p>
            <a:p>
              <a:pPr lvl="2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/>
                <a:t> </a:t>
              </a:r>
              <a:r>
                <a:rPr lang="en" altLang="en-US" sz="1600" b="1" i="1" smtClean="0"/>
                <a:t>IgG</a:t>
              </a:r>
              <a:r>
                <a:rPr lang="en" altLang="en-US" sz="1600" b="1" smtClean="0"/>
                <a:t>, </a:t>
              </a:r>
              <a:r>
                <a:rPr lang="en" altLang="en-US" sz="1600" b="1" i="1" smtClean="0"/>
                <a:t>IgM</a:t>
              </a:r>
              <a:r>
                <a:rPr lang="en" altLang="en-US" sz="1600" b="1" smtClean="0"/>
                <a:t>, </a:t>
              </a:r>
              <a:r>
                <a:rPr lang="en" altLang="en-US" sz="1600" b="1" i="1" smtClean="0"/>
                <a:t>C</a:t>
              </a:r>
              <a:r>
                <a:rPr lang="en" altLang="en-US" sz="1600" b="1" i="1" baseline="-25000" smtClean="0"/>
                <a:t>3</a:t>
              </a:r>
              <a:r>
                <a:rPr lang="en" altLang="en-US" sz="1600" b="1" i="1" baseline="-25000"/>
                <a:t>, </a:t>
              </a:r>
              <a:r>
                <a:rPr lang="en" altLang="en-US" sz="1600" b="1" i="1" smtClean="0"/>
                <a:t>C</a:t>
              </a:r>
              <a:r>
                <a:rPr lang="en" altLang="en-US" sz="1600" b="1" i="1" baseline="-25000" smtClean="0"/>
                <a:t>5 </a:t>
              </a:r>
              <a:r>
                <a:rPr lang="en" altLang="en-US" sz="1600" b="1" i="1"/>
                <a:t>, </a:t>
              </a:r>
              <a:r>
                <a:rPr lang="en" altLang="en-US" sz="1600" b="1"/>
                <a:t>properdin</a:t>
              </a:r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sz="1600" b="1" smtClean="0"/>
                <a:t> electronic </a:t>
              </a:r>
              <a:r>
                <a:rPr lang="en" altLang="en-US" sz="1600" b="1"/>
                <a:t>microscopy 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subendothelial</a:t>
              </a:r>
              <a:r>
                <a:rPr lang="en" altLang="en-US" sz="1600" b="1"/>
                <a:t>, subepithelial and mesangial deposits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thickened </a:t>
              </a:r>
              <a:r>
                <a:rPr lang="en" altLang="en-US" sz="1600" b="1"/>
                <a:t>basement membrane of glomeruli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mesangium </a:t>
              </a:r>
              <a:r>
                <a:rPr lang="en" altLang="en-US" sz="1600" b="1"/>
                <a:t>proliferation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</a:pP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sr-Cyrl-CS" altLang="en-US" sz="800" b="1" i="1"/>
            </a:p>
          </p:txBody>
        </p:sp>
        <p:sp>
          <p:nvSpPr>
            <p:cNvPr id="56325" name="Rectangle 7"/>
            <p:cNvSpPr>
              <a:spLocks noChangeArrowheads="1"/>
            </p:cNvSpPr>
            <p:nvPr/>
          </p:nvSpPr>
          <p:spPr bwMode="auto">
            <a:xfrm>
              <a:off x="188917" y="1016018"/>
              <a:ext cx="8753240" cy="414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MEMBRANOPROLIFERATIVE GLOMERULONEPHRITIS</a:t>
              </a:r>
              <a:endParaRPr lang="sr-Latn-CS" altLang="en-US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6" name="Group 3"/>
          <p:cNvGrpSpPr>
            <a:grpSpLocks/>
          </p:cNvGrpSpPr>
          <p:nvPr/>
        </p:nvGrpSpPr>
        <p:grpSpPr bwMode="auto">
          <a:xfrm>
            <a:off x="261938" y="971550"/>
            <a:ext cx="8621712" cy="5037138"/>
            <a:chOff x="276225" y="1175410"/>
            <a:chExt cx="8621714" cy="5037364"/>
          </a:xfrm>
        </p:grpSpPr>
        <p:sp>
          <p:nvSpPr>
            <p:cNvPr id="57348" name="Rectangle 3"/>
            <p:cNvSpPr>
              <a:spLocks noChangeArrowheads="1"/>
            </p:cNvSpPr>
            <p:nvPr/>
          </p:nvSpPr>
          <p:spPr bwMode="auto">
            <a:xfrm>
              <a:off x="276225" y="1175410"/>
              <a:ext cx="8621714" cy="808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MEMBRANOPROLIFERATIVE GLOMERULONEPHRITIS</a:t>
              </a:r>
              <a:endParaRPr lang="en-US" altLang="en-US" sz="2400" b="1" i="1"/>
            </a:p>
          </p:txBody>
        </p:sp>
        <p:sp>
          <p:nvSpPr>
            <p:cNvPr id="57349" name="Rectangle 7"/>
            <p:cNvSpPr>
              <a:spLocks noChangeArrowheads="1"/>
            </p:cNvSpPr>
            <p:nvPr/>
          </p:nvSpPr>
          <p:spPr bwMode="auto">
            <a:xfrm>
              <a:off x="303213" y="1965985"/>
              <a:ext cx="8534401" cy="4246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" altLang="en-US" sz="2000" b="1"/>
                <a:t>CLINICAL PICTURE</a:t>
              </a:r>
            </a:p>
            <a:p>
              <a:pPr algn="just" eaLnBrk="1" hangingPunct="1"/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variety </a:t>
              </a:r>
              <a:r>
                <a:rPr lang="en" altLang="en-US" sz="1600" b="1"/>
                <a:t>of clinical manifestations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nephrotic </a:t>
              </a:r>
              <a:r>
                <a:rPr lang="en" altLang="en-US" sz="1600" b="1"/>
                <a:t>syndrome in 50% of patients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asymptomatic </a:t>
              </a:r>
              <a:r>
                <a:rPr lang="en" altLang="en-US" sz="1600" b="1"/>
                <a:t>hematuria and proteinuria in 30% of patients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800" b="1" i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acute </a:t>
              </a:r>
              <a:r>
                <a:rPr lang="en" altLang="en-US" sz="1600" b="1"/>
                <a:t>nephritic syndrome in 20-30% of patients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rapidly </a:t>
              </a:r>
              <a:r>
                <a:rPr lang="en" altLang="en-US" sz="1600" b="1"/>
                <a:t>progressive glomerulonephritis in 5-10% of patients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 smtClean="0"/>
                <a:t> islands </a:t>
              </a:r>
              <a:r>
                <a:rPr lang="en" altLang="en-US" sz="1600" b="1"/>
                <a:t>(nephrotic syndrome/nephritic syndrome)</a:t>
              </a:r>
              <a:endParaRPr lang="sr-Latn-C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sr-Latn-CS" altLang="en-US" sz="8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Char char="£"/>
              </a:pPr>
              <a:r>
                <a:rPr lang="en" altLang="en-US" sz="1600" b="1"/>
                <a:t> </a:t>
              </a:r>
              <a:r>
                <a:rPr lang="en" altLang="en-US" sz="1600" b="1" smtClean="0"/>
                <a:t>complications</a:t>
              </a:r>
              <a:r>
                <a:rPr lang="en" altLang="en-US" sz="1600" b="1"/>
                <a:t>: hypertension, heart failure</a:t>
              </a:r>
              <a:endParaRPr lang="sr-Cyrl-C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800" b="1"/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1400" b="1"/>
            </a:p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endParaRPr lang="sr-Cyrl-CS" altLang="en-US" sz="1400" b="1"/>
            </a:p>
            <a:p>
              <a:pPr algn="just" eaLnBrk="1" hangingPunct="1"/>
              <a:endParaRPr lang="sr-Cyrl-CS" altLang="en-US" sz="1400" b="1"/>
            </a:p>
          </p:txBody>
        </p:sp>
      </p:grpSp>
      <p:sp>
        <p:nvSpPr>
          <p:cNvPr id="57347" name="Line 5"/>
          <p:cNvSpPr>
            <a:spLocks noChangeShapeType="1"/>
          </p:cNvSpPr>
          <p:nvPr/>
        </p:nvSpPr>
        <p:spPr bwMode="auto">
          <a:xfrm flipV="1">
            <a:off x="334963" y="1611313"/>
            <a:ext cx="8432800" cy="1587"/>
          </a:xfrm>
          <a:prstGeom prst="line">
            <a:avLst/>
          </a:prstGeom>
          <a:noFill/>
          <a:ln w="38100">
            <a:solidFill>
              <a:srgbClr val="FF75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5"/>
          <p:cNvGrpSpPr>
            <a:grpSpLocks/>
          </p:cNvGrpSpPr>
          <p:nvPr/>
        </p:nvGrpSpPr>
        <p:grpSpPr bwMode="auto">
          <a:xfrm>
            <a:off x="247650" y="869950"/>
            <a:ext cx="8621713" cy="5516563"/>
            <a:chOff x="247197" y="869955"/>
            <a:chExt cx="8621713" cy="5516330"/>
          </a:xfrm>
        </p:grpSpPr>
        <p:grpSp>
          <p:nvGrpSpPr>
            <p:cNvPr id="58371" name="Group 3"/>
            <p:cNvGrpSpPr>
              <a:grpSpLocks/>
            </p:cNvGrpSpPr>
            <p:nvPr/>
          </p:nvGrpSpPr>
          <p:grpSpPr bwMode="auto">
            <a:xfrm>
              <a:off x="247197" y="869955"/>
              <a:ext cx="8621713" cy="5516330"/>
              <a:chOff x="276225" y="1148477"/>
              <a:chExt cx="8621714" cy="5118161"/>
            </a:xfrm>
          </p:grpSpPr>
          <p:sp>
            <p:nvSpPr>
              <p:cNvPr id="58373" name="Rectangle 3"/>
              <p:cNvSpPr>
                <a:spLocks noChangeArrowheads="1"/>
              </p:cNvSpPr>
              <p:nvPr/>
            </p:nvSpPr>
            <p:spPr bwMode="auto">
              <a:xfrm>
                <a:off x="276225" y="1148477"/>
                <a:ext cx="8621714" cy="808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2400" b="1"/>
                  <a:t>MEMBRANOPROLIFERATIVE GLOMERULONEPHRITIS</a:t>
                </a:r>
                <a:endParaRPr lang="en-US" altLang="en-US" sz="2400" b="1" i="1"/>
              </a:p>
            </p:txBody>
          </p:sp>
          <p:sp>
            <p:nvSpPr>
              <p:cNvPr id="58374" name="Rectangle 7"/>
              <p:cNvSpPr>
                <a:spLocks noChangeArrowheads="1"/>
              </p:cNvSpPr>
              <p:nvPr/>
            </p:nvSpPr>
            <p:spPr bwMode="auto">
              <a:xfrm>
                <a:off x="317727" y="1730706"/>
                <a:ext cx="8534401" cy="4535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619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just" eaLnBrk="1" hangingPunct="1"/>
                <a:r>
                  <a:rPr lang="en" altLang="en-US" sz="2000" b="1"/>
                  <a:t>DIAGNOSTICS</a:t>
                </a:r>
              </a:p>
              <a:p>
                <a:pPr algn="just" eaLnBrk="1" hangingPunct="1"/>
                <a:endParaRPr lang="sr-Cyrl-CS" altLang="en-US" sz="8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b="1" smtClean="0"/>
                  <a:t> medical </a:t>
                </a:r>
                <a:r>
                  <a:rPr lang="en" altLang="en-US" b="1"/>
                  <a:t>history: </a:t>
                </a:r>
                <a:r>
                  <a:rPr lang="en" altLang="en-US" sz="1600" b="1"/>
                  <a:t>reduced diuresis, appearance of edema</a:t>
                </a:r>
              </a:p>
              <a:p>
                <a:pPr algn="just" eaLnBrk="1" hangingPunct="1">
                  <a:buClr>
                    <a:srgbClr val="FF7575"/>
                  </a:buClr>
                </a:pPr>
                <a:endParaRPr lang="en-US" altLang="en-US" sz="4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sz="1600" b="1"/>
                  <a:t> </a:t>
                </a:r>
                <a:r>
                  <a:rPr lang="en" altLang="en-US" b="1" smtClean="0"/>
                  <a:t>physical </a:t>
                </a:r>
                <a:r>
                  <a:rPr lang="en" altLang="en-US" b="1"/>
                  <a:t>examination: </a:t>
                </a:r>
                <a:r>
                  <a:rPr lang="en" altLang="en-US" sz="1600" b="1"/>
                  <a:t>edema, signs of pleural effusion, signs of ascites</a:t>
                </a:r>
              </a:p>
              <a:p>
                <a:pPr algn="just" eaLnBrk="1" hangingPunct="1">
                  <a:buClr>
                    <a:srgbClr val="FF7575"/>
                  </a:buClr>
                </a:pPr>
                <a:endParaRPr lang="en-US" altLang="en-US" sz="4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b="1" smtClean="0"/>
                  <a:t> laboratory</a:t>
                </a:r>
                <a:r>
                  <a:rPr lang="en" altLang="en-US" b="1"/>
                  <a:t>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proteinuria </a:t>
                </a:r>
                <a:r>
                  <a:rPr lang="en" altLang="en-US" sz="1600" b="1"/>
                  <a:t>≥ 3.5 </a:t>
                </a:r>
                <a:r>
                  <a:rPr lang="en" altLang="en-US" sz="1600" b="1" i="1"/>
                  <a:t>g/24h </a:t>
                </a:r>
                <a:r>
                  <a:rPr lang="en" altLang="en-US" sz="1600" b="1"/>
                  <a:t>(nephrotic syndrome)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hematuria </a:t>
                </a:r>
                <a:r>
                  <a:rPr lang="en" altLang="en-US" sz="1600" b="1"/>
                  <a:t>(acute nephritic syndrome)</a:t>
                </a:r>
              </a:p>
              <a:p>
                <a:pPr lvl="1" algn="just" eaLnBrk="1" hangingPunct="1">
                  <a:buClr>
                    <a:srgbClr val="FF7575"/>
                  </a:buClr>
                </a:pPr>
                <a:endParaRPr lang="en-US" altLang="en-US" sz="4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b="1"/>
                  <a:t>immune system tests: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</a:t>
                </a:r>
                <a:r>
                  <a:rPr lang="en" altLang="en-US" sz="1600" b="1" i="1"/>
                  <a:t>ANA </a:t>
                </a:r>
                <a:r>
                  <a:rPr lang="en" altLang="en-US" sz="1600" b="1"/>
                  <a:t>, anti- </a:t>
                </a:r>
                <a:r>
                  <a:rPr lang="en" altLang="en-US" sz="1600" b="1" i="1"/>
                  <a:t>dsDNA- </a:t>
                </a:r>
                <a:r>
                  <a:rPr lang="en" altLang="en-US" sz="1600" b="1"/>
                  <a:t>antibodies, anti- </a:t>
                </a:r>
                <a:r>
                  <a:rPr lang="en" altLang="en-US" sz="1600" b="1" i="1"/>
                  <a:t>SSA/SSB </a:t>
                </a:r>
                <a:r>
                  <a:rPr lang="en" altLang="en-US" sz="1600" b="1"/>
                  <a:t>antibodies</a:t>
                </a:r>
                <a:endParaRPr lang="sr-Cyrl-CS" altLang="en-US" sz="1600" b="1"/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i="1"/>
                  <a:t> </a:t>
                </a:r>
                <a:r>
                  <a:rPr lang="en" altLang="en-US" sz="1600" b="1" i="1" smtClean="0"/>
                  <a:t>C</a:t>
                </a:r>
                <a:r>
                  <a:rPr lang="en" altLang="en-US" sz="1600" b="1" i="1" baseline="-25000" smtClean="0"/>
                  <a:t>3 </a:t>
                </a:r>
                <a:r>
                  <a:rPr lang="en" altLang="en-US" sz="1600" b="1"/>
                  <a:t>, </a:t>
                </a:r>
                <a:r>
                  <a:rPr lang="en" altLang="en-US" sz="1600" b="1" i="1" smtClean="0"/>
                  <a:t>C</a:t>
                </a:r>
                <a:r>
                  <a:rPr lang="en" altLang="en-US" sz="1600" b="1" i="1" baseline="-25000" smtClean="0"/>
                  <a:t>4 </a:t>
                </a:r>
                <a:r>
                  <a:rPr lang="en" altLang="en-US" sz="1600" b="1"/>
                  <a:t>, </a:t>
                </a:r>
                <a:r>
                  <a:rPr lang="en" altLang="en-US" sz="1600" b="1" i="1" smtClean="0"/>
                  <a:t>C</a:t>
                </a:r>
                <a:r>
                  <a:rPr lang="en" altLang="en-US" sz="1600" b="1" i="1" baseline="-25000" smtClean="0"/>
                  <a:t>1q </a:t>
                </a:r>
                <a:r>
                  <a:rPr lang="en" altLang="en-US" sz="1600" b="1"/>
                  <a:t>, </a:t>
                </a:r>
                <a:r>
                  <a:rPr lang="en" altLang="en-US" sz="1600" b="1" i="1" smtClean="0"/>
                  <a:t>C</a:t>
                </a:r>
                <a:r>
                  <a:rPr lang="en" altLang="en-US" sz="1600" b="1" i="1" baseline="-25000" smtClean="0"/>
                  <a:t>3 </a:t>
                </a:r>
                <a:r>
                  <a:rPr lang="en" altLang="en-US" sz="1600" b="1" i="1"/>
                  <a:t>NF </a:t>
                </a:r>
                <a:r>
                  <a:rPr lang="en" altLang="en-US" sz="1600" b="1" smtClean="0"/>
                  <a:t>(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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C3 </a:t>
                </a:r>
                <a:r>
                  <a:rPr lang="en" altLang="en-US" sz="1600" b="1">
                    <a:sym typeface="Symbol" panose="05050102010706020507" pitchFamily="18" charset="2"/>
                  </a:rPr>
                  <a:t>in serum for a period of time ≥ 8 weeks)</a:t>
                </a:r>
                <a:endParaRPr lang="en-US" altLang="en-US" sz="1600" b="1"/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proteins </a:t>
                </a:r>
                <a:r>
                  <a:rPr lang="en" altLang="en-US" sz="1600" b="1"/>
                  <a:t>of the alternative pathway of the complement system: factors: </a:t>
                </a:r>
                <a:r>
                  <a:rPr lang="en" altLang="en-US" sz="1600" b="1" i="1"/>
                  <a:t>H </a:t>
                </a:r>
                <a:r>
                  <a:rPr lang="en" altLang="en-US" sz="1600" b="1"/>
                  <a:t>, </a:t>
                </a:r>
                <a:r>
                  <a:rPr lang="en" altLang="en-US" sz="1600" b="1" i="1"/>
                  <a:t>I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/>
                  <a:t> </a:t>
                </a:r>
                <a:r>
                  <a:rPr lang="en" altLang="en-US" sz="1600" b="1">
                    <a:sym typeface="Symbol" panose="05050102010706020507" pitchFamily="18" charset="2"/>
                  </a:rPr>
                  <a:t>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C1q </a:t>
                </a:r>
                <a:r>
                  <a:rPr lang="en" altLang="en-US" sz="1600" b="1">
                    <a:sym typeface="Symbol" panose="05050102010706020507" pitchFamily="18" charset="2"/>
                  </a:rPr>
                  <a:t>component of complement in serum 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(</a:t>
                </a:r>
                <a:r>
                  <a:rPr lang="en" altLang="en-US" sz="1600" b="1" i="1" smtClean="0">
                    <a:sym typeface="Symbol" panose="05050102010706020507" pitchFamily="18" charset="2"/>
                  </a:rPr>
                  <a:t>MPGN </a:t>
                </a:r>
                <a:r>
                  <a:rPr lang="en" altLang="en-US" sz="1600" b="1">
                    <a:sym typeface="Symbol" panose="05050102010706020507" pitchFamily="18" charset="2"/>
                  </a:rPr>
                  <a:t>type 1)</a:t>
                </a:r>
              </a:p>
              <a:p>
                <a:pPr lvl="2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§"/>
                </a:pPr>
                <a:r>
                  <a:rPr lang="en" altLang="en-US" sz="1600" b="1">
                    <a:sym typeface="Symbol" panose="05050102010706020507" pitchFamily="18" charset="2"/>
                  </a:rPr>
                  <a:t>classical complement system activation pathway 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(</a:t>
                </a:r>
                <a:r>
                  <a:rPr lang="en" altLang="en-US" sz="1600" b="1" i="1" smtClean="0">
                    <a:sym typeface="Symbol" panose="05050102010706020507" pitchFamily="18" charset="2"/>
                  </a:rPr>
                  <a:t>MPGN </a:t>
                </a:r>
                <a:r>
                  <a:rPr lang="en" altLang="en-US" sz="1600" b="1">
                    <a:sym typeface="Symbol" panose="05050102010706020507" pitchFamily="18" charset="2"/>
                  </a:rPr>
                  <a:t>type 1)</a:t>
                </a:r>
                <a:endParaRPr lang="en-US" altLang="en-US" sz="1600" b="1"/>
              </a:p>
              <a:p>
                <a:pPr lvl="1" algn="just" eaLnBrk="1" hangingPunct="1">
                  <a:buClr>
                    <a:srgbClr val="FF7575"/>
                  </a:buClr>
                </a:pPr>
                <a:endParaRPr lang="en-US" altLang="en-US" sz="400" b="1" i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b="1"/>
                  <a:t> virological tests: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anti- </a:t>
                </a:r>
                <a:r>
                  <a:rPr lang="en" altLang="en-US" sz="1600" b="1" i="1"/>
                  <a:t>HCV- </a:t>
                </a:r>
                <a:r>
                  <a:rPr lang="en" altLang="en-US" sz="1600" b="1"/>
                  <a:t>antibodies, </a:t>
                </a:r>
                <a:r>
                  <a:rPr lang="en" altLang="en-US" sz="1600" b="1" i="1"/>
                  <a:t>HCV RNA </a:t>
                </a:r>
                <a:r>
                  <a:rPr lang="en" altLang="en-US" sz="1600" b="1"/>
                  <a:t>polymerase test</a:t>
                </a:r>
              </a:p>
              <a:p>
                <a:pPr lvl="1" algn="just" eaLnBrk="1" hangingPunct="1">
                  <a:buClr>
                    <a:srgbClr val="FF7575"/>
                  </a:buClr>
                </a:pPr>
                <a:endParaRPr lang="en-US" altLang="en-US" sz="400" b="1"/>
              </a:p>
              <a:p>
                <a:pPr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£"/>
                </a:pPr>
                <a:r>
                  <a:rPr lang="en" altLang="en-US" b="1"/>
                  <a:t>cryoglobulins:</a:t>
                </a:r>
              </a:p>
              <a:p>
                <a:pPr lvl="1" algn="just" eaLnBrk="1" hangingPunct="1">
                  <a:buClr>
                    <a:srgbClr val="FF7575"/>
                  </a:buClr>
                  <a:buFont typeface="Wingdings" panose="05000000000000000000" pitchFamily="2" charset="2"/>
                  <a:buChar char="v"/>
                </a:pPr>
                <a:r>
                  <a:rPr lang="en" altLang="en-US" sz="1600" b="1" smtClean="0"/>
                  <a:t> mixed </a:t>
                </a:r>
                <a:r>
                  <a:rPr lang="en" altLang="en-US" sz="1600" b="1"/>
                  <a:t>cryoglobulinemia in hepatitis </a:t>
                </a:r>
                <a:r>
                  <a:rPr lang="en" altLang="en-US" sz="1600" b="1" i="1"/>
                  <a:t>C</a:t>
                </a:r>
                <a:r>
                  <a:rPr lang="en" altLang="en-US" sz="1600" b="1"/>
                  <a:t> </a:t>
                </a:r>
                <a:endParaRPr lang="sr-Cyrl-CS" altLang="en-US" sz="1400" b="1"/>
              </a:p>
            </p:txBody>
          </p:sp>
        </p:grpSp>
        <p:sp>
          <p:nvSpPr>
            <p:cNvPr id="58372" name="Line 5"/>
            <p:cNvSpPr>
              <a:spLocks noChangeShapeType="1"/>
            </p:cNvSpPr>
            <p:nvPr/>
          </p:nvSpPr>
          <p:spPr bwMode="auto">
            <a:xfrm flipV="1">
              <a:off x="320449" y="1495710"/>
              <a:ext cx="8433026" cy="176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Group 7"/>
          <p:cNvGrpSpPr>
            <a:grpSpLocks/>
          </p:cNvGrpSpPr>
          <p:nvPr/>
        </p:nvGrpSpPr>
        <p:grpSpPr bwMode="auto">
          <a:xfrm>
            <a:off x="247650" y="869950"/>
            <a:ext cx="8621713" cy="5873750"/>
            <a:chOff x="247650" y="869497"/>
            <a:chExt cx="8621713" cy="5874657"/>
          </a:xfrm>
        </p:grpSpPr>
        <p:grpSp>
          <p:nvGrpSpPr>
            <p:cNvPr id="59395" name="Group 5"/>
            <p:cNvGrpSpPr>
              <a:grpSpLocks/>
            </p:cNvGrpSpPr>
            <p:nvPr/>
          </p:nvGrpSpPr>
          <p:grpSpPr bwMode="auto">
            <a:xfrm>
              <a:off x="247650" y="869497"/>
              <a:ext cx="8621713" cy="5516335"/>
              <a:chOff x="247197" y="869955"/>
              <a:chExt cx="8621713" cy="5516330"/>
            </a:xfrm>
          </p:grpSpPr>
          <p:grpSp>
            <p:nvGrpSpPr>
              <p:cNvPr id="59397" name="Group 3"/>
              <p:cNvGrpSpPr>
                <a:grpSpLocks/>
              </p:cNvGrpSpPr>
              <p:nvPr/>
            </p:nvGrpSpPr>
            <p:grpSpPr bwMode="auto">
              <a:xfrm>
                <a:off x="247197" y="869955"/>
                <a:ext cx="8621713" cy="5516330"/>
                <a:chOff x="276225" y="1148477"/>
                <a:chExt cx="8621714" cy="5118161"/>
              </a:xfrm>
            </p:grpSpPr>
            <p:sp>
              <p:nvSpPr>
                <p:cNvPr id="59399" name="Rectangle 3"/>
                <p:cNvSpPr>
                  <a:spLocks noChangeArrowheads="1"/>
                </p:cNvSpPr>
                <p:nvPr/>
              </p:nvSpPr>
              <p:spPr bwMode="auto">
                <a:xfrm>
                  <a:off x="276225" y="1148477"/>
                  <a:ext cx="8621714" cy="8080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2400" b="1"/>
                    <a:t>MEMBRANOPROLIFERATIVE GLOMERULONEPHRITIS</a:t>
                  </a:r>
                  <a:endParaRPr lang="en-US" altLang="en-US" sz="2400" b="1" i="1"/>
                </a:p>
              </p:txBody>
            </p:sp>
            <p:sp>
              <p:nvSpPr>
                <p:cNvPr id="59400" name="Rectangle 7"/>
                <p:cNvSpPr>
                  <a:spLocks noChangeArrowheads="1"/>
                </p:cNvSpPr>
                <p:nvPr/>
              </p:nvSpPr>
              <p:spPr bwMode="auto">
                <a:xfrm>
                  <a:off x="303213" y="2019850"/>
                  <a:ext cx="8534401" cy="42467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tabLst>
                      <a:tab pos="26193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tabLst>
                      <a:tab pos="26193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tabLst>
                      <a:tab pos="26193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tabLst>
                      <a:tab pos="26193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tabLst>
                      <a:tab pos="26193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6193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6193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6193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6193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just" eaLnBrk="1" hangingPunct="1"/>
                  <a:r>
                    <a:rPr lang="en" altLang="en-US" sz="2000" b="1"/>
                    <a:t>DIAGNOSTICS</a:t>
                  </a:r>
                </a:p>
                <a:p>
                  <a:pPr algn="just" eaLnBrk="1" hangingPunct="1"/>
                  <a:endParaRPr lang="sr-Cyrl-CS" altLang="en-US" sz="800" b="1"/>
                </a:p>
                <a:p>
                  <a:pPr algn="just" eaLnBrk="1" hangingPunct="1">
                    <a:buClr>
                      <a:srgbClr val="FF7575"/>
                    </a:buClr>
                  </a:pPr>
                  <a:r>
                    <a:rPr lang="en" altLang="en-US" b="1"/>
                    <a:t>KIDNEY BIOPSY (gold standard): </a:t>
                  </a:r>
                  <a:r>
                    <a:rPr lang="en" altLang="en-US" b="1" i="1"/>
                    <a:t>MPGN </a:t>
                  </a:r>
                  <a:r>
                    <a:rPr lang="en" altLang="en-US" b="1"/>
                    <a:t>type 1</a:t>
                  </a:r>
                  <a:endParaRPr lang="en-US" altLang="en-US" b="1" i="1"/>
                </a:p>
                <a:p>
                  <a:pPr algn="just" eaLnBrk="1" hangingPunct="1">
                    <a:buClr>
                      <a:srgbClr val="FF7575"/>
                    </a:buClr>
                  </a:pPr>
                  <a:endParaRPr lang="en-US" altLang="en-US" sz="400" b="1" i="1"/>
                </a:p>
                <a:p>
                  <a:pPr algn="just" eaLnBrk="1" hangingPunct="1">
                    <a:buClr>
                      <a:srgbClr val="FF7575"/>
                    </a:buClr>
                    <a:buFont typeface="Wingdings 2" panose="05020102010507070707" pitchFamily="18" charset="2"/>
                    <a:buChar char=""/>
                  </a:pPr>
                  <a:r>
                    <a:rPr lang="en" altLang="en-US" b="1"/>
                    <a:t>light microscopy:</a:t>
                  </a:r>
                </a:p>
                <a:p>
                  <a:pPr lvl="1" algn="just" eaLnBrk="1" hangingPunct="1">
                    <a:buClr>
                      <a:srgbClr val="FF7575"/>
                    </a:buClr>
                    <a:buFont typeface="Wingdings" panose="05000000000000000000" pitchFamily="2" charset="2"/>
                    <a:buChar char="v"/>
                  </a:pPr>
                  <a:r>
                    <a:rPr lang="en" altLang="en-US" sz="1600" b="1" smtClean="0"/>
                    <a:t> subendothelial </a:t>
                  </a:r>
                  <a:r>
                    <a:rPr lang="en" altLang="en-US" sz="1600" b="1"/>
                    <a:t>deposits</a:t>
                  </a:r>
                </a:p>
                <a:p>
                  <a:pPr lvl="1" algn="just" eaLnBrk="1" hangingPunct="1">
                    <a:buClr>
                      <a:srgbClr val="FF7575"/>
                    </a:buClr>
                    <a:buFont typeface="Wingdings" panose="05000000000000000000" pitchFamily="2" charset="2"/>
                    <a:buChar char="v"/>
                  </a:pPr>
                  <a:r>
                    <a:rPr lang="en-US" altLang="en-US" sz="1600" b="1" smtClean="0"/>
                    <a:t> t</a:t>
                  </a:r>
                  <a:r>
                    <a:rPr lang="en" altLang="en-US" sz="1600" b="1" smtClean="0"/>
                    <a:t>hickened </a:t>
                  </a:r>
                  <a:r>
                    <a:rPr lang="en" altLang="en-US" sz="1600" b="1"/>
                    <a:t>basement membrane of glomeruli</a:t>
                  </a:r>
                </a:p>
                <a:p>
                  <a:pPr lvl="1" algn="just" eaLnBrk="1" hangingPunct="1">
                    <a:buClr>
                      <a:srgbClr val="FF7575"/>
                    </a:buClr>
                    <a:buFont typeface="Wingdings" panose="05000000000000000000" pitchFamily="2" charset="2"/>
                    <a:buChar char="v"/>
                  </a:pPr>
                  <a:r>
                    <a:rPr lang="en" altLang="en-US" sz="1600" b="1" smtClean="0"/>
                    <a:t> proliferation </a:t>
                  </a:r>
                  <a:r>
                    <a:rPr lang="en" altLang="en-US" sz="1600" b="1"/>
                    <a:t>of mesangial cells</a:t>
                  </a:r>
                </a:p>
                <a:p>
                  <a:pPr lvl="1" algn="just" eaLnBrk="1" hangingPunct="1">
                    <a:buClr>
                      <a:srgbClr val="FF7575"/>
                    </a:buClr>
                  </a:pPr>
                  <a:endParaRPr lang="en-US" altLang="en-US" sz="400" b="1"/>
                </a:p>
                <a:p>
                  <a:pPr algn="just" eaLnBrk="1" hangingPunct="1">
                    <a:buClr>
                      <a:srgbClr val="FF7575"/>
                    </a:buClr>
                    <a:buFont typeface="Wingdings 2" panose="05020102010507070707" pitchFamily="18" charset="2"/>
                    <a:buChar char=""/>
                  </a:pPr>
                  <a:r>
                    <a:rPr lang="en" altLang="en-US" b="1"/>
                    <a:t> immunofluorescence microscopy:</a:t>
                  </a:r>
                </a:p>
                <a:p>
                  <a:pPr lvl="1" algn="just" eaLnBrk="1" hangingPunct="1">
                    <a:buClr>
                      <a:srgbClr val="FF7575"/>
                    </a:buClr>
                    <a:buFont typeface="Wingdings" panose="05000000000000000000" pitchFamily="2" charset="2"/>
                    <a:buChar char="v"/>
                  </a:pPr>
                  <a:r>
                    <a:rPr lang="en" altLang="en-US" sz="1600" b="1" smtClean="0"/>
                    <a:t> granular </a:t>
                  </a:r>
                  <a:r>
                    <a:rPr lang="en" altLang="en-US" sz="1600" b="1"/>
                    <a:t>subendothelial deposits </a:t>
                  </a:r>
                  <a:r>
                    <a:rPr lang="en" altLang="en-US" sz="1600" b="1" smtClean="0"/>
                    <a:t>(</a:t>
                  </a:r>
                  <a:r>
                    <a:rPr lang="en" altLang="en-US" sz="1600" b="1" i="1" smtClean="0"/>
                    <a:t>IgG</a:t>
                  </a:r>
                  <a:r>
                    <a:rPr lang="en" altLang="en-US" sz="1600" b="1" smtClean="0"/>
                    <a:t>, </a:t>
                  </a:r>
                  <a:r>
                    <a:rPr lang="en" altLang="en-US" sz="1600" b="1" i="1" smtClean="0"/>
                    <a:t>C</a:t>
                  </a:r>
                  <a:r>
                    <a:rPr lang="en" altLang="en-US" sz="1600" b="1" i="1" baseline="-25000" smtClean="0"/>
                    <a:t>3 </a:t>
                  </a:r>
                  <a:r>
                    <a:rPr lang="en" altLang="en-US" sz="1600" b="1"/>
                    <a:t>)</a:t>
                  </a:r>
                </a:p>
                <a:p>
                  <a:pPr lvl="1" algn="just" eaLnBrk="1" hangingPunct="1">
                    <a:buClr>
                      <a:srgbClr val="FF7575"/>
                    </a:buClr>
                  </a:pPr>
                  <a:endParaRPr lang="en-US" altLang="en-US" sz="400" b="1"/>
                </a:p>
                <a:p>
                  <a:pPr algn="just" eaLnBrk="1" hangingPunct="1">
                    <a:buClr>
                      <a:srgbClr val="FF7575"/>
                    </a:buClr>
                    <a:buFont typeface="Wingdings 2" panose="05020102010507070707" pitchFamily="18" charset="2"/>
                    <a:buChar char=""/>
                  </a:pPr>
                  <a:r>
                    <a:rPr lang="en" altLang="en-US" b="1" smtClean="0"/>
                    <a:t> electronic </a:t>
                  </a:r>
                  <a:r>
                    <a:rPr lang="en" altLang="en-US" b="1"/>
                    <a:t>microscopy :</a:t>
                  </a:r>
                </a:p>
                <a:p>
                  <a:pPr lvl="1" algn="just" eaLnBrk="1" hangingPunct="1">
                    <a:buClr>
                      <a:srgbClr val="FF7575"/>
                    </a:buClr>
                    <a:buFont typeface="Wingdings" panose="05000000000000000000" pitchFamily="2" charset="2"/>
                    <a:buChar char="v"/>
                  </a:pPr>
                  <a:r>
                    <a:rPr lang="en" altLang="en-US" sz="1600" b="1" smtClean="0"/>
                    <a:t> subendothelial </a:t>
                  </a:r>
                  <a:r>
                    <a:rPr lang="en" altLang="en-US" sz="1600" b="1"/>
                    <a:t>deposits</a:t>
                  </a:r>
                </a:p>
                <a:p>
                  <a:pPr lvl="1" algn="just" eaLnBrk="1" hangingPunct="1">
                    <a:buClr>
                      <a:srgbClr val="FF7575"/>
                    </a:buClr>
                    <a:buFont typeface="Wingdings" panose="05000000000000000000" pitchFamily="2" charset="2"/>
                    <a:buChar char="v"/>
                  </a:pPr>
                  <a:r>
                    <a:rPr lang="en" altLang="en-US" sz="1600" b="1" smtClean="0"/>
                    <a:t> thickened </a:t>
                  </a:r>
                  <a:r>
                    <a:rPr lang="en" altLang="en-US" sz="1600" b="1"/>
                    <a:t>basement membrane of glomeruli</a:t>
                  </a:r>
                </a:p>
                <a:p>
                  <a:pPr lvl="1" algn="just" eaLnBrk="1" hangingPunct="1">
                    <a:buClr>
                      <a:srgbClr val="FF7575"/>
                    </a:buClr>
                    <a:buFont typeface="Wingdings" panose="05000000000000000000" pitchFamily="2" charset="2"/>
                    <a:buChar char="v"/>
                  </a:pPr>
                  <a:r>
                    <a:rPr lang="en" altLang="en-US" sz="1600" b="1" smtClean="0"/>
                    <a:t> proliferation </a:t>
                  </a:r>
                  <a:r>
                    <a:rPr lang="en" altLang="en-US" sz="1600" b="1"/>
                    <a:t>of mesangial cells</a:t>
                  </a:r>
                </a:p>
                <a:p>
                  <a:pPr lvl="1" algn="just" eaLnBrk="1" hangingPunct="1">
                    <a:buClr>
                      <a:srgbClr val="FF7575"/>
                    </a:buClr>
                    <a:buFont typeface="Wingdings" panose="05000000000000000000" pitchFamily="2" charset="2"/>
                    <a:buChar char="v"/>
                  </a:pPr>
                  <a:endParaRPr lang="en-US" altLang="en-US" sz="1600" b="1"/>
                </a:p>
                <a:p>
                  <a:pPr lvl="1" algn="just" eaLnBrk="1" hangingPunct="1">
                    <a:buClr>
                      <a:srgbClr val="FF7575"/>
                    </a:buClr>
                  </a:pPr>
                  <a:endParaRPr lang="en-US" altLang="en-US" sz="1600" b="1"/>
                </a:p>
                <a:p>
                  <a:pPr lvl="1" algn="just" eaLnBrk="1" hangingPunct="1">
                    <a:buClr>
                      <a:srgbClr val="FF7575"/>
                    </a:buClr>
                    <a:buFont typeface="Wingdings" panose="05000000000000000000" pitchFamily="2" charset="2"/>
                    <a:buChar char="v"/>
                  </a:pPr>
                  <a:endParaRPr lang="en-US" altLang="en-US" sz="1600" b="1"/>
                </a:p>
                <a:p>
                  <a:pPr lvl="1" algn="just" eaLnBrk="1" hangingPunct="1">
                    <a:buClr>
                      <a:srgbClr val="FF7575"/>
                    </a:buClr>
                    <a:buFont typeface="Wingdings" panose="05000000000000000000" pitchFamily="2" charset="2"/>
                    <a:buChar char="v"/>
                  </a:pPr>
                  <a:endParaRPr lang="en-US" altLang="en-US" sz="1600" b="1"/>
                </a:p>
                <a:p>
                  <a:pPr lvl="1" algn="just" eaLnBrk="1" hangingPunct="1">
                    <a:buClr>
                      <a:srgbClr val="FF7575"/>
                    </a:buClr>
                  </a:pPr>
                  <a:endParaRPr lang="en-US" altLang="en-US" sz="1600" b="1"/>
                </a:p>
                <a:p>
                  <a:pPr lvl="1" algn="just" eaLnBrk="1" hangingPunct="1">
                    <a:buClr>
                      <a:srgbClr val="FF7575"/>
                    </a:buClr>
                  </a:pPr>
                  <a:endParaRPr lang="en-US" altLang="en-US" sz="1400" b="1"/>
                </a:p>
                <a:p>
                  <a:pPr lvl="1" algn="just" eaLnBrk="1" hangingPunct="1">
                    <a:buClr>
                      <a:srgbClr val="FF7575"/>
                    </a:buClr>
                    <a:buFont typeface="Wingdings" panose="05000000000000000000" pitchFamily="2" charset="2"/>
                    <a:buChar char="v"/>
                  </a:pPr>
                  <a:endParaRPr lang="sr-Cyrl-CS" altLang="en-US" sz="1400" b="1"/>
                </a:p>
              </p:txBody>
            </p:sp>
          </p:grpSp>
          <p:sp>
            <p:nvSpPr>
              <p:cNvPr id="59398" name="Line 5"/>
              <p:cNvSpPr>
                <a:spLocks noChangeShapeType="1"/>
              </p:cNvSpPr>
              <p:nvPr/>
            </p:nvSpPr>
            <p:spPr bwMode="auto">
              <a:xfrm flipV="1">
                <a:off x="320449" y="1495710"/>
                <a:ext cx="8433026" cy="1768"/>
              </a:xfrm>
              <a:prstGeom prst="line">
                <a:avLst/>
              </a:prstGeom>
              <a:noFill/>
              <a:ln w="38100">
                <a:solidFill>
                  <a:srgbClr val="FF757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9396" name="Rectangle 26"/>
            <p:cNvSpPr>
              <a:spLocks noChangeArrowheads="1"/>
            </p:cNvSpPr>
            <p:nvPr/>
          </p:nvSpPr>
          <p:spPr bwMode="auto">
            <a:xfrm>
              <a:off x="320901" y="6327996"/>
              <a:ext cx="8516937" cy="416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" altLang="en-US" sz="1400" b="1" i="1"/>
                <a:t>MPGN </a:t>
              </a:r>
              <a:r>
                <a:rPr lang="en" altLang="en-US" sz="1400" b="1"/>
                <a:t>- membranoproliferative glomerulonephritis</a:t>
              </a:r>
              <a:endParaRPr lang="sr-Latn-CS" altLang="en-US" sz="14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7"/>
          <p:cNvGrpSpPr>
            <a:grpSpLocks/>
          </p:cNvGrpSpPr>
          <p:nvPr/>
        </p:nvGrpSpPr>
        <p:grpSpPr bwMode="auto">
          <a:xfrm>
            <a:off x="247650" y="869950"/>
            <a:ext cx="8621713" cy="5878513"/>
            <a:chOff x="247650" y="869950"/>
            <a:chExt cx="8621713" cy="5878513"/>
          </a:xfrm>
        </p:grpSpPr>
        <p:grpSp>
          <p:nvGrpSpPr>
            <p:cNvPr id="60419" name="Group 7"/>
            <p:cNvGrpSpPr>
              <a:grpSpLocks/>
            </p:cNvGrpSpPr>
            <p:nvPr/>
          </p:nvGrpSpPr>
          <p:grpSpPr bwMode="auto">
            <a:xfrm>
              <a:off x="247650" y="869950"/>
              <a:ext cx="8621713" cy="5873750"/>
              <a:chOff x="247650" y="869497"/>
              <a:chExt cx="8621713" cy="5874657"/>
            </a:xfrm>
          </p:grpSpPr>
          <p:grpSp>
            <p:nvGrpSpPr>
              <p:cNvPr id="60421" name="Group 5"/>
              <p:cNvGrpSpPr>
                <a:grpSpLocks/>
              </p:cNvGrpSpPr>
              <p:nvPr/>
            </p:nvGrpSpPr>
            <p:grpSpPr bwMode="auto">
              <a:xfrm>
                <a:off x="247650" y="869497"/>
                <a:ext cx="8621713" cy="870899"/>
                <a:chOff x="247197" y="869955"/>
                <a:chExt cx="8621713" cy="870898"/>
              </a:xfrm>
            </p:grpSpPr>
            <p:sp>
              <p:nvSpPr>
                <p:cNvPr id="60423" name="Rectangle 3"/>
                <p:cNvSpPr>
                  <a:spLocks noChangeArrowheads="1"/>
                </p:cNvSpPr>
                <p:nvPr/>
              </p:nvSpPr>
              <p:spPr bwMode="auto">
                <a:xfrm>
                  <a:off x="247197" y="869955"/>
                  <a:ext cx="8621713" cy="870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2400" b="1"/>
                    <a:t>MEMBRANOPROLIFERATIVE GLOMERULONEPHRITIS</a:t>
                  </a:r>
                  <a:endParaRPr lang="en-US" altLang="en-US" sz="2400" b="1" i="1"/>
                </a:p>
              </p:txBody>
            </p:sp>
            <p:sp>
              <p:nvSpPr>
                <p:cNvPr id="60424" name="Line 5"/>
                <p:cNvSpPr>
                  <a:spLocks noChangeShapeType="1"/>
                </p:cNvSpPr>
                <p:nvPr/>
              </p:nvSpPr>
              <p:spPr bwMode="auto">
                <a:xfrm flipV="1">
                  <a:off x="320449" y="1495710"/>
                  <a:ext cx="8433026" cy="1768"/>
                </a:xfrm>
                <a:prstGeom prst="line">
                  <a:avLst/>
                </a:prstGeom>
                <a:noFill/>
                <a:ln w="38100">
                  <a:solidFill>
                    <a:srgbClr val="FF7575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0422" name="Rectangle 26"/>
              <p:cNvSpPr>
                <a:spLocks noChangeArrowheads="1"/>
              </p:cNvSpPr>
              <p:nvPr/>
            </p:nvSpPr>
            <p:spPr bwMode="auto">
              <a:xfrm>
                <a:off x="320901" y="6327996"/>
                <a:ext cx="8516937" cy="416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400" b="1" i="1"/>
                  <a:t>MPGN </a:t>
                </a:r>
                <a:r>
                  <a:rPr lang="en" altLang="en-US" sz="1400" b="1"/>
                  <a:t>- membranoproliferative glomerulonephritis</a:t>
                </a:r>
                <a:endParaRPr lang="sr-Latn-CS" altLang="en-US" sz="1400" b="1"/>
              </a:p>
            </p:txBody>
          </p:sp>
        </p:grpSp>
        <p:sp>
          <p:nvSpPr>
            <p:cNvPr id="60420" name="Rectangle 7"/>
            <p:cNvSpPr>
              <a:spLocks noChangeArrowheads="1"/>
            </p:cNvSpPr>
            <p:nvPr/>
          </p:nvSpPr>
          <p:spPr bwMode="auto">
            <a:xfrm>
              <a:off x="273050" y="1411288"/>
              <a:ext cx="8413750" cy="533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200" b="1"/>
                <a:t> </a:t>
              </a:r>
              <a:endParaRPr lang="sr-Latn-CS" altLang="en-US" sz="1200" b="1"/>
            </a:p>
            <a:p>
              <a:pPr algn="just" eaLnBrk="1" hangingPunct="1">
                <a:buClr>
                  <a:srgbClr val="FF7575"/>
                </a:buClr>
              </a:pPr>
              <a:r>
                <a:rPr lang="en" altLang="en-US" sz="2000" b="1"/>
                <a:t>DIAGNOSTICS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800" b="1"/>
            </a:p>
            <a:p>
              <a:pPr algn="just" eaLnBrk="1" hangingPunct="1">
                <a:buClr>
                  <a:srgbClr val="FF7575"/>
                </a:buClr>
              </a:pPr>
              <a:r>
                <a:rPr lang="en" altLang="en-US" b="1"/>
                <a:t>KIDNEY BIOPSY (gold standard): </a:t>
              </a:r>
              <a:r>
                <a:rPr lang="en" altLang="en-US" b="1" i="1"/>
                <a:t>MPGN </a:t>
              </a:r>
              <a:r>
                <a:rPr lang="en" altLang="en-US" b="1"/>
                <a:t>type 2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sr-Latn-CS" altLang="en-US" sz="400" b="1" i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b="1"/>
                <a:t>light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thickened </a:t>
              </a:r>
              <a:r>
                <a:rPr lang="en" altLang="en-US" sz="1600" b="1"/>
                <a:t>basement membrane of glomeruli</a:t>
              </a:r>
            </a:p>
            <a:p>
              <a:pPr lvl="1" algn="just" eaLnBrk="1" hangingPunct="1">
                <a:buClr>
                  <a:srgbClr val="FF7575"/>
                </a:buClr>
              </a:pPr>
              <a:endParaRPr lang="en-U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b="1"/>
                <a:t> immunofluorescence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dense </a:t>
              </a:r>
              <a:r>
                <a:rPr lang="en" altLang="en-US" sz="1600" b="1"/>
                <a:t>deposits in the basement membrane of the glomerulus </a:t>
              </a:r>
              <a:r>
                <a:rPr lang="en" altLang="en-US" sz="1600" b="1" smtClean="0"/>
                <a:t>(</a:t>
              </a:r>
              <a:r>
                <a:rPr lang="en" altLang="en-US" sz="1600" b="1" i="1" smtClean="0"/>
                <a:t>C</a:t>
              </a:r>
              <a:r>
                <a:rPr lang="en" altLang="en-US" sz="1600" b="1" i="1" baseline="-25000" smtClean="0"/>
                <a:t>3</a:t>
              </a:r>
              <a:r>
                <a:rPr lang="en" altLang="en-US" sz="1600" b="1" smtClean="0"/>
                <a:t>)</a:t>
              </a:r>
              <a:endParaRPr lang="en" altLang="en-US" sz="1600" b="1"/>
            </a:p>
            <a:p>
              <a:pPr lvl="1" algn="just" eaLnBrk="1" hangingPunct="1">
                <a:buClr>
                  <a:srgbClr val="FF7575"/>
                </a:buClr>
              </a:pPr>
              <a:endParaRPr lang="en-U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b="1"/>
                <a:t>electronic microscopy 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dense </a:t>
              </a:r>
              <a:r>
                <a:rPr lang="en" altLang="en-US" sz="1600" b="1"/>
                <a:t>deposits in the glomerular basement membrane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thickened </a:t>
              </a:r>
              <a:r>
                <a:rPr lang="en" altLang="en-US" sz="1600" b="1"/>
                <a:t>basement membrane of glomeruli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1600" b="1"/>
            </a:p>
            <a:p>
              <a:pPr algn="just" eaLnBrk="1" hangingPunct="1">
                <a:buClr>
                  <a:srgbClr val="FF7575"/>
                </a:buClr>
              </a:pP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</a:pP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en-US" altLang="en-US" sz="1600" b="1"/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endParaRPr lang="sr-Cyrl-CS" altLang="en-US" sz="800" b="1" i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7"/>
          <p:cNvGrpSpPr>
            <a:grpSpLocks/>
          </p:cNvGrpSpPr>
          <p:nvPr/>
        </p:nvGrpSpPr>
        <p:grpSpPr bwMode="auto">
          <a:xfrm>
            <a:off x="247650" y="869950"/>
            <a:ext cx="8621713" cy="5873750"/>
            <a:chOff x="247650" y="869950"/>
            <a:chExt cx="8621713" cy="5873750"/>
          </a:xfrm>
        </p:grpSpPr>
        <p:grpSp>
          <p:nvGrpSpPr>
            <p:cNvPr id="61443" name="Group 7"/>
            <p:cNvGrpSpPr>
              <a:grpSpLocks/>
            </p:cNvGrpSpPr>
            <p:nvPr/>
          </p:nvGrpSpPr>
          <p:grpSpPr bwMode="auto">
            <a:xfrm>
              <a:off x="247650" y="869950"/>
              <a:ext cx="8621713" cy="5873750"/>
              <a:chOff x="247650" y="869497"/>
              <a:chExt cx="8621713" cy="5874657"/>
            </a:xfrm>
          </p:grpSpPr>
          <p:grpSp>
            <p:nvGrpSpPr>
              <p:cNvPr id="61445" name="Group 5"/>
              <p:cNvGrpSpPr>
                <a:grpSpLocks/>
              </p:cNvGrpSpPr>
              <p:nvPr/>
            </p:nvGrpSpPr>
            <p:grpSpPr bwMode="auto">
              <a:xfrm>
                <a:off x="247650" y="869497"/>
                <a:ext cx="8621713" cy="870899"/>
                <a:chOff x="247197" y="869955"/>
                <a:chExt cx="8621713" cy="870898"/>
              </a:xfrm>
            </p:grpSpPr>
            <p:sp>
              <p:nvSpPr>
                <p:cNvPr id="61447" name="Rectangle 3"/>
                <p:cNvSpPr>
                  <a:spLocks noChangeArrowheads="1"/>
                </p:cNvSpPr>
                <p:nvPr/>
              </p:nvSpPr>
              <p:spPr bwMode="auto">
                <a:xfrm>
                  <a:off x="247197" y="869955"/>
                  <a:ext cx="8621713" cy="870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" altLang="en-US" sz="2400" b="1"/>
                    <a:t>MEMBRANOPROLIFERATIVE GLOMERULONEPHRITIS</a:t>
                  </a:r>
                  <a:endParaRPr lang="en-US" altLang="en-US" sz="2400" b="1" i="1"/>
                </a:p>
              </p:txBody>
            </p:sp>
            <p:sp>
              <p:nvSpPr>
                <p:cNvPr id="61448" name="Line 5"/>
                <p:cNvSpPr>
                  <a:spLocks noChangeShapeType="1"/>
                </p:cNvSpPr>
                <p:nvPr/>
              </p:nvSpPr>
              <p:spPr bwMode="auto">
                <a:xfrm flipV="1">
                  <a:off x="320449" y="1495710"/>
                  <a:ext cx="8433026" cy="1768"/>
                </a:xfrm>
                <a:prstGeom prst="line">
                  <a:avLst/>
                </a:prstGeom>
                <a:noFill/>
                <a:ln w="38100">
                  <a:solidFill>
                    <a:srgbClr val="FF7575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1446" name="Rectangle 26"/>
              <p:cNvSpPr>
                <a:spLocks noChangeArrowheads="1"/>
              </p:cNvSpPr>
              <p:nvPr/>
            </p:nvSpPr>
            <p:spPr bwMode="auto">
              <a:xfrm>
                <a:off x="320901" y="6327996"/>
                <a:ext cx="8516937" cy="416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400" b="1" i="1"/>
                  <a:t>MPGN </a:t>
                </a:r>
                <a:r>
                  <a:rPr lang="en" altLang="en-US" sz="1400" b="1"/>
                  <a:t>- membranoproliferative glomerulonephritis</a:t>
                </a:r>
                <a:endParaRPr lang="sr-Latn-CS" altLang="en-US" sz="1400" b="1"/>
              </a:p>
            </p:txBody>
          </p:sp>
        </p:grpSp>
        <p:sp>
          <p:nvSpPr>
            <p:cNvPr id="61444" name="Rectangle 7"/>
            <p:cNvSpPr>
              <a:spLocks noChangeArrowheads="1"/>
            </p:cNvSpPr>
            <p:nvPr/>
          </p:nvSpPr>
          <p:spPr bwMode="auto">
            <a:xfrm>
              <a:off x="292100" y="1497014"/>
              <a:ext cx="8413750" cy="3732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619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>
                <a:buClr>
                  <a:srgbClr val="FF7575"/>
                </a:buClr>
                <a:buFont typeface="Wingdings" panose="05000000000000000000" pitchFamily="2" charset="2"/>
                <a:buNone/>
              </a:pPr>
              <a:r>
                <a:rPr lang="en" altLang="en-US" sz="1200" b="1"/>
                <a:t> </a:t>
              </a:r>
              <a:endParaRPr lang="sr-Latn-CS" altLang="en-US" sz="1200" b="1"/>
            </a:p>
            <a:p>
              <a:pPr algn="just" eaLnBrk="1" hangingPunct="1">
                <a:buClr>
                  <a:srgbClr val="FF7575"/>
                </a:buClr>
              </a:pPr>
              <a:r>
                <a:rPr lang="en" altLang="en-US" sz="2000" b="1"/>
                <a:t>DIAGNOSTICS</a:t>
              </a:r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800" b="1"/>
            </a:p>
            <a:p>
              <a:pPr algn="just" eaLnBrk="1" hangingPunct="1">
                <a:buClr>
                  <a:srgbClr val="FF7575"/>
                </a:buClr>
              </a:pPr>
              <a:r>
                <a:rPr lang="en" altLang="en-US" b="1"/>
                <a:t>KIDNEY BIOPSY (gold standard): </a:t>
              </a:r>
              <a:r>
                <a:rPr lang="en" altLang="en-US" b="1" i="1"/>
                <a:t>MPGN </a:t>
              </a:r>
              <a:r>
                <a:rPr lang="en" altLang="en-US" b="1"/>
                <a:t>type 3</a:t>
              </a:r>
              <a:endParaRPr lang="sr-Latn-CS" altLang="en-US" b="1" i="1"/>
            </a:p>
            <a:p>
              <a:pPr algn="just" eaLnBrk="1" hangingPunct="1">
                <a:buClr>
                  <a:srgbClr val="FF7575"/>
                </a:buClr>
              </a:pPr>
              <a:endParaRPr lang="sr-Cyrl-C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b="1"/>
                <a:t> light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subendothelial</a:t>
              </a:r>
              <a:r>
                <a:rPr lang="en" altLang="en-US" sz="1600" b="1"/>
                <a:t>, subepithelial and mesangial deposits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thickened </a:t>
              </a:r>
              <a:r>
                <a:rPr lang="en" altLang="en-US" sz="1600" b="1"/>
                <a:t>basement membrane of glomeruli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proliferation </a:t>
              </a:r>
              <a:r>
                <a:rPr lang="en" altLang="en-US" sz="1600" b="1"/>
                <a:t>of mesangial cells</a:t>
              </a:r>
            </a:p>
            <a:p>
              <a:pPr lvl="1" algn="just" eaLnBrk="1" hangingPunct="1">
                <a:buClr>
                  <a:srgbClr val="FF7575"/>
                </a:buClr>
              </a:pPr>
              <a:endParaRPr lang="en-U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b="1"/>
                <a:t> immunofluorescence microscopy: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subendothelial</a:t>
              </a:r>
              <a:r>
                <a:rPr lang="en" altLang="en-US" sz="1600" b="1"/>
                <a:t>, subepithelial and mesangial deposits :</a:t>
              </a:r>
            </a:p>
            <a:p>
              <a:pPr lvl="2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/>
                <a:t> </a:t>
              </a:r>
              <a:r>
                <a:rPr lang="en" altLang="en-US" sz="1600" b="1" i="1" smtClean="0"/>
                <a:t>IgG</a:t>
              </a:r>
              <a:r>
                <a:rPr lang="en" altLang="en-US" sz="1600" b="1" smtClean="0"/>
                <a:t>, </a:t>
              </a:r>
              <a:r>
                <a:rPr lang="en" altLang="en-US" sz="1600" b="1" i="1" smtClean="0"/>
                <a:t>IgM</a:t>
              </a:r>
              <a:r>
                <a:rPr lang="en" altLang="en-US" sz="1600" b="1" smtClean="0"/>
                <a:t>, </a:t>
              </a:r>
              <a:r>
                <a:rPr lang="en" altLang="en-US" sz="1600" b="1" i="1" smtClean="0"/>
                <a:t>C</a:t>
              </a:r>
              <a:r>
                <a:rPr lang="en" altLang="en-US" sz="1600" b="1" i="1" baseline="-25000" smtClean="0"/>
                <a:t>3</a:t>
              </a:r>
              <a:r>
                <a:rPr lang="en" altLang="en-US" sz="1600" b="1" i="1" baseline="-25000"/>
                <a:t>, </a:t>
              </a:r>
              <a:r>
                <a:rPr lang="en" altLang="en-US" sz="1600" b="1" i="1" smtClean="0"/>
                <a:t>C</a:t>
              </a:r>
              <a:r>
                <a:rPr lang="en" altLang="en-US" sz="1600" b="1" i="1" baseline="-25000" smtClean="0"/>
                <a:t>5 </a:t>
              </a:r>
              <a:r>
                <a:rPr lang="en" altLang="en-US" sz="1600" b="1" i="1"/>
                <a:t>, </a:t>
              </a:r>
              <a:r>
                <a:rPr lang="en" altLang="en-US" sz="1600" b="1"/>
                <a:t>properdin</a:t>
              </a:r>
            </a:p>
            <a:p>
              <a:pPr lvl="2" algn="just" eaLnBrk="1" hangingPunct="1">
                <a:buClr>
                  <a:srgbClr val="FF7575"/>
                </a:buClr>
              </a:pPr>
              <a:endParaRPr lang="en-US" altLang="en-US" sz="400" b="1"/>
            </a:p>
            <a:p>
              <a:pPr algn="just" eaLnBrk="1" hangingPunct="1">
                <a:buClr>
                  <a:srgbClr val="FF7575"/>
                </a:buClr>
                <a:buFont typeface="Wingdings 2" panose="05020102010507070707" pitchFamily="18" charset="2"/>
                <a:buChar char=""/>
              </a:pPr>
              <a:r>
                <a:rPr lang="en" altLang="en-US" b="1"/>
                <a:t>electronic microscopy :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subendothelial</a:t>
              </a:r>
              <a:r>
                <a:rPr lang="en" altLang="en-US" sz="1600" b="1"/>
                <a:t>, subepithelial and mesangial deposits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thickened </a:t>
              </a:r>
              <a:r>
                <a:rPr lang="en" altLang="en-US" sz="1600" b="1"/>
                <a:t>basement membrane of glomeruli</a:t>
              </a:r>
            </a:p>
            <a:p>
              <a:pPr lvl="1" algn="just" eaLnBrk="1" hangingPunct="1">
                <a:buClr>
                  <a:srgbClr val="FF7575"/>
                </a:buClr>
                <a:buFont typeface="Wingdings" panose="05000000000000000000" pitchFamily="2" charset="2"/>
                <a:buChar char="v"/>
              </a:pPr>
              <a:r>
                <a:rPr lang="en" altLang="en-US" sz="1600" b="1" smtClean="0"/>
                <a:t> mesangium </a:t>
              </a:r>
              <a:r>
                <a:rPr lang="en" altLang="en-US" sz="1600" b="1"/>
                <a:t>proliferation</a:t>
              </a:r>
            </a:p>
            <a:p>
              <a:pPr lvl="1" algn="just" eaLnBrk="1" hangingPunct="1">
                <a:buClr>
                  <a:srgbClr val="FF7575"/>
                </a:buClr>
              </a:pPr>
              <a:endParaRPr lang="sr-Cyrl-CS" altLang="en-US" sz="800" b="1" i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15"/>
          <p:cNvGrpSpPr>
            <a:grpSpLocks/>
          </p:cNvGrpSpPr>
          <p:nvPr/>
        </p:nvGrpSpPr>
        <p:grpSpPr bwMode="auto">
          <a:xfrm>
            <a:off x="320675" y="1133475"/>
            <a:ext cx="8432800" cy="5470525"/>
            <a:chOff x="320675" y="1119410"/>
            <a:chExt cx="8432800" cy="5469276"/>
          </a:xfrm>
        </p:grpSpPr>
        <p:sp>
          <p:nvSpPr>
            <p:cNvPr id="62467" name="Line 5"/>
            <p:cNvSpPr>
              <a:spLocks noChangeShapeType="1"/>
            </p:cNvSpPr>
            <p:nvPr/>
          </p:nvSpPr>
          <p:spPr bwMode="auto">
            <a:xfrm flipV="1">
              <a:off x="320675" y="1119410"/>
              <a:ext cx="8432800" cy="1588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2468" name="Group 17"/>
            <p:cNvGrpSpPr>
              <a:grpSpLocks/>
            </p:cNvGrpSpPr>
            <p:nvPr/>
          </p:nvGrpSpPr>
          <p:grpSpPr bwMode="auto">
            <a:xfrm>
              <a:off x="1312863" y="1193568"/>
              <a:ext cx="7177995" cy="5395118"/>
              <a:chOff x="1312863" y="950913"/>
              <a:chExt cx="7177995" cy="5395118"/>
            </a:xfrm>
          </p:grpSpPr>
          <p:sp>
            <p:nvSpPr>
              <p:cNvPr id="62469" name="Rectangle 6"/>
              <p:cNvSpPr>
                <a:spLocks noChangeArrowheads="1"/>
              </p:cNvSpPr>
              <p:nvPr/>
            </p:nvSpPr>
            <p:spPr bwMode="auto">
              <a:xfrm>
                <a:off x="1611313" y="950913"/>
                <a:ext cx="5978525" cy="5302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/>
                  <a:t>Pronisone 125 </a:t>
                </a:r>
                <a:r>
                  <a:rPr lang="en" altLang="en-US" sz="1400" b="1" i="1"/>
                  <a:t>mg/II</a:t>
                </a:r>
                <a:r>
                  <a:rPr lang="en" altLang="en-US" sz="1400" b="1"/>
                  <a:t> day (2 </a:t>
                </a:r>
                <a:r>
                  <a:rPr lang="en" altLang="en-US" sz="1400" b="1" i="1"/>
                  <a:t>mg/kg/II</a:t>
                </a:r>
                <a:r>
                  <a:rPr lang="en" altLang="en-US" sz="1400" b="1"/>
                  <a:t> day) within 2 months (8 weeks)</a:t>
                </a:r>
              </a:p>
              <a:p>
                <a:pPr algn="ctr" eaLnBrk="1" hangingPunct="1"/>
                <a:r>
                  <a:rPr lang="en" altLang="en-US" sz="1400" b="1"/>
                  <a:t>(maximum dose: 80 </a:t>
                </a:r>
                <a:r>
                  <a:rPr lang="en" altLang="en-US" sz="1400" b="1" i="1"/>
                  <a:t>mg </a:t>
                </a:r>
                <a:r>
                  <a:rPr lang="en" altLang="en-US" sz="1400" b="1"/>
                  <a:t>/day)</a:t>
                </a:r>
                <a:endParaRPr lang="sr-Cyrl-CS" altLang="en-US" sz="1400" b="1"/>
              </a:p>
            </p:txBody>
          </p:sp>
          <p:sp>
            <p:nvSpPr>
              <p:cNvPr id="62470" name="Line 7"/>
              <p:cNvSpPr>
                <a:spLocks noChangeShapeType="1"/>
              </p:cNvSpPr>
              <p:nvPr/>
            </p:nvSpPr>
            <p:spPr bwMode="auto">
              <a:xfrm>
                <a:off x="4602956" y="1481138"/>
                <a:ext cx="0" cy="21748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71" name="Rectangle 8"/>
              <p:cNvSpPr>
                <a:spLocks noChangeArrowheads="1"/>
              </p:cNvSpPr>
              <p:nvPr/>
            </p:nvSpPr>
            <p:spPr bwMode="auto">
              <a:xfrm>
                <a:off x="3830638" y="1712913"/>
                <a:ext cx="1552575" cy="43497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2000" b="1">
                    <a:solidFill>
                      <a:schemeClr val="bg1"/>
                    </a:solidFill>
                  </a:rPr>
                  <a:t>SUCCESS</a:t>
                </a:r>
                <a:endParaRPr lang="sr-Latn-CS" alt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62472" name="Line 9"/>
              <p:cNvSpPr>
                <a:spLocks noChangeShapeType="1"/>
              </p:cNvSpPr>
              <p:nvPr/>
            </p:nvSpPr>
            <p:spPr bwMode="auto">
              <a:xfrm>
                <a:off x="4610100" y="2154238"/>
                <a:ext cx="0" cy="18415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73" name="Line 10"/>
              <p:cNvSpPr>
                <a:spLocks noChangeShapeType="1"/>
              </p:cNvSpPr>
              <p:nvPr/>
            </p:nvSpPr>
            <p:spPr bwMode="auto">
              <a:xfrm>
                <a:off x="2627313" y="2338388"/>
                <a:ext cx="39751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74" name="Line 11"/>
              <p:cNvSpPr>
                <a:spLocks noChangeShapeType="1"/>
              </p:cNvSpPr>
              <p:nvPr/>
            </p:nvSpPr>
            <p:spPr bwMode="auto">
              <a:xfrm>
                <a:off x="2627313" y="2338388"/>
                <a:ext cx="0" cy="217487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75" name="Rectangle 12"/>
              <p:cNvSpPr>
                <a:spLocks noChangeArrowheads="1"/>
              </p:cNvSpPr>
              <p:nvPr/>
            </p:nvSpPr>
            <p:spPr bwMode="auto">
              <a:xfrm>
                <a:off x="1312863" y="2613025"/>
                <a:ext cx="2641600" cy="79851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/>
                  <a:t>reduce dose during</a:t>
                </a:r>
                <a:endParaRPr lang="sr-Latn-CS" altLang="en-US" sz="1400" b="1"/>
              </a:p>
              <a:p>
                <a:pPr algn="ctr" eaLnBrk="1" hangingPunct="1"/>
                <a:r>
                  <a:rPr lang="en" altLang="en-US" sz="1400" b="1"/>
                  <a:t>least two of the month</a:t>
                </a:r>
                <a:endParaRPr lang="sr-Latn-CS" altLang="en-US" sz="1400" b="1"/>
              </a:p>
              <a:p>
                <a:pPr algn="ctr" eaLnBrk="1" hangingPunct="1"/>
                <a:r>
                  <a:rPr lang="en" altLang="en-US" sz="1400" b="1" smtClean="0"/>
                  <a:t>(up </a:t>
                </a:r>
                <a:r>
                  <a:rPr lang="en" altLang="en-US" sz="1400" b="1"/>
                  <a:t>to 4 </a:t>
                </a:r>
                <a:r>
                  <a:rPr lang="en" altLang="en-US" sz="1400" b="1" smtClean="0"/>
                  <a:t>months)</a:t>
                </a:r>
                <a:endParaRPr lang="en" altLang="en-US" sz="1400" b="1"/>
              </a:p>
            </p:txBody>
          </p:sp>
          <p:sp>
            <p:nvSpPr>
              <p:cNvPr id="62476" name="Line 13"/>
              <p:cNvSpPr>
                <a:spLocks noChangeShapeType="1"/>
              </p:cNvSpPr>
              <p:nvPr/>
            </p:nvSpPr>
            <p:spPr bwMode="auto">
              <a:xfrm>
                <a:off x="6600825" y="2338388"/>
                <a:ext cx="0" cy="21907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77" name="Rectangle 14"/>
              <p:cNvSpPr>
                <a:spLocks noChangeArrowheads="1"/>
              </p:cNvSpPr>
              <p:nvPr/>
            </p:nvSpPr>
            <p:spPr bwMode="auto">
              <a:xfrm>
                <a:off x="4746173" y="2608263"/>
                <a:ext cx="3744685" cy="373776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/>
                  <a:t>Methylprednisolone 3 pulses (500-1000 </a:t>
                </a:r>
                <a:r>
                  <a:rPr lang="en" altLang="en-US" sz="1400" b="1" i="1"/>
                  <a:t>mg </a:t>
                </a:r>
                <a:r>
                  <a:rPr lang="en" altLang="en-US" sz="1400" b="1"/>
                  <a:t>),</a:t>
                </a:r>
              </a:p>
              <a:p>
                <a:pPr algn="ctr" eaLnBrk="1" hangingPunct="1"/>
                <a:r>
                  <a:rPr lang="en" altLang="en-US" sz="1400" b="1"/>
                  <a:t>then continue with pronisone</a:t>
                </a:r>
                <a:endParaRPr lang="sr-Latn-CS" altLang="en-US" sz="1400" b="1"/>
              </a:p>
              <a:p>
                <a:pPr algn="ctr" eaLnBrk="1" hangingPunct="1"/>
                <a:r>
                  <a:rPr lang="en" altLang="en-US" sz="1400" b="1"/>
                  <a:t>0.5 </a:t>
                </a:r>
                <a:r>
                  <a:rPr lang="en" altLang="en-US" sz="1400" b="1" i="1" smtClean="0"/>
                  <a:t>mg/kg</a:t>
                </a:r>
                <a:r>
                  <a:rPr lang="en" altLang="en-US" sz="1400" b="1" smtClean="0"/>
                  <a:t>/day </a:t>
                </a:r>
                <a:r>
                  <a:rPr lang="en" altLang="en-US" sz="1400" b="1"/>
                  <a:t>within 6 months</a:t>
                </a:r>
              </a:p>
              <a:p>
                <a:pPr algn="ctr" eaLnBrk="1" hangingPunct="1"/>
                <a:r>
                  <a:rPr lang="en" altLang="en-US" sz="1000" b="1"/>
                  <a:t>or</a:t>
                </a:r>
              </a:p>
              <a:p>
                <a:pPr algn="ctr" eaLnBrk="1" hangingPunct="1"/>
                <a:r>
                  <a:rPr lang="en" altLang="en-US" sz="1400" b="1"/>
                  <a:t>Cyclophosphamide ( </a:t>
                </a:r>
                <a:r>
                  <a:rPr lang="en" altLang="en-US" sz="1400" b="1" i="1"/>
                  <a:t>Endoxan® </a:t>
                </a:r>
                <a:r>
                  <a:rPr lang="en" altLang="en-US" sz="1400" b="1"/>
                  <a:t>) </a:t>
                </a:r>
                <a:r>
                  <a:rPr lang="en" altLang="en-US" sz="1400" b="1" i="1" baseline="30000">
                    <a:cs typeface="Arial" panose="020B0604020202020204" pitchFamily="34" charset="0"/>
                  </a:rPr>
                  <a:t>_</a:t>
                </a:r>
              </a:p>
              <a:p>
                <a:pPr algn="ctr" eaLnBrk="1" hangingPunct="1"/>
                <a:r>
                  <a:rPr lang="en" altLang="en-US" sz="1400" b="1"/>
                  <a:t>2.0 </a:t>
                </a:r>
                <a:r>
                  <a:rPr lang="en" altLang="en-US" sz="1400" b="1" i="1" smtClean="0"/>
                  <a:t>mg/kg</a:t>
                </a:r>
                <a:r>
                  <a:rPr lang="en" altLang="en-US" sz="1400" b="1" smtClean="0"/>
                  <a:t>/day </a:t>
                </a:r>
                <a:r>
                  <a:rPr lang="en" altLang="en-US" sz="1400" b="1"/>
                  <a:t>within 6 months</a:t>
                </a:r>
                <a:endParaRPr lang="sr-Latn-CS" altLang="en-US" sz="1400" b="1"/>
              </a:p>
              <a:p>
                <a:pPr algn="ctr" eaLnBrk="1" hangingPunct="1"/>
                <a:r>
                  <a:rPr lang="en" altLang="en-US" sz="1200" b="1"/>
                  <a:t>or</a:t>
                </a:r>
                <a:endParaRPr lang="sr-Latn-CS" altLang="en-US" sz="1200" b="1"/>
              </a:p>
              <a:p>
                <a:pPr algn="ctr" eaLnBrk="1" hangingPunct="1"/>
                <a:r>
                  <a:rPr lang="en" altLang="en-US" sz="1400" b="1"/>
                  <a:t> Cyclophosphamide ( </a:t>
                </a:r>
                <a:r>
                  <a:rPr lang="en" altLang="en-US" sz="1400" b="1" i="1"/>
                  <a:t>Endoxan® </a:t>
                </a:r>
                <a:r>
                  <a:rPr lang="en" altLang="en-US" sz="1400" b="1"/>
                  <a:t>) </a:t>
                </a:r>
                <a:r>
                  <a:rPr lang="en" altLang="en-US" sz="1400" b="1" i="1" baseline="30000">
                    <a:cs typeface="Arial" panose="020B0604020202020204" pitchFamily="34" charset="0"/>
                  </a:rPr>
                  <a:t>_</a:t>
                </a:r>
              </a:p>
              <a:p>
                <a:pPr algn="ctr" eaLnBrk="1" hangingPunct="1"/>
                <a:r>
                  <a:rPr lang="en" altLang="en-US" sz="1400" b="1"/>
                  <a:t>2.0 </a:t>
                </a:r>
                <a:r>
                  <a:rPr lang="en" altLang="en-US" sz="1400" b="1" i="1" smtClean="0"/>
                  <a:t>mg/kg</a:t>
                </a:r>
                <a:r>
                  <a:rPr lang="en" altLang="en-US" sz="1400" b="1" smtClean="0"/>
                  <a:t>/day</a:t>
                </a:r>
                <a:endParaRPr lang="sr-Latn-CS" altLang="en-US" sz="1400" b="1"/>
              </a:p>
              <a:p>
                <a:pPr algn="ctr" eaLnBrk="1" hangingPunct="1"/>
                <a:r>
                  <a:rPr lang="en" altLang="en-US" sz="1400" b="1"/>
                  <a:t> </a:t>
                </a:r>
                <a:r>
                  <a:rPr lang="en" altLang="en-US" sz="1000" b="1"/>
                  <a:t>+</a:t>
                </a:r>
              </a:p>
              <a:p>
                <a:pPr algn="ctr" eaLnBrk="1" hangingPunct="1"/>
                <a:r>
                  <a:rPr lang="en" altLang="en-US" sz="1400" b="1"/>
                  <a:t>Pronisone 0.5 </a:t>
                </a:r>
                <a:r>
                  <a:rPr lang="en" altLang="en-US" sz="1400" b="1" i="1"/>
                  <a:t>mg/kg/II </a:t>
                </a:r>
                <a:r>
                  <a:rPr lang="en" altLang="en-US" sz="1400" b="1"/>
                  <a:t>day</a:t>
                </a:r>
                <a:endParaRPr lang="sr-Latn-CS" altLang="en-US" sz="1400" b="1"/>
              </a:p>
              <a:p>
                <a:pPr algn="ctr" eaLnBrk="1" hangingPunct="1"/>
                <a:r>
                  <a:rPr lang="en" altLang="en-US" sz="1000" b="1"/>
                  <a:t>+</a:t>
                </a:r>
              </a:p>
              <a:p>
                <a:pPr algn="ctr" eaLnBrk="1" hangingPunct="1"/>
                <a:r>
                  <a:rPr lang="en" altLang="en-US" sz="1400" b="1"/>
                  <a:t>anticoagulant therapy</a:t>
                </a:r>
                <a:endParaRPr lang="sr-Latn-CS" altLang="en-US" sz="1400" b="1"/>
              </a:p>
              <a:p>
                <a:pPr algn="ctr" eaLnBrk="1" hangingPunct="1"/>
                <a:r>
                  <a:rPr lang="en" altLang="en-US" sz="1000" b="1"/>
                  <a:t>or</a:t>
                </a:r>
                <a:endParaRPr lang="sr-Latn-CS" altLang="en-US" sz="1000" b="1"/>
              </a:p>
              <a:p>
                <a:pPr algn="ctr" eaLnBrk="1" hangingPunct="1"/>
                <a:r>
                  <a:rPr lang="en" altLang="en-US" sz="1400" b="1" i="1"/>
                  <a:t>CyS </a:t>
                </a:r>
                <a:r>
                  <a:rPr lang="en" altLang="en-US" sz="1400" b="1"/>
                  <a:t>3.0 </a:t>
                </a:r>
                <a:r>
                  <a:rPr lang="en" altLang="en-US" sz="1400" b="1" i="1" smtClean="0"/>
                  <a:t>mg/kg</a:t>
                </a:r>
                <a:r>
                  <a:rPr lang="en" altLang="en-US" sz="1400" b="1" smtClean="0"/>
                  <a:t>/day </a:t>
                </a:r>
                <a:r>
                  <a:rPr lang="en" altLang="en-US" sz="1400" b="1"/>
                  <a:t>for 6 months</a:t>
                </a:r>
                <a:endParaRPr lang="sr-Latn-CS" altLang="en-US" sz="1400" b="1"/>
              </a:p>
              <a:p>
                <a:pPr algn="ctr" eaLnBrk="1" hangingPunct="1"/>
                <a:r>
                  <a:rPr lang="en" altLang="en-US" sz="1400" b="1" smtClean="0"/>
                  <a:t>(</a:t>
                </a:r>
                <a:r>
                  <a:rPr lang="en" altLang="en-US" sz="1400" b="1" i="1" smtClean="0"/>
                  <a:t>CyS</a:t>
                </a:r>
                <a:r>
                  <a:rPr lang="en" altLang="en-US" sz="1400" b="1" smtClean="0"/>
                  <a:t> </a:t>
                </a:r>
                <a:r>
                  <a:rPr lang="en" altLang="en-US" sz="1400" b="1"/>
                  <a:t>in serum 80-120 </a:t>
                </a:r>
                <a:r>
                  <a:rPr lang="en" altLang="en-US" sz="1400" b="1" i="1"/>
                  <a:t>ng/ml </a:t>
                </a:r>
                <a:r>
                  <a:rPr lang="en" altLang="en-US" sz="1400" b="1"/>
                  <a:t>)</a:t>
                </a:r>
              </a:p>
              <a:p>
                <a:pPr algn="ctr" eaLnBrk="1" hangingPunct="1"/>
                <a:r>
                  <a:rPr lang="en" altLang="en-US" sz="1000" b="1"/>
                  <a:t>or</a:t>
                </a:r>
                <a:endParaRPr lang="sr-Latn-CS" altLang="en-US" sz="1000" b="1"/>
              </a:p>
              <a:p>
                <a:pPr algn="ctr" eaLnBrk="1" hangingPunct="1"/>
                <a:r>
                  <a:rPr lang="en" altLang="en-US" sz="1400" b="1"/>
                  <a:t>symptomatic therapy</a:t>
                </a:r>
              </a:p>
            </p:txBody>
          </p:sp>
          <p:sp>
            <p:nvSpPr>
              <p:cNvPr id="62478" name="Rectangle 16"/>
              <p:cNvSpPr>
                <a:spLocks noChangeArrowheads="1"/>
              </p:cNvSpPr>
              <p:nvPr/>
            </p:nvSpPr>
            <p:spPr bwMode="auto">
              <a:xfrm>
                <a:off x="5727700" y="2032000"/>
                <a:ext cx="368300" cy="24765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/>
                  <a:t>NOT</a:t>
                </a:r>
                <a:endParaRPr lang="sr-Latn-CS" altLang="en-US" sz="1200" b="1"/>
              </a:p>
            </p:txBody>
          </p:sp>
          <p:sp>
            <p:nvSpPr>
              <p:cNvPr id="62479" name="Rectangle 17"/>
              <p:cNvSpPr>
                <a:spLocks noChangeArrowheads="1"/>
              </p:cNvSpPr>
              <p:nvPr/>
            </p:nvSpPr>
            <p:spPr bwMode="auto">
              <a:xfrm>
                <a:off x="2984500" y="2032000"/>
                <a:ext cx="368300" cy="24765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200" b="1"/>
                  <a:t>YES</a:t>
                </a:r>
                <a:endParaRPr lang="sr-Latn-CS" altLang="en-US" sz="1200" b="1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5"/>
          <p:cNvGrpSpPr>
            <a:grpSpLocks/>
          </p:cNvGrpSpPr>
          <p:nvPr/>
        </p:nvGrpSpPr>
        <p:grpSpPr bwMode="auto">
          <a:xfrm>
            <a:off x="247650" y="869950"/>
            <a:ext cx="8621713" cy="871538"/>
            <a:chOff x="247197" y="869955"/>
            <a:chExt cx="8621713" cy="870898"/>
          </a:xfrm>
        </p:grpSpPr>
        <p:sp>
          <p:nvSpPr>
            <p:cNvPr id="63492" name="Rectangle 3"/>
            <p:cNvSpPr>
              <a:spLocks noChangeArrowheads="1"/>
            </p:cNvSpPr>
            <p:nvPr/>
          </p:nvSpPr>
          <p:spPr bwMode="auto">
            <a:xfrm>
              <a:off x="247197" y="869955"/>
              <a:ext cx="8621713" cy="8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MEMBRANOPROLIFERATIVE GLOMERULONEPHRITIS</a:t>
              </a:r>
              <a:endParaRPr lang="en-US" altLang="en-US" sz="2400" b="1" i="1"/>
            </a:p>
          </p:txBody>
        </p:sp>
        <p:sp>
          <p:nvSpPr>
            <p:cNvPr id="63493" name="Line 5"/>
            <p:cNvSpPr>
              <a:spLocks noChangeShapeType="1"/>
            </p:cNvSpPr>
            <p:nvPr/>
          </p:nvSpPr>
          <p:spPr bwMode="auto">
            <a:xfrm flipV="1">
              <a:off x="320449" y="1495710"/>
              <a:ext cx="8433026" cy="176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7347" name="Rectangle 7"/>
          <p:cNvSpPr>
            <a:spLocks noChangeArrowheads="1"/>
          </p:cNvSpPr>
          <p:nvPr/>
        </p:nvSpPr>
        <p:spPr bwMode="auto">
          <a:xfrm>
            <a:off x="339725" y="1411288"/>
            <a:ext cx="8413750" cy="519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>
              <a:buClr>
                <a:srgbClr val="FF7575"/>
              </a:buClr>
              <a:buFont typeface="Wingdings" pitchFamily="2" charset="2"/>
              <a:buNone/>
              <a:tabLst>
                <a:tab pos="261938" algn="l"/>
              </a:tabLst>
              <a:defRPr/>
            </a:pPr>
            <a:r>
              <a:rPr lang="en" sz="2000" b="1">
                <a:latin typeface="Arial" charset="0"/>
              </a:rPr>
              <a:t>TREATMENT</a:t>
            </a:r>
          </a:p>
          <a:p>
            <a:pPr algn="just">
              <a:buClr>
                <a:srgbClr val="FF7575"/>
              </a:buClr>
              <a:tabLst>
                <a:tab pos="261938" algn="l"/>
              </a:tabLst>
              <a:defRPr/>
            </a:pPr>
            <a:r>
              <a:rPr lang="en" sz="1600" b="1">
                <a:latin typeface="Arial" charset="0"/>
              </a:rPr>
              <a:t>MEMBRANOPROLIFERATIVE GLOMERULONEPHRITIS TYPE 1</a:t>
            </a:r>
          </a:p>
          <a:p>
            <a:pPr algn="just">
              <a:buClr>
                <a:srgbClr val="FF7575"/>
              </a:buClr>
              <a:tabLst>
                <a:tab pos="261938" algn="l"/>
              </a:tabLst>
              <a:defRPr/>
            </a:pPr>
            <a:r>
              <a:rPr lang="en" sz="1600" b="1">
                <a:latin typeface="Arial" charset="0"/>
              </a:rPr>
              <a:t>RAPIDLY PROGRESSIVE FORM</a:t>
            </a:r>
            <a:endParaRPr lang="sr-Latn-CS" sz="1600" b="1">
              <a:latin typeface="Arial" charset="0"/>
            </a:endParaRPr>
          </a:p>
          <a:p>
            <a:pPr algn="just">
              <a:buClr>
                <a:srgbClr val="FF7575"/>
              </a:buClr>
              <a:tabLst>
                <a:tab pos="261938" algn="l"/>
              </a:tabLst>
              <a:defRPr/>
            </a:pPr>
            <a:endParaRPr lang="sr-Cyrl-CS" sz="400" b="1">
              <a:latin typeface="Arial" charset="0"/>
            </a:endParaRPr>
          </a:p>
          <a:p>
            <a:pPr algn="just">
              <a:buClr>
                <a:srgbClr val="FF7575"/>
              </a:buClr>
              <a:buFont typeface="Wingdings 2" pitchFamily="18" charset="2"/>
              <a:buChar char=""/>
              <a:tabLst>
                <a:tab pos="266700" algn="l"/>
              </a:tabLst>
              <a:defRPr/>
            </a:pPr>
            <a:r>
              <a:rPr lang="en" sz="1600" b="1">
                <a:latin typeface="Arial" charset="0"/>
              </a:rPr>
              <a:t> </a:t>
            </a:r>
            <a:r>
              <a:rPr lang="en" sz="1600" b="1" smtClean="0">
                <a:latin typeface="Arial" charset="0"/>
              </a:rPr>
              <a:t>Methylprednisolone </a:t>
            </a:r>
            <a:r>
              <a:rPr lang="en" sz="1600" b="1">
                <a:latin typeface="Arial" charset="0"/>
              </a:rPr>
              <a:t>500-1000 </a:t>
            </a:r>
            <a:r>
              <a:rPr lang="en" sz="1600" b="1" i="1">
                <a:latin typeface="Arial" charset="0"/>
              </a:rPr>
              <a:t>mg iv </a:t>
            </a:r>
            <a:r>
              <a:rPr lang="en" sz="1600" b="1">
                <a:latin typeface="Arial" charset="0"/>
              </a:rPr>
              <a:t>infusion/day for three days and then</a:t>
            </a:r>
          </a:p>
          <a:p>
            <a:pPr algn="just">
              <a:buClr>
                <a:srgbClr val="FF7575"/>
              </a:buClr>
              <a:tabLst>
                <a:tab pos="261938" algn="l"/>
              </a:tabLst>
              <a:defRPr/>
            </a:pPr>
            <a:endParaRPr lang="sr-Cyrl-RS" sz="800" b="1">
              <a:latin typeface="Arial" charset="0"/>
            </a:endParaRPr>
          </a:p>
          <a:p>
            <a:pPr algn="just">
              <a:buClr>
                <a:srgbClr val="FF7575"/>
              </a:buClr>
              <a:buFont typeface="Wingdings 2" pitchFamily="18" charset="2"/>
              <a:buChar char=""/>
              <a:tabLst>
                <a:tab pos="261938" algn="l"/>
              </a:tabLst>
              <a:defRPr/>
            </a:pPr>
            <a:r>
              <a:rPr lang="en" sz="1600" b="1" smtClean="0">
                <a:latin typeface="Arial" charset="0"/>
              </a:rPr>
              <a:t> Prednisone </a:t>
            </a:r>
            <a:r>
              <a:rPr lang="en" sz="1600" b="1">
                <a:latin typeface="Arial" charset="0"/>
              </a:rPr>
              <a:t>0.5 </a:t>
            </a:r>
            <a:r>
              <a:rPr lang="en" sz="1600" b="1" i="1" smtClean="0">
                <a:latin typeface="Arial" charset="0"/>
              </a:rPr>
              <a:t>mg/kg</a:t>
            </a:r>
            <a:r>
              <a:rPr lang="en" sz="1600" b="1" smtClean="0">
                <a:latin typeface="Arial" charset="0"/>
              </a:rPr>
              <a:t>/day</a:t>
            </a:r>
            <a:endParaRPr lang="en" sz="1600" b="1">
              <a:latin typeface="Arial" charset="0"/>
            </a:endParaRPr>
          </a:p>
          <a:p>
            <a:pPr algn="just">
              <a:buClr>
                <a:srgbClr val="FF7575"/>
              </a:buClr>
              <a:tabLst>
                <a:tab pos="261938" algn="l"/>
              </a:tabLst>
              <a:defRPr/>
            </a:pPr>
            <a:r>
              <a:rPr lang="en" sz="800" b="1">
                <a:latin typeface="Arial" charset="0"/>
              </a:rPr>
              <a:t> </a:t>
            </a:r>
          </a:p>
          <a:p>
            <a:pPr algn="just">
              <a:buClr>
                <a:srgbClr val="FF7575"/>
              </a:buClr>
              <a:buFont typeface="Wingdings 2" pitchFamily="18" charset="2"/>
              <a:buChar char=""/>
              <a:tabLst>
                <a:tab pos="261938" algn="l"/>
              </a:tabLst>
              <a:defRPr/>
            </a:pPr>
            <a:r>
              <a:rPr lang="en" sz="1600" b="1" smtClean="0">
                <a:latin typeface="Arial" charset="0"/>
              </a:rPr>
              <a:t> Cyclophosphamide </a:t>
            </a:r>
            <a:r>
              <a:rPr lang="en" sz="1600" b="1">
                <a:latin typeface="Arial" charset="0"/>
              </a:rPr>
              <a:t>500-1000 </a:t>
            </a:r>
            <a:r>
              <a:rPr lang="en" sz="1600" b="1" i="1" smtClean="0">
                <a:latin typeface="Arial" charset="0"/>
              </a:rPr>
              <a:t>mg/m</a:t>
            </a:r>
            <a:r>
              <a:rPr lang="en" sz="1600" b="1" i="1" baseline="30000" smtClean="0">
                <a:latin typeface="Arial" charset="0"/>
              </a:rPr>
              <a:t>2</a:t>
            </a:r>
            <a:r>
              <a:rPr lang="en" sz="1600" b="1" smtClean="0">
                <a:latin typeface="Arial" charset="0"/>
              </a:rPr>
              <a:t> </a:t>
            </a:r>
            <a:r>
              <a:rPr lang="en" sz="1600" b="1" i="1">
                <a:latin typeface="Arial" charset="0"/>
              </a:rPr>
              <a:t>iv</a:t>
            </a:r>
            <a:r>
              <a:rPr lang="en" sz="1600" b="1">
                <a:latin typeface="Arial" charset="0"/>
              </a:rPr>
              <a:t> inf., 1 per month during 6 months, </a:t>
            </a:r>
          </a:p>
          <a:p>
            <a:pPr algn="just">
              <a:buClr>
                <a:srgbClr val="FF7575"/>
              </a:buClr>
              <a:tabLst>
                <a:tab pos="261938" algn="l"/>
              </a:tabLst>
              <a:defRPr/>
            </a:pPr>
            <a:r>
              <a:rPr lang="en" sz="1600" b="1">
                <a:latin typeface="Arial" charset="0"/>
              </a:rPr>
              <a:t>then:</a:t>
            </a:r>
          </a:p>
          <a:p>
            <a:pPr marL="261938" algn="just">
              <a:buClr>
                <a:srgbClr val="FF7575"/>
              </a:buClr>
              <a:buFont typeface="Wingdings" pitchFamily="2" charset="2"/>
              <a:buChar char="v"/>
              <a:tabLst>
                <a:tab pos="261938" algn="l"/>
                <a:tab pos="536575" algn="l"/>
              </a:tabLst>
              <a:defRPr/>
            </a:pPr>
            <a:r>
              <a:rPr lang="en" sz="1600" b="1" smtClean="0">
                <a:latin typeface="Arial" charset="0"/>
              </a:rPr>
              <a:t> 500-1000 </a:t>
            </a:r>
            <a:r>
              <a:rPr lang="en" sz="1600" b="1" i="1">
                <a:latin typeface="Arial" charset="0"/>
              </a:rPr>
              <a:t>mg/m </a:t>
            </a:r>
            <a:r>
              <a:rPr lang="en" sz="1600" b="1" i="1" baseline="30000">
                <a:latin typeface="Arial" charset="0"/>
              </a:rPr>
              <a:t>2 </a:t>
            </a:r>
            <a:r>
              <a:rPr lang="en" sz="1600" b="1" i="1">
                <a:latin typeface="Arial" charset="0"/>
              </a:rPr>
              <a:t>iv </a:t>
            </a:r>
            <a:r>
              <a:rPr lang="en" sz="1600" b="1">
                <a:latin typeface="Arial" charset="0"/>
              </a:rPr>
              <a:t>inf., once every three months for two years or</a:t>
            </a:r>
          </a:p>
          <a:p>
            <a:pPr marL="261938" algn="just">
              <a:buClr>
                <a:srgbClr val="FF7575"/>
              </a:buClr>
              <a:buFont typeface="Wingdings" pitchFamily="2" charset="2"/>
              <a:buChar char="v"/>
              <a:tabLst>
                <a:tab pos="261938" algn="l"/>
                <a:tab pos="536575" algn="l"/>
              </a:tabLst>
              <a:defRPr/>
            </a:pPr>
            <a:r>
              <a:rPr lang="en" sz="1600" b="1" smtClean="0">
                <a:latin typeface="Arial" charset="0"/>
              </a:rPr>
              <a:t> 2.0 </a:t>
            </a:r>
            <a:r>
              <a:rPr lang="en" sz="1600" b="1" i="1">
                <a:latin typeface="Arial" charset="0"/>
              </a:rPr>
              <a:t>mg/kg </a:t>
            </a:r>
            <a:r>
              <a:rPr lang="en" sz="1600" b="1">
                <a:latin typeface="Arial" charset="0"/>
              </a:rPr>
              <a:t>/ day </a:t>
            </a:r>
            <a:r>
              <a:rPr lang="en" sz="1600" b="1" i="1">
                <a:latin typeface="Arial" charset="0"/>
              </a:rPr>
              <a:t>per os </a:t>
            </a:r>
            <a:r>
              <a:rPr lang="en" sz="1600" b="1">
                <a:latin typeface="Arial" charset="0"/>
              </a:rPr>
              <a:t>for 12 weeks (3 months)</a:t>
            </a:r>
            <a:endParaRPr lang="sr-Cyrl-RS" sz="1600" b="1" i="1">
              <a:latin typeface="Arial" charset="0"/>
            </a:endParaRPr>
          </a:p>
          <a:p>
            <a:pPr marL="261938" algn="just">
              <a:buClr>
                <a:srgbClr val="FF7575"/>
              </a:buClr>
              <a:tabLst>
                <a:tab pos="261938" algn="l"/>
                <a:tab pos="536575" algn="l"/>
              </a:tabLst>
              <a:defRPr/>
            </a:pPr>
            <a:endParaRPr lang="sr-Latn-RS" sz="800" b="1" i="1">
              <a:latin typeface="Arial" charset="0"/>
            </a:endParaRPr>
          </a:p>
          <a:p>
            <a:pPr algn="just">
              <a:buClr>
                <a:srgbClr val="FF7575"/>
              </a:buClr>
              <a:buFont typeface="Wingdings 2" pitchFamily="18" charset="2"/>
              <a:buChar char=""/>
              <a:tabLst>
                <a:tab pos="0" algn="l"/>
                <a:tab pos="266700" algn="l"/>
                <a:tab pos="536575" algn="l"/>
              </a:tabLst>
              <a:defRPr/>
            </a:pPr>
            <a:r>
              <a:rPr lang="en" sz="1600" b="1" i="1">
                <a:latin typeface="Arial" charset="0"/>
              </a:rPr>
              <a:t>  </a:t>
            </a:r>
            <a:r>
              <a:rPr lang="en" sz="1600" b="1">
                <a:latin typeface="Arial" charset="0"/>
              </a:rPr>
              <a:t>Plasmapheresis: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v"/>
              <a:tabLst>
                <a:tab pos="0" algn="l"/>
                <a:tab pos="536575" algn="l"/>
              </a:tabLst>
              <a:defRPr/>
            </a:pPr>
            <a:r>
              <a:rPr lang="en" sz="1600" b="1" smtClean="0">
                <a:latin typeface="Arial" charset="0"/>
              </a:rPr>
              <a:t> serum </a:t>
            </a:r>
            <a:r>
              <a:rPr lang="en" sz="1600" b="1">
                <a:latin typeface="Arial" charset="0"/>
              </a:rPr>
              <a:t>creatinine concentration less than 500 </a:t>
            </a:r>
            <a:r>
              <a:rPr lang="en" sz="1600" b="1" i="1">
                <a:latin typeface="Arial" charset="0"/>
                <a:sym typeface="Symbol"/>
              </a:rPr>
              <a:t>mol/l</a:t>
            </a:r>
            <a:r>
              <a:rPr lang="en" sz="1600" b="1" i="1">
                <a:latin typeface="Arial" charset="0"/>
              </a:rPr>
              <a:t> </a:t>
            </a:r>
            <a:endParaRPr lang="sr-Latn-RS" sz="1600" b="1" i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v"/>
              <a:tabLst>
                <a:tab pos="0" algn="l"/>
                <a:tab pos="536575" algn="l"/>
              </a:tabLst>
              <a:defRPr/>
            </a:pPr>
            <a:r>
              <a:rPr lang="en" sz="1600" b="1">
                <a:latin typeface="Arial" charset="0"/>
              </a:rPr>
              <a:t> seven sessions of plasmapheresis, every day or every other day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v"/>
              <a:tabLst>
                <a:tab pos="0" algn="l"/>
                <a:tab pos="536575" algn="l"/>
              </a:tabLst>
              <a:defRPr/>
            </a:pPr>
            <a:r>
              <a:rPr lang="en" sz="1600" b="1" smtClean="0">
                <a:latin typeface="Arial" charset="0"/>
              </a:rPr>
              <a:t> 1.0-1.5 </a:t>
            </a:r>
            <a:r>
              <a:rPr lang="en" sz="1600" b="1">
                <a:latin typeface="Arial" charset="0"/>
              </a:rPr>
              <a:t>plasma volume changes ( </a:t>
            </a:r>
            <a:r>
              <a:rPr lang="en" sz="1600" b="1">
                <a:latin typeface="Arial" charset="0"/>
                <a:sym typeface="Symbol"/>
              </a:rPr>
              <a:t> 3000 </a:t>
            </a:r>
            <a:r>
              <a:rPr lang="en" sz="1600" b="1" i="1">
                <a:latin typeface="Arial" charset="0"/>
                <a:sym typeface="Symbol"/>
              </a:rPr>
              <a:t>ml</a:t>
            </a:r>
            <a:r>
              <a:rPr lang="en" sz="1600" b="1">
                <a:latin typeface="Arial" charset="0"/>
                <a:sym typeface="Symbol"/>
              </a:rPr>
              <a:t> plasma)</a:t>
            </a:r>
            <a:endParaRPr lang="sr-Cyrl-RS" sz="1600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v"/>
              <a:tabLst>
                <a:tab pos="0" algn="l"/>
                <a:tab pos="536575" algn="l"/>
              </a:tabLst>
              <a:defRPr/>
            </a:pPr>
            <a:r>
              <a:rPr lang="en" sz="1600" b="1" smtClean="0">
                <a:latin typeface="Arial" charset="0"/>
              </a:rPr>
              <a:t> 5</a:t>
            </a:r>
            <a:r>
              <a:rPr lang="en" sz="1600" b="1">
                <a:latin typeface="Arial" charset="0"/>
              </a:rPr>
              <a:t>% albumin solution is used for plasma substitution</a:t>
            </a:r>
            <a:endParaRPr lang="en-US" sz="1600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v"/>
              <a:tabLst>
                <a:tab pos="261938" algn="l"/>
              </a:tabLst>
              <a:defRPr/>
            </a:pPr>
            <a:endParaRPr lang="en-US" sz="1600" b="1">
              <a:latin typeface="Arial" charset="0"/>
            </a:endParaRPr>
          </a:p>
          <a:p>
            <a:pPr lvl="1" algn="just">
              <a:buClr>
                <a:srgbClr val="FF7575"/>
              </a:buClr>
              <a:tabLst>
                <a:tab pos="261938" algn="l"/>
              </a:tabLst>
              <a:defRPr/>
            </a:pPr>
            <a:endParaRPr lang="en-US" sz="1600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v"/>
              <a:tabLst>
                <a:tab pos="261938" algn="l"/>
              </a:tabLst>
              <a:defRPr/>
            </a:pPr>
            <a:endParaRPr lang="en-US" sz="1600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v"/>
              <a:tabLst>
                <a:tab pos="261938" algn="l"/>
              </a:tabLst>
              <a:defRPr/>
            </a:pPr>
            <a:endParaRPr lang="sr-Cyrl-CS" sz="800" b="1" i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30"/>
          <p:cNvGrpSpPr>
            <a:grpSpLocks/>
          </p:cNvGrpSpPr>
          <p:nvPr/>
        </p:nvGrpSpPr>
        <p:grpSpPr bwMode="auto">
          <a:xfrm>
            <a:off x="261938" y="971550"/>
            <a:ext cx="8621712" cy="5513388"/>
            <a:chOff x="276225" y="972214"/>
            <a:chExt cx="8621713" cy="5512028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auto">
            <a:xfrm>
              <a:off x="276225" y="972214"/>
              <a:ext cx="8621713" cy="62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NEPHROTIC SYNDROME</a:t>
              </a:r>
              <a:endParaRPr lang="en-US" altLang="en-US" b="1" i="1"/>
            </a:p>
          </p:txBody>
        </p:sp>
        <p:sp>
          <p:nvSpPr>
            <p:cNvPr id="8196" name="Line 5"/>
            <p:cNvSpPr>
              <a:spLocks noChangeShapeType="1"/>
            </p:cNvSpPr>
            <p:nvPr/>
          </p:nvSpPr>
          <p:spPr bwMode="auto">
            <a:xfrm flipV="1">
              <a:off x="320675" y="1461626"/>
              <a:ext cx="8432800" cy="1587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7" name="Rectangle 8"/>
            <p:cNvSpPr>
              <a:spLocks noChangeArrowheads="1"/>
            </p:cNvSpPr>
            <p:nvPr/>
          </p:nvSpPr>
          <p:spPr bwMode="auto">
            <a:xfrm>
              <a:off x="3335338" y="1526908"/>
              <a:ext cx="2509837" cy="409147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1600" b="1"/>
                <a:t>Nephrotic syndrome</a:t>
              </a:r>
              <a:endParaRPr lang="en-US" altLang="en-US" sz="1600" b="1"/>
            </a:p>
          </p:txBody>
        </p:sp>
        <p:sp>
          <p:nvSpPr>
            <p:cNvPr id="8198" name="Line 10"/>
            <p:cNvSpPr>
              <a:spLocks noChangeShapeType="1"/>
            </p:cNvSpPr>
            <p:nvPr/>
          </p:nvSpPr>
          <p:spPr bwMode="auto">
            <a:xfrm>
              <a:off x="4591051" y="1936055"/>
              <a:ext cx="0" cy="2032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9" name="Rectangle 11"/>
            <p:cNvSpPr>
              <a:spLocks noChangeArrowheads="1"/>
            </p:cNvSpPr>
            <p:nvPr/>
          </p:nvSpPr>
          <p:spPr bwMode="auto">
            <a:xfrm>
              <a:off x="3340099" y="2153542"/>
              <a:ext cx="2509838" cy="668338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1600" b="1"/>
                <a:t>albuminuria</a:t>
              </a:r>
            </a:p>
            <a:p>
              <a:pPr algn="ctr" eaLnBrk="1" hangingPunct="1"/>
              <a:r>
                <a:rPr lang="en" altLang="en-US" sz="1100" b="1"/>
                <a:t>+</a:t>
              </a:r>
            </a:p>
            <a:p>
              <a:pPr algn="ctr" eaLnBrk="1" hangingPunct="1"/>
              <a:r>
                <a:rPr lang="en" altLang="en-US" sz="1100" b="1"/>
                <a:t>decomposition protein in tubules</a:t>
              </a:r>
              <a:endParaRPr lang="en-US" altLang="en-US" sz="1100" b="1"/>
            </a:p>
          </p:txBody>
        </p:sp>
        <p:sp>
          <p:nvSpPr>
            <p:cNvPr id="8200" name="Rectangle 12"/>
            <p:cNvSpPr>
              <a:spLocks noChangeArrowheads="1"/>
            </p:cNvSpPr>
            <p:nvPr/>
          </p:nvSpPr>
          <p:spPr bwMode="auto">
            <a:xfrm>
              <a:off x="3337718" y="3039367"/>
              <a:ext cx="2509838" cy="4794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1600" b="1"/>
                <a:t>hypoalbuminemia</a:t>
              </a:r>
              <a:endParaRPr lang="sr-Latn-CS" altLang="en-US" sz="1600" b="1"/>
            </a:p>
            <a:p>
              <a:pPr algn="ctr" eaLnBrk="1" hangingPunct="1"/>
              <a:r>
                <a:rPr lang="en" altLang="en-US" sz="1200" b="1"/>
                <a:t>( </a:t>
              </a:r>
              <a:r>
                <a:rPr lang="en" altLang="en-US" sz="1200" b="1">
                  <a:sym typeface="Symbol" panose="05050102010706020507" pitchFamily="18" charset="2"/>
                </a:rPr>
                <a:t> 15-20 </a:t>
              </a:r>
              <a:r>
                <a:rPr lang="en" altLang="en-US" sz="1200" b="1" i="1">
                  <a:sym typeface="Symbol" panose="05050102010706020507" pitchFamily="18" charset="2"/>
                </a:rPr>
                <a:t>g/l </a:t>
              </a:r>
              <a:r>
                <a:rPr lang="en" altLang="en-US" sz="1200" b="1">
                  <a:sym typeface="Symbol" panose="05050102010706020507" pitchFamily="18" charset="2"/>
                </a:rPr>
                <a:t>)</a:t>
              </a:r>
            </a:p>
          </p:txBody>
        </p:sp>
        <p:sp>
          <p:nvSpPr>
            <p:cNvPr id="8201" name="Line 13"/>
            <p:cNvSpPr>
              <a:spLocks noChangeShapeType="1"/>
            </p:cNvSpPr>
            <p:nvPr/>
          </p:nvSpPr>
          <p:spPr bwMode="auto">
            <a:xfrm>
              <a:off x="4595813" y="2831405"/>
              <a:ext cx="0" cy="2032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2" name="Rectangle 14"/>
            <p:cNvSpPr>
              <a:spLocks noChangeArrowheads="1"/>
            </p:cNvSpPr>
            <p:nvPr/>
          </p:nvSpPr>
          <p:spPr bwMode="auto">
            <a:xfrm>
              <a:off x="3332956" y="3734692"/>
              <a:ext cx="2509837" cy="52387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1400" b="1"/>
                <a:t>oncotic pressure plasma</a:t>
              </a:r>
            </a:p>
            <a:p>
              <a:pPr algn="ctr" eaLnBrk="1" hangingPunct="1"/>
              <a:r>
                <a:rPr lang="en" altLang="en-US" sz="1200" b="1" smtClean="0"/>
                <a:t>(</a:t>
              </a:r>
              <a:r>
                <a:rPr lang="en" altLang="en-US" sz="1200" b="1" smtClean="0">
                  <a:sym typeface="Symbol" panose="05050102010706020507" pitchFamily="18" charset="2"/>
                </a:rPr>
                <a:t> </a:t>
              </a:r>
              <a:r>
                <a:rPr lang="en" altLang="en-US" sz="1200" b="1">
                  <a:sym typeface="Symbol" panose="05050102010706020507" pitchFamily="18" charset="2"/>
                </a:rPr>
                <a:t>10-12 </a:t>
              </a:r>
              <a:r>
                <a:rPr lang="en" altLang="en-US" sz="1200" b="1" i="1" smtClean="0">
                  <a:sym typeface="Symbol" panose="05050102010706020507" pitchFamily="18" charset="2"/>
                </a:rPr>
                <a:t>mmHg)</a:t>
              </a:r>
              <a:endParaRPr lang="en" altLang="en-US" sz="1200" b="1" i="1">
                <a:sym typeface="Symbol" panose="05050102010706020507" pitchFamily="18" charset="2"/>
              </a:endParaRPr>
            </a:p>
          </p:txBody>
        </p:sp>
        <p:sp>
          <p:nvSpPr>
            <p:cNvPr id="8203" name="Line 15"/>
            <p:cNvSpPr>
              <a:spLocks noChangeShapeType="1"/>
            </p:cNvSpPr>
            <p:nvPr/>
          </p:nvSpPr>
          <p:spPr bwMode="auto">
            <a:xfrm>
              <a:off x="4591050" y="3526730"/>
              <a:ext cx="0" cy="2032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4" name="Line 16"/>
            <p:cNvSpPr>
              <a:spLocks noChangeShapeType="1"/>
            </p:cNvSpPr>
            <p:nvPr/>
          </p:nvSpPr>
          <p:spPr bwMode="auto">
            <a:xfrm>
              <a:off x="4586288" y="4272855"/>
              <a:ext cx="0" cy="14446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5" name="Line 17"/>
            <p:cNvSpPr>
              <a:spLocks noChangeShapeType="1"/>
            </p:cNvSpPr>
            <p:nvPr/>
          </p:nvSpPr>
          <p:spPr bwMode="auto">
            <a:xfrm>
              <a:off x="2844800" y="4417317"/>
              <a:ext cx="339566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6" name="Line 18"/>
            <p:cNvSpPr>
              <a:spLocks noChangeShapeType="1"/>
            </p:cNvSpPr>
            <p:nvPr/>
          </p:nvSpPr>
          <p:spPr bwMode="auto">
            <a:xfrm>
              <a:off x="2846388" y="4418905"/>
              <a:ext cx="0" cy="2032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7" name="Line 19"/>
            <p:cNvSpPr>
              <a:spLocks noChangeShapeType="1"/>
            </p:cNvSpPr>
            <p:nvPr/>
          </p:nvSpPr>
          <p:spPr bwMode="auto">
            <a:xfrm>
              <a:off x="6240463" y="4418114"/>
              <a:ext cx="0" cy="2032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8" name="Rectangle 20"/>
            <p:cNvSpPr>
              <a:spLocks noChangeArrowheads="1"/>
            </p:cNvSpPr>
            <p:nvPr/>
          </p:nvSpPr>
          <p:spPr bwMode="auto">
            <a:xfrm>
              <a:off x="1593849" y="4628455"/>
              <a:ext cx="2509838" cy="4794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1400" b="1"/>
                <a:t>reduced intravascular </a:t>
              </a:r>
            </a:p>
            <a:p>
              <a:pPr algn="ctr" eaLnBrk="1" hangingPunct="1"/>
              <a:r>
                <a:rPr lang="en" altLang="en-US" sz="1400" b="1"/>
                <a:t>volume</a:t>
              </a:r>
              <a:endParaRPr lang="sr-Latn-CS" altLang="en-US" sz="1400" b="1">
                <a:sym typeface="Symbol" panose="05050102010706020507" pitchFamily="18" charset="2"/>
              </a:endParaRPr>
            </a:p>
          </p:txBody>
        </p:sp>
        <p:sp>
          <p:nvSpPr>
            <p:cNvPr id="8209" name="Rectangle 21"/>
            <p:cNvSpPr>
              <a:spLocks noChangeArrowheads="1"/>
            </p:cNvSpPr>
            <p:nvPr/>
          </p:nvSpPr>
          <p:spPr bwMode="auto">
            <a:xfrm>
              <a:off x="4965700" y="4623692"/>
              <a:ext cx="2509838" cy="4794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1400" b="1" i="1" smtClean="0">
                  <a:sym typeface="Symbol" panose="05050102010706020507" pitchFamily="18" charset="2"/>
                </a:rPr>
                <a:t>H</a:t>
              </a:r>
              <a:r>
                <a:rPr lang="en" altLang="en-US" sz="1400" b="1" i="1" baseline="-25000" smtClean="0">
                  <a:sym typeface="Symbol" panose="05050102010706020507" pitchFamily="18" charset="2"/>
                </a:rPr>
                <a:t>2 </a:t>
              </a:r>
              <a:r>
                <a:rPr lang="en" altLang="en-US" sz="1400" b="1" i="1">
                  <a:sym typeface="Symbol" panose="05050102010706020507" pitchFamily="18" charset="2"/>
                </a:rPr>
                <a:t>O </a:t>
              </a:r>
              <a:r>
                <a:rPr lang="en" altLang="en-US" sz="1400" b="1">
                  <a:sym typeface="Symbol" panose="05050102010706020507" pitchFamily="18" charset="2"/>
                </a:rPr>
                <a:t>transudation in </a:t>
              </a:r>
            </a:p>
            <a:p>
              <a:pPr algn="ctr" eaLnBrk="1" hangingPunct="1"/>
              <a:r>
                <a:rPr lang="en" altLang="en-US" sz="1200" b="1">
                  <a:sym typeface="Symbol" panose="05050102010706020507" pitchFamily="18" charset="2"/>
                </a:rPr>
                <a:t>interstitial space</a:t>
              </a:r>
              <a:endParaRPr lang="sr-Latn-CS" altLang="en-US" sz="1200" b="1">
                <a:sym typeface="Symbol" panose="05050102010706020507" pitchFamily="18" charset="2"/>
              </a:endParaRPr>
            </a:p>
          </p:txBody>
        </p:sp>
        <p:sp>
          <p:nvSpPr>
            <p:cNvPr id="8210" name="Line 22"/>
            <p:cNvSpPr>
              <a:spLocks noChangeShapeType="1"/>
            </p:cNvSpPr>
            <p:nvPr/>
          </p:nvSpPr>
          <p:spPr bwMode="auto">
            <a:xfrm>
              <a:off x="2851150" y="5111844"/>
              <a:ext cx="0" cy="2032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1" name="Rectangle 23"/>
            <p:cNvSpPr>
              <a:spLocks noChangeArrowheads="1"/>
            </p:cNvSpPr>
            <p:nvPr/>
          </p:nvSpPr>
          <p:spPr bwMode="auto">
            <a:xfrm>
              <a:off x="1593850" y="5309492"/>
              <a:ext cx="2509838" cy="4794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1600" b="1">
                  <a:sym typeface="Symbol" panose="05050102010706020507" pitchFamily="18" charset="2"/>
                </a:rPr>
                <a:t>activation RAAS - a</a:t>
              </a:r>
              <a:endParaRPr lang="sr-Latn-CS" altLang="en-US" sz="1600" b="1">
                <a:sym typeface="Symbol" panose="05050102010706020507" pitchFamily="18" charset="2"/>
              </a:endParaRPr>
            </a:p>
          </p:txBody>
        </p:sp>
        <p:sp>
          <p:nvSpPr>
            <p:cNvPr id="8212" name="Line 25"/>
            <p:cNvSpPr>
              <a:spLocks noChangeShapeType="1"/>
            </p:cNvSpPr>
            <p:nvPr/>
          </p:nvSpPr>
          <p:spPr bwMode="auto">
            <a:xfrm>
              <a:off x="2846388" y="5795267"/>
              <a:ext cx="0" cy="2032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3" name="Rectangle 26"/>
            <p:cNvSpPr>
              <a:spLocks noChangeArrowheads="1"/>
            </p:cNvSpPr>
            <p:nvPr/>
          </p:nvSpPr>
          <p:spPr bwMode="auto">
            <a:xfrm>
              <a:off x="1589088" y="6004817"/>
              <a:ext cx="2509837" cy="47942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1400" b="1">
                  <a:sym typeface="Symbol" panose="05050102010706020507" pitchFamily="18" charset="2"/>
                </a:rPr>
                <a:t>secondary retention</a:t>
              </a:r>
            </a:p>
            <a:p>
              <a:pPr algn="ctr" eaLnBrk="1" hangingPunct="1"/>
              <a:r>
                <a:rPr lang="en" altLang="en-US" sz="1400" b="1" i="1" smtClean="0">
                  <a:sym typeface="Symbol" panose="05050102010706020507" pitchFamily="18" charset="2"/>
                </a:rPr>
                <a:t>Na</a:t>
              </a:r>
              <a:r>
                <a:rPr lang="en" altLang="en-US" sz="1400" b="1" i="1" baseline="30000" smtClean="0">
                  <a:sym typeface="Symbol" panose="05050102010706020507" pitchFamily="18" charset="2"/>
                </a:rPr>
                <a:t>+ </a:t>
              </a:r>
              <a:r>
                <a:rPr lang="en" altLang="en-US" sz="1400" b="1" smtClean="0">
                  <a:sym typeface="Symbol" panose="05050102010706020507" pitchFamily="18" charset="2"/>
                </a:rPr>
                <a:t>and </a:t>
              </a:r>
              <a:r>
                <a:rPr lang="en" altLang="en-US" sz="1400" b="1" i="1" smtClean="0">
                  <a:sym typeface="Symbol" panose="05050102010706020507" pitchFamily="18" charset="2"/>
                </a:rPr>
                <a:t>H</a:t>
              </a:r>
              <a:r>
                <a:rPr lang="en" altLang="en-US" sz="1400" b="1" i="1" baseline="-25000" smtClean="0">
                  <a:sym typeface="Symbol" panose="05050102010706020507" pitchFamily="18" charset="2"/>
                </a:rPr>
                <a:t>2 </a:t>
              </a:r>
              <a:r>
                <a:rPr lang="en" altLang="en-US" sz="1400" b="1" i="1">
                  <a:sym typeface="Symbol" panose="05050102010706020507" pitchFamily="18" charset="2"/>
                </a:rPr>
                <a:t>O</a:t>
              </a:r>
            </a:p>
          </p:txBody>
        </p:sp>
        <p:sp>
          <p:nvSpPr>
            <p:cNvPr id="8214" name="Rectangle 27"/>
            <p:cNvSpPr>
              <a:spLocks noChangeArrowheads="1"/>
            </p:cNvSpPr>
            <p:nvPr/>
          </p:nvSpPr>
          <p:spPr bwMode="auto">
            <a:xfrm>
              <a:off x="5256213" y="5304730"/>
              <a:ext cx="1928812" cy="47942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000" b="1">
                  <a:solidFill>
                    <a:schemeClr val="bg1"/>
                  </a:solidFill>
                  <a:sym typeface="Symbol" panose="05050102010706020507" pitchFamily="18" charset="2"/>
                </a:rPr>
                <a:t>EDEMA</a:t>
              </a:r>
              <a:endParaRPr lang="sr-Latn-CS" altLang="en-US" sz="2000" b="1">
                <a:solidFill>
                  <a:schemeClr val="bg1"/>
                </a:solidFill>
                <a:sym typeface="Symbol" panose="05050102010706020507" pitchFamily="18" charset="2"/>
              </a:endParaRPr>
            </a:p>
          </p:txBody>
        </p:sp>
        <p:sp>
          <p:nvSpPr>
            <p:cNvPr id="8215" name="Line 28"/>
            <p:cNvSpPr>
              <a:spLocks noChangeShapeType="1"/>
            </p:cNvSpPr>
            <p:nvPr/>
          </p:nvSpPr>
          <p:spPr bwMode="auto">
            <a:xfrm>
              <a:off x="6240463" y="5107880"/>
              <a:ext cx="0" cy="2032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6" name="Line 29"/>
            <p:cNvSpPr>
              <a:spLocks noChangeShapeType="1"/>
            </p:cNvSpPr>
            <p:nvPr/>
          </p:nvSpPr>
          <p:spPr bwMode="auto">
            <a:xfrm>
              <a:off x="4106863" y="6241355"/>
              <a:ext cx="21336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7" name="Line 30"/>
            <p:cNvSpPr>
              <a:spLocks noChangeShapeType="1"/>
            </p:cNvSpPr>
            <p:nvPr/>
          </p:nvSpPr>
          <p:spPr bwMode="auto">
            <a:xfrm flipV="1">
              <a:off x="6240463" y="5776217"/>
              <a:ext cx="0" cy="465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5"/>
          <p:cNvGrpSpPr>
            <a:grpSpLocks/>
          </p:cNvGrpSpPr>
          <p:nvPr/>
        </p:nvGrpSpPr>
        <p:grpSpPr bwMode="auto">
          <a:xfrm>
            <a:off x="247650" y="869950"/>
            <a:ext cx="8621713" cy="871538"/>
            <a:chOff x="247197" y="869955"/>
            <a:chExt cx="8621713" cy="870898"/>
          </a:xfrm>
        </p:grpSpPr>
        <p:sp>
          <p:nvSpPr>
            <p:cNvPr id="64516" name="Rectangle 3"/>
            <p:cNvSpPr>
              <a:spLocks noChangeArrowheads="1"/>
            </p:cNvSpPr>
            <p:nvPr/>
          </p:nvSpPr>
          <p:spPr bwMode="auto">
            <a:xfrm>
              <a:off x="247197" y="869955"/>
              <a:ext cx="8621713" cy="87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/>
                <a:t>MEMBRANOPROLIFERATIVE GLOMERULONEPHRITIS</a:t>
              </a:r>
              <a:endParaRPr lang="en-US" altLang="en-US" sz="2400" b="1" i="1"/>
            </a:p>
          </p:txBody>
        </p:sp>
        <p:sp>
          <p:nvSpPr>
            <p:cNvPr id="64517" name="Line 5"/>
            <p:cNvSpPr>
              <a:spLocks noChangeShapeType="1"/>
            </p:cNvSpPr>
            <p:nvPr/>
          </p:nvSpPr>
          <p:spPr bwMode="auto">
            <a:xfrm flipV="1">
              <a:off x="320449" y="1495710"/>
              <a:ext cx="8433026" cy="1768"/>
            </a:xfrm>
            <a:prstGeom prst="line">
              <a:avLst/>
            </a:prstGeom>
            <a:noFill/>
            <a:ln w="38100">
              <a:solidFill>
                <a:srgbClr val="FF757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7347" name="Rectangle 7"/>
          <p:cNvSpPr>
            <a:spLocks noChangeArrowheads="1"/>
          </p:cNvSpPr>
          <p:nvPr/>
        </p:nvSpPr>
        <p:spPr bwMode="auto">
          <a:xfrm>
            <a:off x="339725" y="1411288"/>
            <a:ext cx="8413750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>
              <a:buClr>
                <a:srgbClr val="FF7575"/>
              </a:buClr>
              <a:buFont typeface="Wingdings" pitchFamily="2" charset="2"/>
              <a:buNone/>
              <a:tabLst>
                <a:tab pos="261938" algn="l"/>
              </a:tabLst>
              <a:defRPr/>
            </a:pPr>
            <a:r>
              <a:rPr lang="en" sz="2000" b="1">
                <a:latin typeface="Arial" charset="0"/>
              </a:rPr>
              <a:t>TREATMENT</a:t>
            </a:r>
          </a:p>
          <a:p>
            <a:pPr algn="just">
              <a:buClr>
                <a:srgbClr val="FF7575"/>
              </a:buClr>
              <a:tabLst>
                <a:tab pos="261938" algn="l"/>
              </a:tabLst>
              <a:defRPr/>
            </a:pPr>
            <a:r>
              <a:rPr lang="en" sz="1600" b="1">
                <a:latin typeface="Arial" charset="0"/>
              </a:rPr>
              <a:t>MEMBRANOPROLIFERATIVE GLOMERULONEPHRITIS TYPE 2</a:t>
            </a:r>
          </a:p>
          <a:p>
            <a:pPr algn="just">
              <a:buClr>
                <a:srgbClr val="FF7575"/>
              </a:buClr>
              <a:tabLst>
                <a:tab pos="261938" algn="l"/>
              </a:tabLst>
              <a:defRPr/>
            </a:pPr>
            <a:r>
              <a:rPr lang="en" sz="1600" b="1">
                <a:latin typeface="Arial" charset="0"/>
              </a:rPr>
              <a:t>RAPIDLY PROGRESSIVE FORM</a:t>
            </a:r>
            <a:endParaRPr lang="sr-Latn-CS" sz="1600" b="1">
              <a:latin typeface="Arial" charset="0"/>
            </a:endParaRPr>
          </a:p>
          <a:p>
            <a:pPr algn="just">
              <a:buClr>
                <a:srgbClr val="FF7575"/>
              </a:buClr>
              <a:tabLst>
                <a:tab pos="261938" algn="l"/>
              </a:tabLst>
              <a:defRPr/>
            </a:pPr>
            <a:endParaRPr lang="sr-Cyrl-CS" sz="400" b="1">
              <a:latin typeface="Arial" charset="0"/>
            </a:endParaRPr>
          </a:p>
          <a:p>
            <a:pPr algn="just">
              <a:buClr>
                <a:srgbClr val="FF7575"/>
              </a:buClr>
              <a:buFont typeface="Wingdings 2" pitchFamily="18" charset="2"/>
              <a:buChar char=""/>
              <a:tabLst>
                <a:tab pos="261938" algn="l"/>
              </a:tabLst>
              <a:defRPr/>
            </a:pPr>
            <a:r>
              <a:rPr lang="en" sz="1600" b="1">
                <a:latin typeface="Arial" charset="0"/>
              </a:rPr>
              <a:t>  Methylprednisolone 500-1000 </a:t>
            </a:r>
            <a:r>
              <a:rPr lang="en" sz="1600" b="1" i="1">
                <a:latin typeface="Arial" charset="0"/>
              </a:rPr>
              <a:t>mg iv </a:t>
            </a:r>
            <a:r>
              <a:rPr lang="en" sz="1600" b="1">
                <a:latin typeface="Arial" charset="0"/>
              </a:rPr>
              <a:t>infusion/day for three days and then</a:t>
            </a:r>
          </a:p>
          <a:p>
            <a:pPr algn="just">
              <a:buClr>
                <a:srgbClr val="FF7575"/>
              </a:buClr>
              <a:tabLst>
                <a:tab pos="261938" algn="l"/>
              </a:tabLst>
              <a:defRPr/>
            </a:pPr>
            <a:endParaRPr lang="sr-Cyrl-RS" sz="800" b="1">
              <a:latin typeface="Arial" charset="0"/>
            </a:endParaRPr>
          </a:p>
          <a:p>
            <a:pPr algn="just">
              <a:buClr>
                <a:srgbClr val="FF7575"/>
              </a:buClr>
              <a:buFont typeface="Wingdings 2" pitchFamily="18" charset="2"/>
              <a:buChar char=""/>
              <a:tabLst>
                <a:tab pos="261938" algn="l"/>
              </a:tabLst>
              <a:defRPr/>
            </a:pPr>
            <a:r>
              <a:rPr lang="en" sz="1600" b="1" smtClean="0">
                <a:latin typeface="Arial" charset="0"/>
              </a:rPr>
              <a:t> Prednisone </a:t>
            </a:r>
            <a:r>
              <a:rPr lang="en" sz="1600" b="1">
                <a:latin typeface="Arial" charset="0"/>
              </a:rPr>
              <a:t>0.5 </a:t>
            </a:r>
            <a:r>
              <a:rPr lang="en" sz="1600" b="1" i="1" smtClean="0">
                <a:latin typeface="Arial" charset="0"/>
              </a:rPr>
              <a:t>mg/kg</a:t>
            </a:r>
            <a:r>
              <a:rPr lang="en" sz="1600" b="1" smtClean="0">
                <a:latin typeface="Arial" charset="0"/>
              </a:rPr>
              <a:t>/day</a:t>
            </a:r>
            <a:endParaRPr lang="en" sz="1600" b="1">
              <a:latin typeface="Arial" charset="0"/>
            </a:endParaRPr>
          </a:p>
          <a:p>
            <a:pPr algn="just">
              <a:buClr>
                <a:srgbClr val="FF7575"/>
              </a:buClr>
              <a:tabLst>
                <a:tab pos="261938" algn="l"/>
              </a:tabLst>
              <a:defRPr/>
            </a:pPr>
            <a:r>
              <a:rPr lang="en" sz="800" b="1">
                <a:latin typeface="Arial" charset="0"/>
              </a:rPr>
              <a:t> </a:t>
            </a:r>
          </a:p>
          <a:p>
            <a:pPr algn="just">
              <a:buClr>
                <a:srgbClr val="FF7575"/>
              </a:buClr>
              <a:buFont typeface="Wingdings 2" pitchFamily="18" charset="2"/>
              <a:buChar char=""/>
              <a:tabLst>
                <a:tab pos="261938" algn="l"/>
              </a:tabLst>
              <a:defRPr/>
            </a:pPr>
            <a:r>
              <a:rPr lang="en" sz="1600" b="1" smtClean="0">
                <a:latin typeface="Arial" charset="0"/>
              </a:rPr>
              <a:t> Cyclophosphamide </a:t>
            </a:r>
            <a:r>
              <a:rPr lang="en" sz="1600" b="1">
                <a:latin typeface="Arial" charset="0"/>
              </a:rPr>
              <a:t>500-1000 </a:t>
            </a:r>
            <a:r>
              <a:rPr lang="en" sz="1600" b="1" i="1">
                <a:latin typeface="Arial" charset="0"/>
              </a:rPr>
              <a:t>mg/m </a:t>
            </a:r>
            <a:r>
              <a:rPr lang="en" sz="1600" b="1" i="1" baseline="30000">
                <a:latin typeface="Arial" charset="0"/>
              </a:rPr>
              <a:t>2</a:t>
            </a:r>
            <a:r>
              <a:rPr lang="en" sz="1600" b="1">
                <a:latin typeface="Arial" charset="0"/>
              </a:rPr>
              <a:t> </a:t>
            </a:r>
            <a:r>
              <a:rPr lang="en" sz="1600" b="1" i="1">
                <a:latin typeface="Arial" charset="0"/>
              </a:rPr>
              <a:t>iv</a:t>
            </a:r>
            <a:r>
              <a:rPr lang="en" sz="1600" b="1">
                <a:latin typeface="Arial" charset="0"/>
              </a:rPr>
              <a:t> inf., 1 per month during 6 months, a</a:t>
            </a:r>
          </a:p>
          <a:p>
            <a:pPr algn="just">
              <a:buClr>
                <a:srgbClr val="FF7575"/>
              </a:buClr>
              <a:tabLst>
                <a:tab pos="261938" algn="l"/>
              </a:tabLst>
              <a:defRPr/>
            </a:pPr>
            <a:r>
              <a:rPr lang="en" sz="1600" b="1">
                <a:latin typeface="Arial" charset="0"/>
              </a:rPr>
              <a:t>then:</a:t>
            </a:r>
          </a:p>
          <a:p>
            <a:pPr marL="261938" algn="just">
              <a:buClr>
                <a:srgbClr val="FF7575"/>
              </a:buClr>
              <a:buFont typeface="Wingdings" pitchFamily="2" charset="2"/>
              <a:buChar char="v"/>
              <a:tabLst>
                <a:tab pos="261938" algn="l"/>
                <a:tab pos="536575" algn="l"/>
              </a:tabLst>
              <a:defRPr/>
            </a:pPr>
            <a:r>
              <a:rPr lang="en" sz="1600" b="1" smtClean="0">
                <a:latin typeface="Arial" charset="0"/>
              </a:rPr>
              <a:t> 500-1000 </a:t>
            </a:r>
            <a:r>
              <a:rPr lang="en" sz="1600" b="1" i="1">
                <a:latin typeface="Arial" charset="0"/>
              </a:rPr>
              <a:t>mg/m </a:t>
            </a:r>
            <a:r>
              <a:rPr lang="en" sz="1600" b="1" i="1" baseline="30000">
                <a:latin typeface="Arial" charset="0"/>
              </a:rPr>
              <a:t>2 </a:t>
            </a:r>
            <a:r>
              <a:rPr lang="en" sz="1600" b="1" i="1">
                <a:latin typeface="Arial" charset="0"/>
              </a:rPr>
              <a:t>iv </a:t>
            </a:r>
            <a:r>
              <a:rPr lang="en" sz="1600" b="1">
                <a:latin typeface="Arial" charset="0"/>
              </a:rPr>
              <a:t>inf., once every three months for two years or</a:t>
            </a:r>
          </a:p>
          <a:p>
            <a:pPr marL="261938" algn="just">
              <a:buClr>
                <a:srgbClr val="FF7575"/>
              </a:buClr>
              <a:buFont typeface="Wingdings" pitchFamily="2" charset="2"/>
              <a:buChar char="v"/>
              <a:tabLst>
                <a:tab pos="261938" algn="l"/>
                <a:tab pos="536575" algn="l"/>
              </a:tabLst>
              <a:defRPr/>
            </a:pPr>
            <a:r>
              <a:rPr lang="en" sz="1600" b="1" smtClean="0">
                <a:latin typeface="Arial" charset="0"/>
              </a:rPr>
              <a:t> 2.0 </a:t>
            </a:r>
            <a:r>
              <a:rPr lang="en" sz="1600" b="1" i="1">
                <a:latin typeface="Arial" charset="0"/>
              </a:rPr>
              <a:t>mg/kg </a:t>
            </a:r>
            <a:r>
              <a:rPr lang="en" sz="1600" b="1">
                <a:latin typeface="Arial" charset="0"/>
              </a:rPr>
              <a:t>/ day </a:t>
            </a:r>
            <a:r>
              <a:rPr lang="en" sz="1600" b="1" i="1">
                <a:latin typeface="Arial" charset="0"/>
              </a:rPr>
              <a:t>per person </a:t>
            </a:r>
            <a:r>
              <a:rPr lang="en" sz="1600" b="1">
                <a:latin typeface="Arial" charset="0"/>
              </a:rPr>
              <a:t>within 12 weeks (3 months)</a:t>
            </a:r>
            <a:endParaRPr lang="sr-Cyrl-RS" sz="1600" b="1" i="1">
              <a:latin typeface="Arial" charset="0"/>
            </a:endParaRPr>
          </a:p>
          <a:p>
            <a:pPr marL="261938" algn="just">
              <a:buClr>
                <a:srgbClr val="FF7575"/>
              </a:buClr>
              <a:tabLst>
                <a:tab pos="261938" algn="l"/>
                <a:tab pos="536575" algn="l"/>
              </a:tabLst>
              <a:defRPr/>
            </a:pPr>
            <a:endParaRPr lang="sr-Latn-RS" sz="800" b="1" i="1">
              <a:latin typeface="Arial" charset="0"/>
            </a:endParaRPr>
          </a:p>
          <a:p>
            <a:pPr algn="just">
              <a:buClr>
                <a:srgbClr val="FF7575"/>
              </a:buClr>
              <a:buFont typeface="Wingdings 2" pitchFamily="18" charset="2"/>
              <a:buChar char=""/>
              <a:tabLst>
                <a:tab pos="0" algn="l"/>
                <a:tab pos="536575" algn="l"/>
              </a:tabLst>
              <a:defRPr/>
            </a:pPr>
            <a:r>
              <a:rPr lang="en" sz="1600" b="1" i="1">
                <a:latin typeface="Arial" charset="0"/>
              </a:rPr>
              <a:t> </a:t>
            </a:r>
            <a:r>
              <a:rPr lang="en" sz="1600" b="1">
                <a:latin typeface="Arial" charset="0"/>
              </a:rPr>
              <a:t>Plasmapheresis: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v"/>
              <a:tabLst>
                <a:tab pos="0" algn="l"/>
                <a:tab pos="536575" algn="l"/>
              </a:tabLst>
              <a:defRPr/>
            </a:pPr>
            <a:r>
              <a:rPr lang="en" sz="1600" b="1" smtClean="0">
                <a:latin typeface="Arial" charset="0"/>
              </a:rPr>
              <a:t> serum </a:t>
            </a:r>
            <a:r>
              <a:rPr lang="en" sz="1600" b="1">
                <a:latin typeface="Arial" charset="0"/>
              </a:rPr>
              <a:t>creatinine concentration less than 500 </a:t>
            </a:r>
            <a:r>
              <a:rPr lang="en" sz="1600" b="1" i="1">
                <a:latin typeface="Arial" charset="0"/>
                <a:sym typeface="Symbol"/>
              </a:rPr>
              <a:t>mol/l</a:t>
            </a:r>
            <a:r>
              <a:rPr lang="en" sz="1600" b="1" i="1">
                <a:latin typeface="Arial" charset="0"/>
              </a:rPr>
              <a:t> </a:t>
            </a:r>
            <a:endParaRPr lang="sr-Latn-RS" sz="1600" b="1" i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v"/>
              <a:tabLst>
                <a:tab pos="0" algn="l"/>
                <a:tab pos="536575" algn="l"/>
              </a:tabLst>
              <a:defRPr/>
            </a:pPr>
            <a:r>
              <a:rPr lang="en" sz="1600" b="1">
                <a:latin typeface="Arial" charset="0"/>
              </a:rPr>
              <a:t> seven sessions of plasmapheresis, every day or every other day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v"/>
              <a:tabLst>
                <a:tab pos="0" algn="l"/>
                <a:tab pos="536575" algn="l"/>
              </a:tabLst>
              <a:defRPr/>
            </a:pPr>
            <a:r>
              <a:rPr lang="en" sz="1600" b="1" smtClean="0">
                <a:latin typeface="Arial" charset="0"/>
              </a:rPr>
              <a:t> 1.0-1.5 </a:t>
            </a:r>
            <a:r>
              <a:rPr lang="en" sz="1600" b="1">
                <a:latin typeface="Arial" charset="0"/>
              </a:rPr>
              <a:t>plasma volume changes ( </a:t>
            </a:r>
            <a:r>
              <a:rPr lang="en" sz="1600" b="1">
                <a:latin typeface="Arial" charset="0"/>
                <a:sym typeface="Symbol"/>
              </a:rPr>
              <a:t> 3000 </a:t>
            </a:r>
            <a:r>
              <a:rPr lang="en" sz="1600" b="1" i="1">
                <a:latin typeface="Arial" charset="0"/>
                <a:sym typeface="Symbol"/>
              </a:rPr>
              <a:t>ml</a:t>
            </a:r>
            <a:r>
              <a:rPr lang="en" sz="1600" b="1">
                <a:latin typeface="Arial" charset="0"/>
                <a:sym typeface="Symbol"/>
              </a:rPr>
              <a:t> plasma)</a:t>
            </a:r>
            <a:endParaRPr lang="sr-Cyrl-RS" sz="1600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v"/>
              <a:tabLst>
                <a:tab pos="0" algn="l"/>
                <a:tab pos="536575" algn="l"/>
              </a:tabLst>
              <a:defRPr/>
            </a:pPr>
            <a:r>
              <a:rPr lang="en" sz="1600" b="1" smtClean="0">
                <a:latin typeface="Arial" charset="0"/>
              </a:rPr>
              <a:t> fresh </a:t>
            </a:r>
            <a:r>
              <a:rPr lang="en" sz="1600" b="1">
                <a:latin typeface="Arial" charset="0"/>
              </a:rPr>
              <a:t>frozen plasma is used for plasma substitution</a:t>
            </a:r>
            <a:endParaRPr lang="en-US" sz="1600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v"/>
              <a:tabLst>
                <a:tab pos="261938" algn="l"/>
              </a:tabLst>
              <a:defRPr/>
            </a:pPr>
            <a:endParaRPr lang="en-US" sz="1600" b="1">
              <a:latin typeface="Arial" charset="0"/>
            </a:endParaRPr>
          </a:p>
          <a:p>
            <a:pPr lvl="1" algn="just">
              <a:buClr>
                <a:srgbClr val="FF7575"/>
              </a:buClr>
              <a:tabLst>
                <a:tab pos="261938" algn="l"/>
              </a:tabLst>
              <a:defRPr/>
            </a:pPr>
            <a:endParaRPr lang="en-US" sz="1600" b="1">
              <a:latin typeface="Arial" charset="0"/>
            </a:endParaRPr>
          </a:p>
          <a:p>
            <a:pPr lvl="1" algn="just">
              <a:buClr>
                <a:srgbClr val="FF7575"/>
              </a:buClr>
              <a:tabLst>
                <a:tab pos="261938" algn="l"/>
              </a:tabLst>
              <a:defRPr/>
            </a:pPr>
            <a:endParaRPr lang="en-US" sz="1600" b="1">
              <a:latin typeface="Arial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Char char="v"/>
              <a:tabLst>
                <a:tab pos="261938" algn="l"/>
              </a:tabLst>
              <a:defRPr/>
            </a:pPr>
            <a:endParaRPr lang="sr-Cyrl-CS" sz="800" b="1" i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6"/>
          <p:cNvGrpSpPr>
            <a:grpSpLocks/>
          </p:cNvGrpSpPr>
          <p:nvPr/>
        </p:nvGrpSpPr>
        <p:grpSpPr bwMode="auto">
          <a:xfrm>
            <a:off x="138113" y="1066800"/>
            <a:ext cx="8867775" cy="5595938"/>
            <a:chOff x="123825" y="1066800"/>
            <a:chExt cx="8867775" cy="5595938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auto">
            <a:xfrm>
              <a:off x="233363" y="1066800"/>
              <a:ext cx="8636000" cy="47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" altLang="en-US" sz="2400" b="1">
                  <a:cs typeface="Arial" panose="020B0604020202020204" pitchFamily="34" charset="0"/>
                </a:rPr>
                <a:t>TREATMENT EDEMA U NEPHROTIC SYNDROME </a:t>
              </a:r>
              <a:endParaRPr lang="en-US" altLang="en-US" sz="2400" b="1">
                <a:cs typeface="Arial" panose="020B0604020202020204" pitchFamily="34" charset="0"/>
              </a:endParaRPr>
            </a:p>
          </p:txBody>
        </p:sp>
        <p:sp>
          <p:nvSpPr>
            <p:cNvPr id="9220" name="Rectangle 6"/>
            <p:cNvSpPr>
              <a:spLocks noChangeArrowheads="1"/>
            </p:cNvSpPr>
            <p:nvPr/>
          </p:nvSpPr>
          <p:spPr bwMode="auto">
            <a:xfrm>
              <a:off x="123825" y="1544638"/>
              <a:ext cx="8867775" cy="51181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cs typeface="Arial" panose="020B0604020202020204" pitchFamily="34" charset="0"/>
              </a:endParaRPr>
            </a:p>
          </p:txBody>
        </p:sp>
        <p:grpSp>
          <p:nvGrpSpPr>
            <p:cNvPr id="9221" name="Group 55"/>
            <p:cNvGrpSpPr>
              <a:grpSpLocks/>
            </p:cNvGrpSpPr>
            <p:nvPr/>
          </p:nvGrpSpPr>
          <p:grpSpPr bwMode="auto">
            <a:xfrm>
              <a:off x="277813" y="1603375"/>
              <a:ext cx="8574087" cy="4652963"/>
              <a:chOff x="277814" y="800100"/>
              <a:chExt cx="8573340" cy="4652112"/>
            </a:xfrm>
          </p:grpSpPr>
          <p:sp>
            <p:nvSpPr>
              <p:cNvPr id="9223" name="Rectangle 44"/>
              <p:cNvSpPr>
                <a:spLocks noChangeArrowheads="1"/>
              </p:cNvSpPr>
              <p:nvPr/>
            </p:nvSpPr>
            <p:spPr bwMode="auto">
              <a:xfrm>
                <a:off x="277814" y="800100"/>
                <a:ext cx="1725158" cy="1085850"/>
              </a:xfrm>
              <a:prstGeom prst="rect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" altLang="en-US" sz="1600" b="1" smtClean="0"/>
                  <a:t>MILD</a:t>
                </a:r>
                <a:endParaRPr lang="sr-Latn-CS" altLang="en-US" sz="1600" b="1"/>
              </a:p>
            </p:txBody>
          </p:sp>
          <p:sp>
            <p:nvSpPr>
              <p:cNvPr id="9224" name="Rectangle 45"/>
              <p:cNvSpPr>
                <a:spLocks noChangeArrowheads="1"/>
              </p:cNvSpPr>
              <p:nvPr/>
            </p:nvSpPr>
            <p:spPr bwMode="auto">
              <a:xfrm>
                <a:off x="2002971" y="800100"/>
                <a:ext cx="6845754" cy="1085850"/>
              </a:xfrm>
              <a:prstGeom prst="rect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Char char="•"/>
                </a:pPr>
                <a:r>
                  <a:rPr lang="en" altLang="en-US" sz="1600" b="1"/>
                  <a:t> restriction </a:t>
                </a:r>
                <a:r>
                  <a:rPr lang="en" altLang="en-US" sz="1600" b="1" smtClean="0"/>
                  <a:t>of </a:t>
                </a:r>
                <a:r>
                  <a:rPr lang="en" altLang="en-US" sz="1600" b="1" i="1"/>
                  <a:t>NaCl </a:t>
                </a:r>
                <a:r>
                  <a:rPr lang="en" altLang="en-US" sz="1600" b="1" i="1" smtClean="0"/>
                  <a:t>intake </a:t>
                </a:r>
                <a:r>
                  <a:rPr lang="en" altLang="en-US" sz="1600" b="1" smtClean="0"/>
                  <a:t>(3-4 </a:t>
                </a:r>
                <a:r>
                  <a:rPr lang="en" altLang="en-US" sz="1600" b="1" i="1"/>
                  <a:t>g</a:t>
                </a:r>
                <a:r>
                  <a:rPr lang="en" altLang="en-US" sz="1600" b="1"/>
                  <a:t> </a:t>
                </a:r>
                <a:r>
                  <a:rPr lang="en" altLang="en-US" sz="1600" b="1" i="1" smtClean="0"/>
                  <a:t>NaCl</a:t>
                </a:r>
                <a:r>
                  <a:rPr lang="en" altLang="en-US" sz="1600" b="1" smtClean="0"/>
                  <a:t>/day)</a:t>
                </a:r>
                <a:endParaRPr lang="en" altLang="en-US" sz="1600" b="1"/>
              </a:p>
              <a:p>
                <a:pPr eaLnBrk="1" hangingPunct="1">
                  <a:buFont typeface="Arial" panose="020B0604020202020204" pitchFamily="34" charset="0"/>
                  <a:buChar char="•"/>
                </a:pPr>
                <a:r>
                  <a:rPr lang="en" altLang="en-US" sz="1600" b="1"/>
                  <a:t> hydrochlorothiazide 12.5-50 </a:t>
                </a:r>
                <a:r>
                  <a:rPr lang="en" altLang="en-US" sz="1600" b="1" i="1" smtClean="0"/>
                  <a:t>mg</a:t>
                </a:r>
                <a:r>
                  <a:rPr lang="en" altLang="en-US" sz="1600" b="1" smtClean="0"/>
                  <a:t>/day (</a:t>
                </a:r>
                <a:r>
                  <a:rPr lang="en" altLang="en-US" sz="1600" b="1" i="1" smtClean="0"/>
                  <a:t>JGF</a:t>
                </a:r>
                <a:r>
                  <a:rPr lang="en" altLang="en-US" sz="1600" b="1" smtClean="0"/>
                  <a:t> </a:t>
                </a:r>
                <a:r>
                  <a:rPr lang="en" altLang="en-US" sz="1600" b="1">
                    <a:sym typeface="Symbol" panose="05050102010706020507" pitchFamily="18" charset="2"/>
                  </a:rPr>
                  <a:t> 50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ml/min/1.73m </a:t>
                </a:r>
                <a:r>
                  <a:rPr lang="en" altLang="en-US" sz="1600" b="1" i="1" baseline="30000">
                    <a:sym typeface="Symbol" panose="05050102010706020507" pitchFamily="18" charset="2"/>
                  </a:rPr>
                  <a:t>2 </a:t>
                </a:r>
                <a:r>
                  <a:rPr lang="en" altLang="en-US" sz="1600" b="1">
                    <a:sym typeface="Symbol" panose="05050102010706020507" pitchFamily="18" charset="2"/>
                  </a:rPr>
                  <a:t>)</a:t>
                </a:r>
              </a:p>
              <a:p>
                <a:pPr eaLnBrk="1" hangingPunct="1">
                  <a:buFont typeface="Arial" panose="020B0604020202020204" pitchFamily="34" charset="0"/>
                  <a:buChar char="•"/>
                </a:pPr>
                <a:r>
                  <a:rPr lang="en" altLang="en-US" sz="1600" b="1">
                    <a:sym typeface="Symbol" panose="05050102010706020507" pitchFamily="18" charset="2"/>
                  </a:rPr>
                  <a:t> furosemide 40-80 </a:t>
                </a:r>
                <a:r>
                  <a:rPr lang="en" altLang="en-US" sz="1600" b="1" i="1" smtClean="0">
                    <a:sym typeface="Symbol" panose="05050102010706020507" pitchFamily="18" charset="2"/>
                  </a:rPr>
                  <a:t>mg</a:t>
                </a:r>
                <a:r>
                  <a:rPr lang="en" altLang="en-US" sz="1600" b="1" smtClean="0">
                    <a:sym typeface="Symbol" panose="05050102010706020507" pitchFamily="18" charset="2"/>
                  </a:rPr>
                  <a:t>/day (</a:t>
                </a:r>
                <a:r>
                  <a:rPr lang="en" altLang="en-US" sz="1600" b="1" i="1" smtClean="0">
                    <a:sym typeface="Symbol" panose="05050102010706020507" pitchFamily="18" charset="2"/>
                  </a:rPr>
                  <a:t>JGF </a:t>
                </a:r>
                <a:r>
                  <a:rPr lang="en" altLang="en-US" sz="1600" b="1">
                    <a:sym typeface="Symbol" panose="05050102010706020507" pitchFamily="18" charset="2"/>
                  </a:rPr>
                  <a:t> 50 </a:t>
                </a:r>
                <a:r>
                  <a:rPr lang="en" altLang="en-US" sz="1600" b="1" i="1">
                    <a:sym typeface="Symbol" panose="05050102010706020507" pitchFamily="18" charset="2"/>
                  </a:rPr>
                  <a:t>ml/min/1.73m </a:t>
                </a:r>
                <a:r>
                  <a:rPr lang="en" altLang="en-US" sz="1600" b="1" i="1" baseline="30000">
                    <a:sym typeface="Symbol" panose="05050102010706020507" pitchFamily="18" charset="2"/>
                  </a:rPr>
                  <a:t>2 </a:t>
                </a:r>
                <a:r>
                  <a:rPr lang="en" altLang="en-US" sz="1600" b="1">
                    <a:sym typeface="Symbol" panose="05050102010706020507" pitchFamily="18" charset="2"/>
                  </a:rPr>
                  <a:t>)</a:t>
                </a:r>
                <a:endParaRPr lang="sr-Latn-CS" altLang="en-US" sz="1600" b="1"/>
              </a:p>
            </p:txBody>
          </p:sp>
          <p:grpSp>
            <p:nvGrpSpPr>
              <p:cNvPr id="9225" name="Group 48"/>
              <p:cNvGrpSpPr>
                <a:grpSpLocks/>
              </p:cNvGrpSpPr>
              <p:nvPr/>
            </p:nvGrpSpPr>
            <p:grpSpPr bwMode="auto">
              <a:xfrm>
                <a:off x="277830" y="1885852"/>
                <a:ext cx="8570911" cy="1085850"/>
                <a:chOff x="277830" y="1885852"/>
                <a:chExt cx="8570911" cy="1085850"/>
              </a:xfrm>
            </p:grpSpPr>
            <p:sp>
              <p:nvSpPr>
                <p:cNvPr id="9232" name="Rectangle 46"/>
                <p:cNvSpPr>
                  <a:spLocks noChangeArrowheads="1"/>
                </p:cNvSpPr>
                <p:nvPr/>
              </p:nvSpPr>
              <p:spPr bwMode="auto">
                <a:xfrm>
                  <a:off x="277830" y="1885852"/>
                  <a:ext cx="1725158" cy="1085850"/>
                </a:xfrm>
                <a:prstGeom prst="rect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" altLang="en-US" sz="1600" b="1"/>
                    <a:t>MODERATE</a:t>
                  </a:r>
                  <a:endParaRPr lang="sr-Latn-CS" altLang="en-US" sz="1600" b="1"/>
                </a:p>
              </p:txBody>
            </p:sp>
            <p:sp>
              <p:nvSpPr>
                <p:cNvPr id="9233" name="Rectangle 47"/>
                <p:cNvSpPr>
                  <a:spLocks noChangeArrowheads="1"/>
                </p:cNvSpPr>
                <p:nvPr/>
              </p:nvSpPr>
              <p:spPr bwMode="auto">
                <a:xfrm>
                  <a:off x="2002987" y="1885852"/>
                  <a:ext cx="6845754" cy="1085850"/>
                </a:xfrm>
                <a:prstGeom prst="rect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Char char="•"/>
                  </a:pPr>
                  <a:r>
                    <a:rPr lang="en" altLang="en-US" sz="1600" b="1"/>
                    <a:t> restriction of </a:t>
                  </a:r>
                  <a:r>
                    <a:rPr lang="en" altLang="en-US" sz="1600" b="1" i="1"/>
                    <a:t>NaCl </a:t>
                  </a:r>
                  <a:r>
                    <a:rPr lang="en" altLang="en-US" sz="1600" b="1" i="1" smtClean="0"/>
                    <a:t>intake</a:t>
                  </a:r>
                </a:p>
                <a:p>
                  <a:pPr eaLnBrk="1" hangingPunct="1">
                    <a:buFont typeface="Arial" panose="020B0604020202020204" pitchFamily="34" charset="0"/>
                    <a:buChar char="•"/>
                  </a:pPr>
                  <a:r>
                    <a:rPr lang="en" altLang="en-US" sz="1600" b="1" smtClean="0"/>
                    <a:t> </a:t>
                  </a:r>
                  <a:r>
                    <a:rPr lang="en" altLang="en-US" sz="1600" b="1"/>
                    <a:t>furosemide </a:t>
                  </a:r>
                  <a:r>
                    <a:rPr lang="en" altLang="en-US" sz="1600" b="1" smtClean="0"/>
                    <a:t>160-480 </a:t>
                  </a:r>
                  <a:r>
                    <a:rPr lang="en" altLang="en-US" sz="1600" b="1" i="1" smtClean="0"/>
                    <a:t>mg</a:t>
                  </a:r>
                  <a:r>
                    <a:rPr lang="en" altLang="en-US" sz="1600" b="1" smtClean="0"/>
                    <a:t>/day </a:t>
                  </a:r>
                  <a:r>
                    <a:rPr lang="en" altLang="en-US" sz="1600" b="1"/>
                    <a:t>or </a:t>
                  </a:r>
                  <a:endParaRPr lang="sr-Latn-CS" altLang="en-US" sz="1600" b="1">
                    <a:sym typeface="Symbol" panose="05050102010706020507" pitchFamily="18" charset="2"/>
                  </a:endParaRPr>
                </a:p>
                <a:p>
                  <a:pPr eaLnBrk="1" hangingPunct="1">
                    <a:buFont typeface="Arial" panose="020B0604020202020204" pitchFamily="34" charset="0"/>
                    <a:buChar char="•"/>
                  </a:pPr>
                  <a:r>
                    <a:rPr lang="en" altLang="en-US" sz="1600" b="1">
                      <a:sym typeface="Symbol" panose="05050102010706020507" pitchFamily="18" charset="2"/>
                    </a:rPr>
                    <a:t> bumetamide 1-2 </a:t>
                  </a:r>
                  <a:r>
                    <a:rPr lang="en" altLang="en-US" sz="1600" b="1" i="1" smtClean="0">
                      <a:sym typeface="Symbol" panose="05050102010706020507" pitchFamily="18" charset="2"/>
                    </a:rPr>
                    <a:t>mg</a:t>
                  </a:r>
                  <a:r>
                    <a:rPr lang="en" altLang="en-US" sz="1600" b="1" smtClean="0">
                      <a:sym typeface="Symbol" panose="05050102010706020507" pitchFamily="18" charset="2"/>
                    </a:rPr>
                    <a:t>/day 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or</a:t>
                  </a:r>
                  <a:endParaRPr lang="sr-Latn-CS" altLang="en-US" sz="1600" b="1">
                    <a:sym typeface="Symbol" panose="05050102010706020507" pitchFamily="18" charset="2"/>
                  </a:endParaRPr>
                </a:p>
                <a:p>
                  <a:pPr eaLnBrk="1" hangingPunct="1">
                    <a:buFont typeface="Arial" panose="020B0604020202020204" pitchFamily="34" charset="0"/>
                    <a:buChar char="•"/>
                  </a:pPr>
                  <a:r>
                    <a:rPr lang="en" altLang="en-US" sz="1600" b="1">
                      <a:sym typeface="Symbol" panose="05050102010706020507" pitchFamily="18" charset="2"/>
                    </a:rPr>
                    <a:t> </a:t>
                  </a:r>
                  <a:r>
                    <a:rPr lang="en" altLang="en-US" sz="1600" b="1" smtClean="0">
                      <a:sym typeface="Symbol" panose="05050102010706020507" pitchFamily="18" charset="2"/>
                    </a:rPr>
                    <a:t>torasemide 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40-160 </a:t>
                  </a:r>
                  <a:r>
                    <a:rPr lang="en" altLang="en-US" sz="1600" b="1" i="1" smtClean="0">
                      <a:sym typeface="Symbol" panose="05050102010706020507" pitchFamily="18" charset="2"/>
                    </a:rPr>
                    <a:t>mg/day</a:t>
                  </a:r>
                  <a:endParaRPr lang="sr-Latn-CS" altLang="en-US" sz="1600" b="1"/>
                </a:p>
              </p:txBody>
            </p:sp>
          </p:grpSp>
          <p:grpSp>
            <p:nvGrpSpPr>
              <p:cNvPr id="9226" name="Group 49"/>
              <p:cNvGrpSpPr>
                <a:grpSpLocks/>
              </p:cNvGrpSpPr>
              <p:nvPr/>
            </p:nvGrpSpPr>
            <p:grpSpPr bwMode="auto">
              <a:xfrm>
                <a:off x="280227" y="2971604"/>
                <a:ext cx="8570911" cy="1085850"/>
                <a:chOff x="277830" y="1885852"/>
                <a:chExt cx="8570911" cy="1085850"/>
              </a:xfrm>
            </p:grpSpPr>
            <p:sp>
              <p:nvSpPr>
                <p:cNvPr id="9230" name="Rectangle 50"/>
                <p:cNvSpPr>
                  <a:spLocks noChangeArrowheads="1"/>
                </p:cNvSpPr>
                <p:nvPr/>
              </p:nvSpPr>
              <p:spPr bwMode="auto">
                <a:xfrm>
                  <a:off x="277830" y="1885852"/>
                  <a:ext cx="1725158" cy="1085850"/>
                </a:xfrm>
                <a:prstGeom prst="rect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" altLang="en-US" sz="1400" b="1"/>
                    <a:t>HEAVY</a:t>
                  </a:r>
                  <a:endParaRPr lang="sr-Latn-CS" altLang="en-US" sz="1400" b="1"/>
                </a:p>
              </p:txBody>
            </p:sp>
            <p:sp>
              <p:nvSpPr>
                <p:cNvPr id="9231" name="Rectangle 51"/>
                <p:cNvSpPr>
                  <a:spLocks noChangeArrowheads="1"/>
                </p:cNvSpPr>
                <p:nvPr/>
              </p:nvSpPr>
              <p:spPr bwMode="auto">
                <a:xfrm>
                  <a:off x="2002987" y="1885852"/>
                  <a:ext cx="6845754" cy="1085850"/>
                </a:xfrm>
                <a:prstGeom prst="rect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Char char="•"/>
                  </a:pPr>
                  <a:r>
                    <a:rPr lang="en" altLang="en-US" sz="1600" b="1"/>
                    <a:t> restriction </a:t>
                  </a:r>
                  <a:r>
                    <a:rPr lang="en" altLang="en-US" sz="1600" b="1" smtClean="0"/>
                    <a:t>of </a:t>
                  </a:r>
                  <a:r>
                    <a:rPr lang="en" altLang="en-US" sz="1600" b="1" i="1" smtClean="0"/>
                    <a:t>NaCl </a:t>
                  </a:r>
                  <a:r>
                    <a:rPr lang="en" altLang="en-US" sz="1600" b="1"/>
                    <a:t>intake</a:t>
                  </a:r>
                  <a:endParaRPr lang="en" altLang="en-US" sz="1600" b="1" i="1"/>
                </a:p>
                <a:p>
                  <a:pPr eaLnBrk="1" hangingPunct="1">
                    <a:buFont typeface="Arial" panose="020B0604020202020204" pitchFamily="34" charset="0"/>
                    <a:buChar char="•"/>
                  </a:pPr>
                  <a:r>
                    <a:rPr lang="en" altLang="en-US" sz="1600" b="1"/>
                    <a:t> furosemide 160-480 </a:t>
                  </a:r>
                  <a:r>
                    <a:rPr lang="en" altLang="en-US" sz="1600" b="1" i="1" smtClean="0"/>
                    <a:t>mg</a:t>
                  </a:r>
                  <a:r>
                    <a:rPr lang="en" altLang="en-US" sz="1600" b="1" smtClean="0"/>
                    <a:t>/day </a:t>
                  </a:r>
                  <a:r>
                    <a:rPr lang="en" altLang="en-US" sz="1600" b="1" i="1"/>
                    <a:t>per axis </a:t>
                  </a:r>
                  <a:r>
                    <a:rPr lang="en" altLang="en-US" sz="1600" b="1"/>
                    <a:t>or </a:t>
                  </a:r>
                  <a:r>
                    <a:rPr lang="en" altLang="en-US" sz="1600" b="1" i="1"/>
                    <a:t>iv</a:t>
                  </a:r>
                  <a:r>
                    <a:rPr lang="en" altLang="en-US" sz="1600" b="1"/>
                    <a:t> or </a:t>
                  </a:r>
                  <a:endParaRPr lang="en-US" altLang="en-US" sz="1600" b="1"/>
                </a:p>
                <a:p>
                  <a:pPr eaLnBrk="1" hangingPunct="1">
                    <a:buFont typeface="Arial" panose="020B0604020202020204" pitchFamily="34" charset="0"/>
                    <a:buChar char="•"/>
                  </a:pPr>
                  <a:r>
                    <a:rPr lang="en" altLang="en-US" sz="1600" b="1"/>
                    <a:t> bumetanide or torsemide </a:t>
                  </a:r>
                  <a:endParaRPr lang="sr-Latn-CS" altLang="en-US" sz="1600" b="1">
                    <a:sym typeface="Symbol" panose="05050102010706020507" pitchFamily="18" charset="2"/>
                  </a:endParaRPr>
                </a:p>
                <a:p>
                  <a:pPr eaLnBrk="1" hangingPunct="1">
                    <a:buFont typeface="Arial" panose="020B0604020202020204" pitchFamily="34" charset="0"/>
                    <a:buChar char="•"/>
                  </a:pPr>
                  <a:r>
                    <a:rPr lang="en" altLang="en-US" sz="1600" b="1">
                      <a:sym typeface="Symbol" panose="05050102010706020507" pitchFamily="18" charset="2"/>
                    </a:rPr>
                    <a:t> plus metolazone 2.5-10 </a:t>
                  </a:r>
                  <a:r>
                    <a:rPr lang="en" altLang="en-US" sz="1600" b="1" i="1" smtClean="0">
                      <a:sym typeface="Symbol" panose="05050102010706020507" pitchFamily="18" charset="2"/>
                    </a:rPr>
                    <a:t>mg</a:t>
                  </a:r>
                  <a:r>
                    <a:rPr lang="en" altLang="en-US" sz="1600" b="1" smtClean="0">
                      <a:sym typeface="Symbol" panose="05050102010706020507" pitchFamily="18" charset="2"/>
                    </a:rPr>
                    <a:t>/day</a:t>
                  </a:r>
                  <a:endParaRPr lang="sr-Latn-CS" altLang="en-US" sz="1600" b="1"/>
                </a:p>
              </p:txBody>
            </p:sp>
          </p:grpSp>
          <p:grpSp>
            <p:nvGrpSpPr>
              <p:cNvPr id="9227" name="Group 52"/>
              <p:cNvGrpSpPr>
                <a:grpSpLocks/>
              </p:cNvGrpSpPr>
              <p:nvPr/>
            </p:nvGrpSpPr>
            <p:grpSpPr bwMode="auto">
              <a:xfrm>
                <a:off x="280243" y="4057355"/>
                <a:ext cx="8570911" cy="1394857"/>
                <a:chOff x="277830" y="1885852"/>
                <a:chExt cx="8570911" cy="1251772"/>
              </a:xfrm>
            </p:grpSpPr>
            <p:sp>
              <p:nvSpPr>
                <p:cNvPr id="9228" name="Rectangle 53"/>
                <p:cNvSpPr>
                  <a:spLocks noChangeArrowheads="1"/>
                </p:cNvSpPr>
                <p:nvPr/>
              </p:nvSpPr>
              <p:spPr bwMode="auto">
                <a:xfrm>
                  <a:off x="277830" y="1885852"/>
                  <a:ext cx="1725158" cy="1251772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17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" altLang="en-US" sz="1600" b="1">
                      <a:solidFill>
                        <a:schemeClr val="bg1"/>
                      </a:solidFill>
                    </a:rPr>
                    <a:t>REFRACTORY</a:t>
                  </a:r>
                  <a:endParaRPr lang="sr-Latn-CS" altLang="en-US" sz="1600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29" name="Rectangle 54"/>
                <p:cNvSpPr>
                  <a:spLocks noChangeArrowheads="1"/>
                </p:cNvSpPr>
                <p:nvPr/>
              </p:nvSpPr>
              <p:spPr bwMode="auto">
                <a:xfrm>
                  <a:off x="2002987" y="1885852"/>
                  <a:ext cx="6845754" cy="1251772"/>
                </a:xfrm>
                <a:prstGeom prst="rect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Char char="•"/>
                  </a:pPr>
                  <a:r>
                    <a:rPr lang="en" altLang="en-US" sz="1600" b="1"/>
                    <a:t> restriction of </a:t>
                  </a:r>
                  <a:r>
                    <a:rPr lang="en" altLang="en-US" sz="1600" b="1" i="1"/>
                    <a:t>NaCl </a:t>
                  </a:r>
                  <a:r>
                    <a:rPr lang="en" altLang="en-US" sz="1600" b="1" smtClean="0"/>
                    <a:t>intake</a:t>
                  </a:r>
                </a:p>
                <a:p>
                  <a:pPr eaLnBrk="1" hangingPunct="1">
                    <a:buFont typeface="Arial" panose="020B0604020202020204" pitchFamily="34" charset="0"/>
                    <a:buChar char="•"/>
                  </a:pPr>
                  <a:r>
                    <a:rPr lang="en" altLang="en-US" sz="1600" b="1" smtClean="0"/>
                    <a:t> </a:t>
                  </a:r>
                  <a:r>
                    <a:rPr lang="en" altLang="en-US" sz="1600" b="1"/>
                    <a:t>continuous </a:t>
                  </a:r>
                  <a:r>
                    <a:rPr lang="en" altLang="en-US" sz="1600" b="1" i="1"/>
                    <a:t>iv</a:t>
                  </a:r>
                  <a:r>
                    <a:rPr lang="en" altLang="en-US" sz="1600" b="1"/>
                    <a:t> infusion furosemide (20 </a:t>
                  </a:r>
                  <a:r>
                    <a:rPr lang="en" altLang="en-US" sz="1600" b="1" i="1"/>
                    <a:t>mg/h </a:t>
                  </a:r>
                  <a:r>
                    <a:rPr lang="en" altLang="en-US" sz="1600" b="1"/>
                    <a:t>) or</a:t>
                  </a:r>
                  <a:endParaRPr lang="sr-Latn-CS" altLang="en-US" sz="1600" b="1">
                    <a:sym typeface="Symbol" panose="05050102010706020507" pitchFamily="18" charset="2"/>
                  </a:endParaRPr>
                </a:p>
                <a:p>
                  <a:pPr eaLnBrk="1" hangingPunct="1">
                    <a:buFont typeface="Arial" panose="020B0604020202020204" pitchFamily="34" charset="0"/>
                    <a:buChar char="•"/>
                  </a:pPr>
                  <a:r>
                    <a:rPr lang="en" altLang="en-US" sz="1600" b="1">
                      <a:sym typeface="Symbol" panose="05050102010706020507" pitchFamily="18" charset="2"/>
                    </a:rPr>
                    <a:t> continuous </a:t>
                  </a:r>
                  <a:r>
                    <a:rPr lang="en" altLang="en-US" sz="1600" b="1" i="1">
                      <a:sym typeface="Symbol" panose="05050102010706020507" pitchFamily="18" charset="2"/>
                    </a:rPr>
                    <a:t>iv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 infusion bumetanide (1.0 </a:t>
                  </a:r>
                  <a:r>
                    <a:rPr lang="en" altLang="en-US" sz="1600" b="1" i="1">
                      <a:sym typeface="Symbol" panose="05050102010706020507" pitchFamily="18" charset="2"/>
                    </a:rPr>
                    <a:t>mg/h 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) or</a:t>
                  </a:r>
                  <a:endParaRPr lang="sr-Latn-CS" altLang="en-US" sz="1600" b="1">
                    <a:sym typeface="Symbol" panose="05050102010706020507" pitchFamily="18" charset="2"/>
                  </a:endParaRPr>
                </a:p>
                <a:p>
                  <a:pPr eaLnBrk="1" hangingPunct="1">
                    <a:buFont typeface="Arial" panose="020B0604020202020204" pitchFamily="34" charset="0"/>
                    <a:buChar char="•"/>
                  </a:pPr>
                  <a:r>
                    <a:rPr lang="en" altLang="en-US" sz="1600" b="1">
                      <a:sym typeface="Symbol" panose="05050102010706020507" pitchFamily="18" charset="2"/>
                    </a:rPr>
                    <a:t> infusion albumin (</a:t>
                  </a:r>
                  <a:r>
                    <a:rPr lang="en" altLang="en-US" sz="1600" b="1" smtClean="0">
                      <a:sym typeface="Symbol" panose="05050102010706020507" pitchFamily="18" charset="2"/>
                    </a:rPr>
                    <a:t>25-50</a:t>
                  </a:r>
                  <a:r>
                    <a:rPr lang="en" altLang="en-US" sz="1600" b="1" i="1" smtClean="0">
                      <a:sym typeface="Symbol" panose="05050102010706020507" pitchFamily="18" charset="2"/>
                    </a:rPr>
                    <a:t>g</a:t>
                  </a:r>
                  <a:r>
                    <a:rPr lang="en" altLang="en-US" sz="1600" b="1" smtClean="0">
                      <a:sym typeface="Symbol" panose="05050102010706020507" pitchFamily="18" charset="2"/>
                    </a:rPr>
                    <a:t>) 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+ 120 </a:t>
                  </a:r>
                  <a:r>
                    <a:rPr lang="en" altLang="en-US" sz="1600" b="1" i="1">
                      <a:sym typeface="Symbol" panose="05050102010706020507" pitchFamily="18" charset="2"/>
                    </a:rPr>
                    <a:t>mg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 furosemide or</a:t>
                  </a:r>
                  <a:endParaRPr lang="sr-Latn-CS" altLang="en-US" sz="1600" b="1">
                    <a:sym typeface="Symbol" panose="05050102010706020507" pitchFamily="18" charset="2"/>
                  </a:endParaRPr>
                </a:p>
                <a:p>
                  <a:pPr eaLnBrk="1" hangingPunct="1">
                    <a:buFont typeface="Arial" panose="020B0604020202020204" pitchFamily="34" charset="0"/>
                    <a:buChar char="•"/>
                  </a:pPr>
                  <a:r>
                    <a:rPr lang="en" altLang="en-US" sz="1600" b="1">
                      <a:sym typeface="Symbol" panose="05050102010706020507" pitchFamily="18" charset="2"/>
                    </a:rPr>
                    <a:t> slow continuous ultrafiltration - </a:t>
                  </a:r>
                  <a:r>
                    <a:rPr lang="en" altLang="en-US" sz="1600" b="1" i="1">
                      <a:sym typeface="Symbol" panose="05050102010706020507" pitchFamily="18" charset="2"/>
                    </a:rPr>
                    <a:t>SCUF</a:t>
                  </a:r>
                  <a:r>
                    <a:rPr lang="en" altLang="en-US" sz="1600" b="1">
                      <a:sym typeface="Symbol" panose="05050102010706020507" pitchFamily="18" charset="2"/>
                    </a:rPr>
                    <a:t> </a:t>
                  </a:r>
                  <a:endParaRPr lang="sr-Latn-CS" altLang="en-US" sz="1600" b="1"/>
                </a:p>
              </p:txBody>
            </p:sp>
          </p:grpSp>
        </p:grpSp>
        <p:sp>
          <p:nvSpPr>
            <p:cNvPr id="9222" name="Line 4"/>
            <p:cNvSpPr>
              <a:spLocks noChangeShapeType="1"/>
            </p:cNvSpPr>
            <p:nvPr/>
          </p:nvSpPr>
          <p:spPr bwMode="auto">
            <a:xfrm>
              <a:off x="123825" y="1498600"/>
              <a:ext cx="8867775" cy="0"/>
            </a:xfrm>
            <a:prstGeom prst="line">
              <a:avLst/>
            </a:prstGeom>
            <a:noFill/>
            <a:ln w="38100">
              <a:solidFill>
                <a:srgbClr val="FF797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42"/>
          <p:cNvGrpSpPr>
            <a:grpSpLocks/>
          </p:cNvGrpSpPr>
          <p:nvPr/>
        </p:nvGrpSpPr>
        <p:grpSpPr bwMode="auto">
          <a:xfrm>
            <a:off x="123825" y="1150938"/>
            <a:ext cx="8867775" cy="5530850"/>
            <a:chOff x="123825" y="1077913"/>
            <a:chExt cx="8867775" cy="5530850"/>
          </a:xfrm>
        </p:grpSpPr>
        <p:grpSp>
          <p:nvGrpSpPr>
            <p:cNvPr id="10244" name="Group 46"/>
            <p:cNvGrpSpPr>
              <a:grpSpLocks/>
            </p:cNvGrpSpPr>
            <p:nvPr/>
          </p:nvGrpSpPr>
          <p:grpSpPr bwMode="auto">
            <a:xfrm>
              <a:off x="835025" y="1125538"/>
              <a:ext cx="7218363" cy="5483225"/>
              <a:chOff x="835703" y="1125536"/>
              <a:chExt cx="7218364" cy="5482454"/>
            </a:xfrm>
          </p:grpSpPr>
          <p:sp>
            <p:nvSpPr>
              <p:cNvPr id="10247" name="Rectangle 9"/>
              <p:cNvSpPr>
                <a:spLocks noChangeArrowheads="1"/>
              </p:cNvSpPr>
              <p:nvPr/>
            </p:nvSpPr>
            <p:spPr bwMode="auto">
              <a:xfrm>
                <a:off x="2945504" y="1125536"/>
                <a:ext cx="3307895" cy="227806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>
                    <a:cs typeface="Arial" panose="020B0604020202020204" pitchFamily="34" charset="0"/>
                  </a:rPr>
                  <a:t>DIURETICS OF THE LOOP OF HENLE</a:t>
                </a:r>
                <a:endParaRPr lang="en-US" altLang="en-US" sz="1400" b="1">
                  <a:cs typeface="Arial" panose="020B0604020202020204" pitchFamily="34" charset="0"/>
                </a:endParaRPr>
              </a:p>
            </p:txBody>
          </p:sp>
          <p:sp>
            <p:nvSpPr>
              <p:cNvPr id="10248" name="Line 10"/>
              <p:cNvSpPr>
                <a:spLocks noChangeShapeType="1"/>
              </p:cNvSpPr>
              <p:nvPr/>
            </p:nvSpPr>
            <p:spPr bwMode="auto">
              <a:xfrm>
                <a:off x="4596492" y="1353342"/>
                <a:ext cx="0" cy="15557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49" name="Rectangle 11"/>
              <p:cNvSpPr>
                <a:spLocks noChangeArrowheads="1"/>
              </p:cNvSpPr>
              <p:nvPr/>
            </p:nvSpPr>
            <p:spPr bwMode="auto">
              <a:xfrm>
                <a:off x="3451904" y="1509711"/>
                <a:ext cx="2292350" cy="60007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Char char="­"/>
                </a:pPr>
                <a:r>
                  <a:rPr lang="en" altLang="en-US" sz="1400" b="1">
                    <a:cs typeface="Arial" panose="020B0604020202020204" pitchFamily="34" charset="0"/>
                    <a:sym typeface="Symbol" panose="05050102010706020507" pitchFamily="18" charset="2"/>
                  </a:rPr>
                  <a:t> excretion urine</a:t>
                </a:r>
                <a:endParaRPr lang="sr-Latn-CS" altLang="en-US" sz="14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algn="ctr" eaLnBrk="1" hangingPunct="1">
                  <a:buFont typeface="Symbol" panose="05050102010706020507" pitchFamily="18" charset="2"/>
                  <a:buNone/>
                </a:pPr>
                <a:r>
                  <a:rPr lang="en" altLang="en-US" sz="1400" b="1" i="1">
                    <a:cs typeface="Arial" panose="020B0604020202020204" pitchFamily="34" charset="0"/>
                    <a:sym typeface="Symbol" panose="05050102010706020507" pitchFamily="18" charset="2"/>
                  </a:rPr>
                  <a:t>Na </a:t>
                </a:r>
                <a:r>
                  <a:rPr lang="en" altLang="en-US" sz="1400" b="1" i="1" baseline="30000">
                    <a:cs typeface="Arial" panose="020B0604020202020204" pitchFamily="34" charset="0"/>
                    <a:sym typeface="Symbol" panose="05050102010706020507" pitchFamily="18" charset="2"/>
                  </a:rPr>
                  <a:t>+ </a:t>
                </a:r>
                <a:r>
                  <a:rPr lang="en" altLang="en-US" sz="1400" b="1" i="1">
                    <a:cs typeface="Arial" panose="020B0604020202020204" pitchFamily="34" charset="0"/>
                    <a:sym typeface="Symbol" panose="05050102010706020507" pitchFamily="18" charset="2"/>
                  </a:rPr>
                  <a:t>, K </a:t>
                </a:r>
                <a:r>
                  <a:rPr lang="en" altLang="en-US" sz="1400" b="1" i="1" baseline="30000">
                    <a:cs typeface="Arial" panose="020B0604020202020204" pitchFamily="34" charset="0"/>
                    <a:sym typeface="Symbol" panose="05050102010706020507" pitchFamily="18" charset="2"/>
                  </a:rPr>
                  <a:t>+ </a:t>
                </a:r>
                <a:r>
                  <a:rPr lang="en" altLang="en-US" sz="1400" b="1" i="1">
                    <a:cs typeface="Arial" panose="020B0604020202020204" pitchFamily="34" charset="0"/>
                    <a:sym typeface="Symbol" panose="05050102010706020507" pitchFamily="18" charset="2"/>
                  </a:rPr>
                  <a:t>, Ca </a:t>
                </a:r>
                <a:r>
                  <a:rPr lang="en" altLang="en-US" sz="1400" b="1" i="1" baseline="30000">
                    <a:cs typeface="Arial" panose="020B0604020202020204" pitchFamily="34" charset="0"/>
                    <a:sym typeface="Symbol" panose="05050102010706020507" pitchFamily="18" charset="2"/>
                  </a:rPr>
                  <a:t>2+ </a:t>
                </a:r>
                <a:r>
                  <a:rPr lang="en" altLang="en-US" sz="1400" b="1" i="1">
                    <a:cs typeface="Arial" panose="020B0604020202020204" pitchFamily="34" charset="0"/>
                    <a:sym typeface="Symbol" panose="05050102010706020507" pitchFamily="18" charset="2"/>
                  </a:rPr>
                  <a:t>, Mg </a:t>
                </a:r>
                <a:r>
                  <a:rPr lang="en" altLang="en-US" sz="1400" b="1" i="1" baseline="30000">
                    <a:cs typeface="Arial" panose="020B0604020202020204" pitchFamily="34" charset="0"/>
                    <a:sym typeface="Symbol" panose="05050102010706020507" pitchFamily="18" charset="2"/>
                  </a:rPr>
                  <a:t>2+</a:t>
                </a:r>
                <a:endParaRPr lang="en-US" altLang="en-US" sz="1400" b="1" i="1"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50" name="Line 12"/>
              <p:cNvSpPr>
                <a:spLocks noChangeShapeType="1"/>
              </p:cNvSpPr>
              <p:nvPr/>
            </p:nvSpPr>
            <p:spPr bwMode="auto">
              <a:xfrm>
                <a:off x="4610779" y="2111380"/>
                <a:ext cx="0" cy="17145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1" name="Rectangle 13"/>
              <p:cNvSpPr>
                <a:spLocks noChangeArrowheads="1"/>
              </p:cNvSpPr>
              <p:nvPr/>
            </p:nvSpPr>
            <p:spPr bwMode="auto">
              <a:xfrm>
                <a:off x="3669391" y="2279081"/>
                <a:ext cx="1871663" cy="40481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>
                    <a:cs typeface="Arial" panose="020B0604020202020204" pitchFamily="34" charset="0"/>
                    <a:sym typeface="Symbol" panose="05050102010706020507" pitchFamily="18" charset="2"/>
                  </a:rPr>
                  <a:t> </a:t>
                </a:r>
                <a:r>
                  <a:rPr lang="en-US" altLang="en-US" sz="1400" b="1" smtClean="0">
                    <a:cs typeface="Arial" panose="020B0604020202020204" pitchFamily="34" charset="0"/>
                    <a:sym typeface="Symbol" panose="05050102010706020507" pitchFamily="18" charset="2"/>
                  </a:rPr>
                  <a:t>A</a:t>
                </a:r>
                <a:r>
                  <a:rPr lang="en" altLang="en-US" sz="1400" b="1" smtClean="0">
                    <a:cs typeface="Arial" panose="020B0604020202020204" pitchFamily="34" charset="0"/>
                    <a:sym typeface="Symbol" panose="05050102010706020507" pitchFamily="18" charset="2"/>
                  </a:rPr>
                  <a:t>rterial filling</a:t>
                </a:r>
                <a:endParaRPr lang="en-US" altLang="en-US" sz="1400" b="1">
                  <a:cs typeface="Arial" panose="020B0604020202020204" pitchFamily="34" charset="0"/>
                </a:endParaRPr>
              </a:p>
            </p:txBody>
          </p:sp>
          <p:sp>
            <p:nvSpPr>
              <p:cNvPr id="10252" name="Line 14"/>
              <p:cNvSpPr>
                <a:spLocks noChangeShapeType="1"/>
              </p:cNvSpPr>
              <p:nvPr/>
            </p:nvSpPr>
            <p:spPr bwMode="auto">
              <a:xfrm>
                <a:off x="4607604" y="2685481"/>
                <a:ext cx="0" cy="12858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3" name="Line 15"/>
              <p:cNvSpPr>
                <a:spLocks noChangeShapeType="1"/>
              </p:cNvSpPr>
              <p:nvPr/>
            </p:nvSpPr>
            <p:spPr bwMode="auto">
              <a:xfrm>
                <a:off x="1808841" y="2817244"/>
                <a:ext cx="5605463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4" name="Line 16"/>
              <p:cNvSpPr>
                <a:spLocks noChangeShapeType="1"/>
              </p:cNvSpPr>
              <p:nvPr/>
            </p:nvSpPr>
            <p:spPr bwMode="auto">
              <a:xfrm>
                <a:off x="4608398" y="2817244"/>
                <a:ext cx="0" cy="201613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5" name="Rectangle 17"/>
              <p:cNvSpPr>
                <a:spLocks noChangeArrowheads="1"/>
              </p:cNvSpPr>
              <p:nvPr/>
            </p:nvSpPr>
            <p:spPr bwMode="auto">
              <a:xfrm>
                <a:off x="3963079" y="3033144"/>
                <a:ext cx="1276350" cy="57785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Char char="­"/>
                </a:pPr>
                <a:r>
                  <a:rPr lang="en" altLang="en-US" sz="1200" b="1">
                    <a:cs typeface="Arial" panose="020B0604020202020204" pitchFamily="34" charset="0"/>
                    <a:sym typeface="Symbol" panose="05050102010706020507" pitchFamily="18" charset="2"/>
                  </a:rPr>
                  <a:t> reabsorption</a:t>
                </a:r>
                <a:endParaRPr lang="sr-Latn-CS" altLang="en-US" sz="12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algn="ctr" eaLnBrk="1" hangingPunct="1">
                  <a:buFont typeface="Symbol" panose="05050102010706020507" pitchFamily="18" charset="2"/>
                  <a:buNone/>
                </a:pPr>
                <a:r>
                  <a:rPr lang="en-US" altLang="en-US" sz="1200" b="1" smtClean="0">
                    <a:cs typeface="Arial" panose="020B0604020202020204" pitchFamily="34" charset="0"/>
                    <a:sym typeface="Symbol" panose="05050102010706020507" pitchFamily="18" charset="2"/>
                  </a:rPr>
                  <a:t>Uric acid</a:t>
                </a:r>
                <a:r>
                  <a:rPr lang="en" altLang="en-US" sz="1200" b="1" smtClean="0"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endParaRPr lang="en-US" altLang="en-US" sz="12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56" name="Line 18"/>
              <p:cNvSpPr>
                <a:spLocks noChangeShapeType="1"/>
              </p:cNvSpPr>
              <p:nvPr/>
            </p:nvSpPr>
            <p:spPr bwMode="auto">
              <a:xfrm>
                <a:off x="3215366" y="2820419"/>
                <a:ext cx="0" cy="201613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7" name="Rectangle 19"/>
              <p:cNvSpPr>
                <a:spLocks noChangeArrowheads="1"/>
              </p:cNvSpPr>
              <p:nvPr/>
            </p:nvSpPr>
            <p:spPr bwMode="auto">
              <a:xfrm>
                <a:off x="2572429" y="3030762"/>
                <a:ext cx="1276350" cy="582613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None/>
                </a:pPr>
                <a:r>
                  <a:rPr lang="en" altLang="en-US" sz="2000">
                    <a:solidFill>
                      <a:schemeClr val="bg1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</a:t>
                </a:r>
                <a:r>
                  <a:rPr lang="en" altLang="en-US" sz="2000" b="1" i="1">
                    <a:solidFill>
                      <a:schemeClr val="bg1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" altLang="en-US" sz="2000" b="1" i="1" smtClean="0">
                    <a:solidFill>
                      <a:schemeClr val="bg1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GFR</a:t>
                </a:r>
                <a:endParaRPr lang="en" altLang="en-US" sz="2000" b="1" i="1">
                  <a:solidFill>
                    <a:schemeClr val="bg1"/>
                  </a:solidFill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58" name="Rectangle 20"/>
              <p:cNvSpPr>
                <a:spLocks noChangeArrowheads="1"/>
              </p:cNvSpPr>
              <p:nvPr/>
            </p:nvSpPr>
            <p:spPr bwMode="auto">
              <a:xfrm>
                <a:off x="1167491" y="3023619"/>
                <a:ext cx="1276350" cy="58261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Char char="¯"/>
                </a:pPr>
                <a:r>
                  <a:rPr lang="en" altLang="en-US" sz="1200" b="1"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" altLang="en-US" sz="1200" b="1" i="1">
                    <a:cs typeface="Arial" panose="020B0604020202020204" pitchFamily="34" charset="0"/>
                    <a:sym typeface="Symbol" panose="05050102010706020507" pitchFamily="18" charset="2"/>
                  </a:rPr>
                  <a:t>Cardiac</a:t>
                </a:r>
              </a:p>
              <a:p>
                <a:pPr algn="ctr" eaLnBrk="1" hangingPunct="1">
                  <a:buFont typeface="Symbol" panose="05050102010706020507" pitchFamily="18" charset="2"/>
                  <a:buNone/>
                </a:pPr>
                <a:r>
                  <a:rPr lang="en" altLang="en-US" sz="1200" b="1" i="1">
                    <a:cs typeface="Arial" panose="020B0604020202020204" pitchFamily="34" charset="0"/>
                    <a:sym typeface="Symbol" panose="05050102010706020507" pitchFamily="18" charset="2"/>
                  </a:rPr>
                  <a:t>output</a:t>
                </a:r>
                <a:endParaRPr lang="en-US" altLang="en-US" sz="1200" b="1" i="1"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59" name="Line 21"/>
              <p:cNvSpPr>
                <a:spLocks noChangeShapeType="1"/>
              </p:cNvSpPr>
              <p:nvPr/>
            </p:nvSpPr>
            <p:spPr bwMode="auto">
              <a:xfrm>
                <a:off x="7420654" y="2817244"/>
                <a:ext cx="0" cy="207963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0" name="Rectangle 22"/>
              <p:cNvSpPr>
                <a:spLocks noChangeArrowheads="1"/>
              </p:cNvSpPr>
              <p:nvPr/>
            </p:nvSpPr>
            <p:spPr bwMode="auto">
              <a:xfrm>
                <a:off x="6771367" y="3033144"/>
                <a:ext cx="1276350" cy="57626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Char char="­"/>
                </a:pPr>
                <a:r>
                  <a:rPr lang="en" altLang="en-US" sz="1200" b="1">
                    <a:cs typeface="Arial" panose="020B0604020202020204" pitchFamily="34" charset="0"/>
                    <a:sym typeface="Symbol" panose="05050102010706020507" pitchFamily="18" charset="2"/>
                  </a:rPr>
                  <a:t> AVP</a:t>
                </a:r>
                <a:endParaRPr lang="en-US" altLang="en-US" sz="12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61" name="Rectangle 23"/>
              <p:cNvSpPr>
                <a:spLocks noChangeArrowheads="1"/>
              </p:cNvSpPr>
              <p:nvPr/>
            </p:nvSpPr>
            <p:spPr bwMode="auto">
              <a:xfrm>
                <a:off x="5363254" y="3033144"/>
                <a:ext cx="1276350" cy="57785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Char char="­"/>
                </a:pPr>
                <a:r>
                  <a:rPr lang="en" altLang="en-US" sz="1200" b="1">
                    <a:cs typeface="Arial" panose="020B0604020202020204" pitchFamily="34" charset="0"/>
                    <a:sym typeface="Symbol" panose="05050102010706020507" pitchFamily="18" charset="2"/>
                  </a:rPr>
                  <a:t> PRA</a:t>
                </a:r>
                <a:endParaRPr lang="en-US" altLang="en-US" sz="12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62" name="Line 24"/>
              <p:cNvSpPr>
                <a:spLocks noChangeShapeType="1"/>
              </p:cNvSpPr>
              <p:nvPr/>
            </p:nvSpPr>
            <p:spPr bwMode="auto">
              <a:xfrm>
                <a:off x="4602842" y="3610994"/>
                <a:ext cx="0" cy="212725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3" name="Rectangle 25"/>
              <p:cNvSpPr>
                <a:spLocks noChangeArrowheads="1"/>
              </p:cNvSpPr>
              <p:nvPr/>
            </p:nvSpPr>
            <p:spPr bwMode="auto">
              <a:xfrm>
                <a:off x="3966254" y="3823719"/>
                <a:ext cx="1273175" cy="58261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None/>
                </a:pPr>
                <a:r>
                  <a:rPr lang="en" altLang="en-US" sz="1200">
                    <a:cs typeface="Arial" panose="020B0604020202020204" pitchFamily="34" charset="0"/>
                    <a:sym typeface="Symbol" panose="05050102010706020507" pitchFamily="18" charset="2"/>
                  </a:rPr>
                  <a:t></a:t>
                </a:r>
                <a:r>
                  <a:rPr lang="en" altLang="en-US" sz="1200" b="1"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lang="en-US" altLang="en-US" sz="1200" b="1" smtClean="0">
                    <a:cs typeface="Arial" panose="020B0604020202020204" pitchFamily="34" charset="0"/>
                    <a:sym typeface="Symbol" panose="05050102010706020507" pitchFamily="18" charset="2"/>
                  </a:rPr>
                  <a:t>C</a:t>
                </a:r>
                <a:r>
                  <a:rPr lang="en" altLang="en-US" sz="1200" b="1" smtClean="0">
                    <a:cs typeface="Arial" panose="020B0604020202020204" pitchFamily="34" charset="0"/>
                    <a:sym typeface="Symbol" panose="05050102010706020507" pitchFamily="18" charset="2"/>
                  </a:rPr>
                  <a:t>learance of</a:t>
                </a:r>
                <a:endParaRPr lang="sr-Latn-CS" altLang="en-US" sz="12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algn="ctr" eaLnBrk="1" hangingPunct="1">
                  <a:buFont typeface="Symbol" panose="05050102010706020507" pitchFamily="18" charset="2"/>
                  <a:buNone/>
                </a:pPr>
                <a:r>
                  <a:rPr lang="en" altLang="en-US" sz="1200" b="1">
                    <a:cs typeface="Arial" panose="020B0604020202020204" pitchFamily="34" charset="0"/>
                    <a:sym typeface="Symbol" panose="05050102010706020507" pitchFamily="18" charset="2"/>
                  </a:rPr>
                  <a:t>ac . </a:t>
                </a:r>
                <a:r>
                  <a:rPr lang="en" altLang="en-US" sz="1200" b="1" smtClean="0">
                    <a:cs typeface="Arial" panose="020B0604020202020204" pitchFamily="34" charset="0"/>
                    <a:sym typeface="Symbol" panose="05050102010706020507" pitchFamily="18" charset="2"/>
                  </a:rPr>
                  <a:t>uricum</a:t>
                </a:r>
                <a:endParaRPr lang="en-US" altLang="en-US" sz="12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64" name="Line 26"/>
              <p:cNvSpPr>
                <a:spLocks noChangeShapeType="1"/>
              </p:cNvSpPr>
              <p:nvPr/>
            </p:nvSpPr>
            <p:spPr bwMode="auto">
              <a:xfrm>
                <a:off x="3224891" y="3615756"/>
                <a:ext cx="0" cy="201613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5" name="Rectangle 27"/>
              <p:cNvSpPr>
                <a:spLocks noChangeArrowheads="1"/>
              </p:cNvSpPr>
              <p:nvPr/>
            </p:nvSpPr>
            <p:spPr bwMode="auto">
              <a:xfrm>
                <a:off x="2575604" y="3823719"/>
                <a:ext cx="1276350" cy="58261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None/>
                </a:pPr>
                <a:r>
                  <a:rPr lang="en" altLang="en-US" sz="1200" b="1">
                    <a:cs typeface="Arial" panose="020B0604020202020204" pitchFamily="34" charset="0"/>
                    <a:sym typeface="Symbol" panose="05050102010706020507" pitchFamily="18" charset="2"/>
                  </a:rPr>
                  <a:t>prerenal</a:t>
                </a:r>
                <a:endParaRPr lang="sr-Latn-CS" altLang="en-US" sz="12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algn="ctr" eaLnBrk="1" hangingPunct="1">
                  <a:buFont typeface="Symbol" panose="05050102010706020507" pitchFamily="18" charset="2"/>
                  <a:buNone/>
                </a:pPr>
                <a:r>
                  <a:rPr lang="en" altLang="en-US" sz="1200" b="1">
                    <a:cs typeface="Arial" panose="020B0604020202020204" pitchFamily="34" charset="0"/>
                    <a:sym typeface="Symbol" panose="05050102010706020507" pitchFamily="18" charset="2"/>
                  </a:rPr>
                  <a:t>azotemia</a:t>
                </a:r>
                <a:endParaRPr lang="en-US" altLang="en-US" sz="12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66" name="Rectangle 28"/>
              <p:cNvSpPr>
                <a:spLocks noChangeArrowheads="1"/>
              </p:cNvSpPr>
              <p:nvPr/>
            </p:nvSpPr>
            <p:spPr bwMode="auto">
              <a:xfrm>
                <a:off x="1170666" y="3823718"/>
                <a:ext cx="1276350" cy="58261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None/>
                </a:pPr>
                <a:r>
                  <a:rPr lang="en" altLang="en-US" sz="1200" b="1">
                    <a:cs typeface="Arial" panose="020B0604020202020204" pitchFamily="34" charset="0"/>
                    <a:sym typeface="Symbol" panose="05050102010706020507" pitchFamily="18" charset="2"/>
                  </a:rPr>
                  <a:t>hypotension</a:t>
                </a:r>
                <a:endParaRPr lang="en-US" altLang="en-US" sz="12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67" name="Line 29"/>
              <p:cNvSpPr>
                <a:spLocks noChangeShapeType="1"/>
              </p:cNvSpPr>
              <p:nvPr/>
            </p:nvSpPr>
            <p:spPr bwMode="auto">
              <a:xfrm>
                <a:off x="7420654" y="3608612"/>
                <a:ext cx="0" cy="201613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8" name="Rectangle 30"/>
              <p:cNvSpPr>
                <a:spLocks noChangeArrowheads="1"/>
              </p:cNvSpPr>
              <p:nvPr/>
            </p:nvSpPr>
            <p:spPr bwMode="auto">
              <a:xfrm>
                <a:off x="6777717" y="3818956"/>
                <a:ext cx="1276350" cy="58261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None/>
                </a:pPr>
                <a:r>
                  <a:rPr lang="en" altLang="en-US" sz="1200" b="1">
                    <a:cs typeface="Arial" panose="020B0604020202020204" pitchFamily="34" charset="0"/>
                    <a:sym typeface="Symbol" panose="05050102010706020507" pitchFamily="18" charset="2"/>
                  </a:rPr>
                  <a:t>hyponatremia</a:t>
                </a:r>
                <a:endParaRPr lang="en-US" altLang="en-US" sz="12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69" name="Rectangle 31"/>
              <p:cNvSpPr>
                <a:spLocks noChangeArrowheads="1"/>
              </p:cNvSpPr>
              <p:nvPr/>
            </p:nvSpPr>
            <p:spPr bwMode="auto">
              <a:xfrm>
                <a:off x="5360079" y="3828481"/>
                <a:ext cx="1276350" cy="568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Char char="­"/>
                </a:pPr>
                <a:r>
                  <a:rPr lang="en" altLang="en-US" sz="1200" b="1">
                    <a:cs typeface="Arial" panose="020B0604020202020204" pitchFamily="34" charset="0"/>
                    <a:sym typeface="Symbol" panose="05050102010706020507" pitchFamily="18" charset="2"/>
                  </a:rPr>
                  <a:t> aldosterone</a:t>
                </a:r>
                <a:endParaRPr lang="en-US" altLang="en-US" sz="12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70" name="Line 32"/>
              <p:cNvSpPr>
                <a:spLocks noChangeShapeType="1"/>
              </p:cNvSpPr>
              <p:nvPr/>
            </p:nvSpPr>
            <p:spPr bwMode="auto">
              <a:xfrm>
                <a:off x="1808841" y="3610994"/>
                <a:ext cx="0" cy="19685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1" name="Line 33"/>
              <p:cNvSpPr>
                <a:spLocks noChangeShapeType="1"/>
              </p:cNvSpPr>
              <p:nvPr/>
            </p:nvSpPr>
            <p:spPr bwMode="auto">
              <a:xfrm>
                <a:off x="1808841" y="2817244"/>
                <a:ext cx="0" cy="19685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2" name="Line 34"/>
              <p:cNvSpPr>
                <a:spLocks noChangeShapeType="1"/>
              </p:cNvSpPr>
              <p:nvPr/>
            </p:nvSpPr>
            <p:spPr bwMode="auto">
              <a:xfrm>
                <a:off x="6006192" y="2817244"/>
                <a:ext cx="0" cy="20955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3" name="Line 35"/>
              <p:cNvSpPr>
                <a:spLocks noChangeShapeType="1"/>
              </p:cNvSpPr>
              <p:nvPr/>
            </p:nvSpPr>
            <p:spPr bwMode="auto">
              <a:xfrm>
                <a:off x="6003017" y="3609406"/>
                <a:ext cx="0" cy="22225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4" name="Rectangle 36"/>
              <p:cNvSpPr>
                <a:spLocks noChangeArrowheads="1"/>
              </p:cNvSpPr>
              <p:nvPr/>
            </p:nvSpPr>
            <p:spPr bwMode="auto">
              <a:xfrm>
                <a:off x="5363254" y="4565090"/>
                <a:ext cx="1276350" cy="568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Char char="­"/>
                </a:pPr>
                <a:r>
                  <a:rPr lang="en" altLang="en-US" sz="1200" b="1">
                    <a:cs typeface="Arial" panose="020B0604020202020204" pitchFamily="34" charset="0"/>
                    <a:sym typeface="Symbol" panose="05050102010706020507" pitchFamily="18" charset="2"/>
                  </a:rPr>
                  <a:t> kaliuresis</a:t>
                </a:r>
                <a:endParaRPr lang="en-US" altLang="en-US" sz="12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75" name="Rectangle 37"/>
              <p:cNvSpPr>
                <a:spLocks noChangeArrowheads="1"/>
              </p:cNvSpPr>
              <p:nvPr/>
            </p:nvSpPr>
            <p:spPr bwMode="auto">
              <a:xfrm>
                <a:off x="5366428" y="5300909"/>
                <a:ext cx="1276350" cy="56832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None/>
                </a:pPr>
                <a:r>
                  <a:rPr lang="en" altLang="en-US" sz="1200" b="1">
                    <a:cs typeface="Arial" panose="020B0604020202020204" pitchFamily="34" charset="0"/>
                    <a:sym typeface="Symbol" panose="05050102010706020507" pitchFamily="18" charset="2"/>
                  </a:rPr>
                  <a:t>hypokalemia</a:t>
                </a:r>
                <a:endParaRPr lang="en-US" altLang="en-US" sz="1200" b="1"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76" name="Line 38"/>
              <p:cNvSpPr>
                <a:spLocks noChangeShapeType="1"/>
              </p:cNvSpPr>
              <p:nvPr/>
            </p:nvSpPr>
            <p:spPr bwMode="auto">
              <a:xfrm>
                <a:off x="5999842" y="4399189"/>
                <a:ext cx="0" cy="16294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7" name="Line 40"/>
              <p:cNvSpPr>
                <a:spLocks noChangeShapeType="1"/>
              </p:cNvSpPr>
              <p:nvPr/>
            </p:nvSpPr>
            <p:spPr bwMode="auto">
              <a:xfrm flipH="1">
                <a:off x="3085191" y="1819274"/>
                <a:ext cx="3556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8" name="Rectangle 41"/>
              <p:cNvSpPr>
                <a:spLocks noChangeArrowheads="1"/>
              </p:cNvSpPr>
              <p:nvPr/>
            </p:nvSpPr>
            <p:spPr bwMode="auto">
              <a:xfrm>
                <a:off x="1170666" y="1568449"/>
                <a:ext cx="1893888" cy="50006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" altLang="en-US" sz="1400" b="1">
                    <a:cs typeface="Arial" panose="020B0604020202020204" pitchFamily="34" charset="0"/>
                  </a:rPr>
                  <a:t>hypomagnesemia</a:t>
                </a:r>
                <a:endParaRPr lang="sr-Latn-CS" altLang="en-US" sz="1400" b="1">
                  <a:cs typeface="Arial" panose="020B0604020202020204" pitchFamily="34" charset="0"/>
                </a:endParaRPr>
              </a:p>
              <a:p>
                <a:pPr algn="ctr" eaLnBrk="1" hangingPunct="1"/>
                <a:r>
                  <a:rPr lang="en" altLang="en-US" sz="1400" b="1">
                    <a:cs typeface="Arial" panose="020B0604020202020204" pitchFamily="34" charset="0"/>
                  </a:rPr>
                  <a:t>hypocalcemia</a:t>
                </a:r>
                <a:endParaRPr lang="en-US" altLang="en-US" sz="1400" b="1">
                  <a:cs typeface="Arial" panose="020B0604020202020204" pitchFamily="34" charset="0"/>
                </a:endParaRPr>
              </a:p>
            </p:txBody>
          </p:sp>
          <p:sp>
            <p:nvSpPr>
              <p:cNvPr id="10279" name="Line 42"/>
              <p:cNvSpPr>
                <a:spLocks noChangeShapeType="1"/>
              </p:cNvSpPr>
              <p:nvPr/>
            </p:nvSpPr>
            <p:spPr bwMode="auto">
              <a:xfrm flipH="1">
                <a:off x="838877" y="1819275"/>
                <a:ext cx="33178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0" name="Line 43"/>
              <p:cNvSpPr>
                <a:spLocks noChangeShapeType="1"/>
              </p:cNvSpPr>
              <p:nvPr/>
            </p:nvSpPr>
            <p:spPr bwMode="auto">
              <a:xfrm>
                <a:off x="835703" y="1819275"/>
                <a:ext cx="0" cy="450480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1" name="Rectangle 44"/>
              <p:cNvSpPr>
                <a:spLocks noChangeArrowheads="1"/>
              </p:cNvSpPr>
              <p:nvPr/>
            </p:nvSpPr>
            <p:spPr bwMode="auto">
              <a:xfrm>
                <a:off x="5366428" y="6039665"/>
                <a:ext cx="1276350" cy="56832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Font typeface="Symbol" panose="05050102010706020507" pitchFamily="18" charset="2"/>
                  <a:buNone/>
                </a:pPr>
                <a:r>
                  <a:rPr lang="en" altLang="en-US" sz="1600" b="1" smtClean="0">
                    <a:solidFill>
                      <a:schemeClr val="bg1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heart</a:t>
                </a:r>
                <a:endParaRPr lang="en" altLang="en-US" sz="1600" b="1">
                  <a:solidFill>
                    <a:schemeClr val="bg1"/>
                  </a:solidFill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algn="ctr" eaLnBrk="1" hangingPunct="1">
                  <a:buFont typeface="Symbol" panose="05050102010706020507" pitchFamily="18" charset="2"/>
                  <a:buNone/>
                </a:pPr>
                <a:r>
                  <a:rPr lang="en" altLang="en-US" sz="1600" b="1">
                    <a:solidFill>
                      <a:schemeClr val="bg1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arrhythmia</a:t>
                </a:r>
                <a:endParaRPr lang="en-US" altLang="en-US" sz="1600" b="1">
                  <a:solidFill>
                    <a:schemeClr val="bg1"/>
                  </a:solidFill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0282" name="Line 45"/>
              <p:cNvSpPr>
                <a:spLocks noChangeShapeType="1"/>
              </p:cNvSpPr>
              <p:nvPr/>
            </p:nvSpPr>
            <p:spPr bwMode="auto">
              <a:xfrm>
                <a:off x="6006192" y="5869234"/>
                <a:ext cx="0" cy="17043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3" name="Line 46"/>
              <p:cNvSpPr>
                <a:spLocks noChangeShapeType="1"/>
              </p:cNvSpPr>
              <p:nvPr/>
            </p:nvSpPr>
            <p:spPr bwMode="auto">
              <a:xfrm>
                <a:off x="838877" y="6324078"/>
                <a:ext cx="4527551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>
                <a:off x="2351766" y="3823907"/>
                <a:ext cx="334962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45" name="Line 4"/>
            <p:cNvSpPr>
              <a:spLocks noChangeShapeType="1"/>
            </p:cNvSpPr>
            <p:nvPr/>
          </p:nvSpPr>
          <p:spPr bwMode="auto">
            <a:xfrm>
              <a:off x="123825" y="1077913"/>
              <a:ext cx="8867775" cy="0"/>
            </a:xfrm>
            <a:prstGeom prst="line">
              <a:avLst/>
            </a:prstGeom>
            <a:noFill/>
            <a:ln w="38100">
              <a:solidFill>
                <a:srgbClr val="FF797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6" name="Line 38"/>
            <p:cNvSpPr>
              <a:spLocks noChangeShapeType="1"/>
            </p:cNvSpPr>
            <p:nvPr/>
          </p:nvSpPr>
          <p:spPr bwMode="auto">
            <a:xfrm>
              <a:off x="6003925" y="5133975"/>
              <a:ext cx="0" cy="16351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3" name="Rectangle 9"/>
          <p:cNvSpPr>
            <a:spLocks noChangeArrowheads="1"/>
          </p:cNvSpPr>
          <p:nvPr/>
        </p:nvSpPr>
        <p:spPr bwMode="auto">
          <a:xfrm>
            <a:off x="123825" y="893763"/>
            <a:ext cx="4000500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1600" b="1">
                <a:cs typeface="Arial" panose="020B0604020202020204" pitchFamily="34" charset="0"/>
              </a:rPr>
              <a:t>Adverse effect of HP diuretics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3378</TotalTime>
  <Words>5105</Words>
  <Application>Microsoft Office PowerPoint</Application>
  <PresentationFormat>On-screen Show (4:3)</PresentationFormat>
  <Paragraphs>1206</Paragraphs>
  <Slides>70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5" baseType="lpstr">
      <vt:lpstr>Arial</vt:lpstr>
      <vt:lpstr>Symbol</vt:lpstr>
      <vt:lpstr>Wingdings</vt:lpstr>
      <vt:lpstr>Wingdings 2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Minimal change disease – electronic microscopy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Focal segmental glomerulosclerosis – light microscopy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Membranous nephropathy - light microscopy </vt:lpstr>
      <vt:lpstr>Membranous nephropathy - electronic microscopy</vt:lpstr>
      <vt:lpstr>Membranous nephropathy - electronic microscopy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MEMBRANOPROLIFERATIVE GLOMERULONEPHRITIS – light microscopy </vt:lpstr>
      <vt:lpstr>  MEMBRANOPROLIFERATIVE GLOMERULONEPHRITIS – light microscopy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Tomislav NIkolic</cp:lastModifiedBy>
  <cp:revision>290</cp:revision>
  <dcterms:created xsi:type="dcterms:W3CDTF">2007-04-23T19:01:08Z</dcterms:created>
  <dcterms:modified xsi:type="dcterms:W3CDTF">2024-02-14T23:15:55Z</dcterms:modified>
</cp:coreProperties>
</file>