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52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A5B366-3461-4A24-A28F-90A5A6613E14}"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267497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A5B366-3461-4A24-A28F-90A5A6613E14}"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4278715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A5B366-3461-4A24-A28F-90A5A6613E14}"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2468836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A5B366-3461-4A24-A28F-90A5A6613E14}"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1648280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4A5B366-3461-4A24-A28F-90A5A6613E14}"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1336070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A5B366-3461-4A24-A28F-90A5A6613E14}"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2943627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A5B366-3461-4A24-A28F-90A5A6613E14}" type="datetimeFigureOut">
              <a:rPr lang="en-US" smtClean="0"/>
              <a:t>2/19/2024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1473550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A5B366-3461-4A24-A28F-90A5A6613E14}" type="datetimeFigureOut">
              <a:rPr lang="en-US" smtClean="0"/>
              <a:t>2/19/2024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3873358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A5B366-3461-4A24-A28F-90A5A6613E14}" type="datetimeFigureOut">
              <a:rPr lang="en-US" smtClean="0"/>
              <a:t>2/19/2024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1756345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4A5B366-3461-4A24-A28F-90A5A6613E14}"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538320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4A5B366-3461-4A24-A28F-90A5A6613E14}"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CFD349-561C-49E4-A9C6-BCE7864613B1}" type="slidenum">
              <a:rPr lang="en-US" smtClean="0"/>
              <a:t>‹#›</a:t>
            </a:fld>
            <a:endParaRPr lang="en-US"/>
          </a:p>
        </p:txBody>
      </p:sp>
    </p:spTree>
    <p:extLst>
      <p:ext uri="{BB962C8B-B14F-4D97-AF65-F5344CB8AC3E}">
        <p14:creationId xmlns:p14="http://schemas.microsoft.com/office/powerpoint/2010/main" val="356359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A5B366-3461-4A24-A28F-90A5A6613E14}" type="datetimeFigureOut">
              <a:rPr lang="en-US" smtClean="0"/>
              <a:t>2/19/2024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CFD349-561C-49E4-A9C6-BCE7864613B1}" type="slidenum">
              <a:rPr lang="en-US" smtClean="0"/>
              <a:t>‹#›</a:t>
            </a:fld>
            <a:endParaRPr lang="en-US"/>
          </a:p>
        </p:txBody>
      </p:sp>
    </p:spTree>
    <p:extLst>
      <p:ext uri="{BB962C8B-B14F-4D97-AF65-F5344CB8AC3E}">
        <p14:creationId xmlns:p14="http://schemas.microsoft.com/office/powerpoint/2010/main" val="2737282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08757" y="3564915"/>
            <a:ext cx="10515600" cy="2852737"/>
          </a:xfrm>
        </p:spPr>
        <p:txBody>
          <a:bodyPr rtlCol="0">
            <a:normAutofit/>
          </a:bodyPr>
          <a:lstStyle/>
          <a:p>
            <a:pPr>
              <a:defRPr/>
            </a:pPr>
            <a:r>
              <a:rPr lang="sr-Latn-RS" smtClean="0">
                <a:solidFill>
                  <a:srgbClr val="FF0000"/>
                </a:solidFill>
              </a:rPr>
              <a:t/>
            </a:r>
            <a:br>
              <a:rPr lang="sr-Latn-RS" smtClean="0">
                <a:solidFill>
                  <a:srgbClr val="FF0000"/>
                </a:solidFill>
              </a:rPr>
            </a:br>
            <a:r>
              <a:rPr lang="sr-Latn-RS" smtClean="0">
                <a:solidFill>
                  <a:srgbClr val="FF0000"/>
                </a:solidFill>
              </a:rPr>
              <a:t/>
            </a:r>
            <a:br>
              <a:rPr lang="sr-Latn-RS" smtClean="0">
                <a:solidFill>
                  <a:srgbClr val="FF0000"/>
                </a:solidFill>
              </a:rPr>
            </a:br>
            <a:r>
              <a:rPr lang="sr-Latn-RS" sz="2700" smtClean="0">
                <a:solidFill>
                  <a:srgbClr val="FF0000"/>
                </a:solidFill>
              </a:rPr>
              <a:t>Prof. dr Radojica Stolić</a:t>
            </a:r>
            <a:br>
              <a:rPr lang="sr-Latn-RS" sz="2700" smtClean="0">
                <a:solidFill>
                  <a:srgbClr val="FF0000"/>
                </a:solidFill>
              </a:rPr>
            </a:br>
            <a:r>
              <a:rPr lang="sr-Latn-RS" sz="2700" smtClean="0">
                <a:solidFill>
                  <a:srgbClr val="FF0000"/>
                </a:solidFill>
              </a:rPr>
              <a:t>Doc. dr Tomislav Nikolić</a:t>
            </a:r>
            <a:br>
              <a:rPr lang="sr-Latn-RS" sz="2700" smtClean="0">
                <a:solidFill>
                  <a:srgbClr val="FF0000"/>
                </a:solidFill>
              </a:rPr>
            </a:br>
            <a:r>
              <a:rPr lang="sr-Latn-RS" sz="2700" smtClean="0">
                <a:solidFill>
                  <a:srgbClr val="FF0000"/>
                </a:solidFill>
              </a:rPr>
              <a:t>Faculty of medical science, University of Kragujevac</a:t>
            </a:r>
            <a:endParaRPr lang="en-US" sz="2700" dirty="0">
              <a:solidFill>
                <a:srgbClr val="FF0000"/>
              </a:solidFill>
            </a:endParaRPr>
          </a:p>
        </p:txBody>
      </p:sp>
      <p:pic>
        <p:nvPicPr>
          <p:cNvPr id="3" name="Picture 2"/>
          <p:cNvPicPr>
            <a:picLocks noChangeAspect="1"/>
          </p:cNvPicPr>
          <p:nvPr/>
        </p:nvPicPr>
        <p:blipFill>
          <a:blip r:embed="rId2"/>
          <a:stretch>
            <a:fillRect/>
          </a:stretch>
        </p:blipFill>
        <p:spPr>
          <a:xfrm>
            <a:off x="273562" y="378069"/>
            <a:ext cx="11632176" cy="1603387"/>
          </a:xfrm>
          <a:prstGeom prst="rect">
            <a:avLst/>
          </a:prstGeom>
        </p:spPr>
      </p:pic>
    </p:spTree>
    <p:extLst>
      <p:ext uri="{BB962C8B-B14F-4D97-AF65-F5344CB8AC3E}">
        <p14:creationId xmlns:p14="http://schemas.microsoft.com/office/powerpoint/2010/main" val="2089015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 altLang="en-US" b="1" smtClean="0">
                <a:solidFill>
                  <a:srgbClr val="0000CC"/>
                </a:solidFill>
              </a:rPr>
              <a:t>Hyponatremia</a:t>
            </a:r>
          </a:p>
        </p:txBody>
      </p:sp>
      <p:sp>
        <p:nvSpPr>
          <p:cNvPr id="56323" name="Content Placeholder 2"/>
          <p:cNvSpPr>
            <a:spLocks noGrp="1"/>
          </p:cNvSpPr>
          <p:nvPr>
            <p:ph idx="1"/>
          </p:nvPr>
        </p:nvSpPr>
        <p:spPr>
          <a:xfrm>
            <a:off x="1981200" y="1600200"/>
            <a:ext cx="8229600" cy="4781128"/>
          </a:xfrm>
        </p:spPr>
        <p:txBody>
          <a:bodyPr/>
          <a:lstStyle/>
          <a:p>
            <a:pPr eaLnBrk="1" hangingPunct="1">
              <a:spcBef>
                <a:spcPct val="0"/>
              </a:spcBef>
            </a:pPr>
            <a:r>
              <a:rPr lang="en-US" b="1"/>
              <a:t>Definition: </a:t>
            </a:r>
            <a:r>
              <a:rPr lang="en-US"/>
              <a:t>It is a condition in which the level of Na in the plasma is &lt; 135 mmol/L, it occurs as a consequence of diuretic therapy; in edematous conditions; in AKI; in the syndrome of increased secretion of ADH (SIADH); in Addison's disease; in primary polydipsia</a:t>
            </a:r>
            <a:endParaRPr lang="sr-Cyrl-RS"/>
          </a:p>
          <a:p>
            <a:pPr eaLnBrk="1" hangingPunct="1">
              <a:spcBef>
                <a:spcPct val="0"/>
              </a:spcBef>
            </a:pPr>
            <a:r>
              <a:rPr lang="en-US" altLang="en-US" sz="2700" b="1"/>
              <a:t>Clinical </a:t>
            </a:r>
            <a:r>
              <a:rPr lang="en" altLang="en-US" sz="2700" b="1"/>
              <a:t>picture: </a:t>
            </a:r>
            <a:r>
              <a:rPr lang="en-US"/>
              <a:t>Due to the lack of Na in ECT, water enters the cells, especially the brain cells, brain edema occurs, with headache, nausea, lethargy, stupor, and convulsions, when the Na level &lt; 120 mmol/L coma occurs</a:t>
            </a:r>
            <a:endParaRPr lang="sr-Latn-RS" altLang="en-US" sz="2700"/>
          </a:p>
        </p:txBody>
      </p:sp>
    </p:spTree>
    <p:extLst>
      <p:ext uri="{BB962C8B-B14F-4D97-AF65-F5344CB8AC3E}">
        <p14:creationId xmlns:p14="http://schemas.microsoft.com/office/powerpoint/2010/main" val="32289120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eaLnBrk="1" hangingPunct="1"/>
            <a:r>
              <a:rPr lang="en" altLang="en-US" b="1" smtClean="0">
                <a:solidFill>
                  <a:srgbClr val="0000CC"/>
                </a:solidFill>
              </a:rPr>
              <a:t>Hyponatremia</a:t>
            </a:r>
          </a:p>
        </p:txBody>
      </p:sp>
      <p:sp>
        <p:nvSpPr>
          <p:cNvPr id="57347" name="Content Placeholder 2"/>
          <p:cNvSpPr>
            <a:spLocks noGrp="1"/>
          </p:cNvSpPr>
          <p:nvPr>
            <p:ph idx="1"/>
          </p:nvPr>
        </p:nvSpPr>
        <p:spPr/>
        <p:txBody>
          <a:bodyPr/>
          <a:lstStyle/>
          <a:p>
            <a:pPr eaLnBrk="1" hangingPunct="1">
              <a:spcBef>
                <a:spcPct val="0"/>
              </a:spcBef>
            </a:pPr>
            <a:r>
              <a:rPr lang="en-US" b="1"/>
              <a:t>Diagnosis: </a:t>
            </a:r>
            <a:r>
              <a:rPr lang="en-US"/>
              <a:t>Blood sodium concentration is low, plasma osmolality is low, urine osmolality and specific gravity are low, except in SIADH </a:t>
            </a:r>
          </a:p>
          <a:p>
            <a:pPr eaLnBrk="1" hangingPunct="1">
              <a:spcBef>
                <a:spcPct val="0"/>
              </a:spcBef>
            </a:pPr>
            <a:r>
              <a:rPr lang="en-US" b="1"/>
              <a:t>Treatment: </a:t>
            </a:r>
            <a:r>
              <a:rPr lang="en-US"/>
              <a:t>Hypo-Na with hypovolemia (vomiting, heat stroke, Addison's disease) is treated with i.v. by giving saline solution NaCl. Hypo-Na in edematous conditions is treated with diuretics of Henle's loop. Hypo-Na in primary polydipsia, SIADH, and renal insufficiency is treated by restricting water intake.</a:t>
            </a:r>
            <a:endParaRPr lang="en" altLang="en-US" sz="2700"/>
          </a:p>
        </p:txBody>
      </p:sp>
    </p:spTree>
    <p:extLst>
      <p:ext uri="{BB962C8B-B14F-4D97-AF65-F5344CB8AC3E}">
        <p14:creationId xmlns:p14="http://schemas.microsoft.com/office/powerpoint/2010/main" val="3291261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en" altLang="en-US" b="1" smtClean="0">
                <a:solidFill>
                  <a:srgbClr val="0000CC"/>
                </a:solidFill>
              </a:rPr>
              <a:t>Hypernatremia</a:t>
            </a:r>
          </a:p>
        </p:txBody>
      </p:sp>
      <p:sp>
        <p:nvSpPr>
          <p:cNvPr id="58371" name="Content Placeholder 2"/>
          <p:cNvSpPr>
            <a:spLocks noGrp="1"/>
          </p:cNvSpPr>
          <p:nvPr>
            <p:ph idx="1"/>
          </p:nvPr>
        </p:nvSpPr>
        <p:spPr/>
        <p:txBody>
          <a:bodyPr/>
          <a:lstStyle/>
          <a:p>
            <a:pPr marL="361950" indent="-361950">
              <a:spcBef>
                <a:spcPct val="0"/>
              </a:spcBef>
            </a:pPr>
            <a:r>
              <a:rPr lang="en" altLang="en-US" sz="2700" b="1"/>
              <a:t>Definition: </a:t>
            </a:r>
            <a:r>
              <a:rPr lang="en" altLang="en-US" sz="2700"/>
              <a:t>Plasma Na</a:t>
            </a:r>
            <a:r>
              <a:rPr lang="en" altLang="en-US" sz="2700" i="1"/>
              <a:t> </a:t>
            </a:r>
            <a:r>
              <a:rPr lang="en" altLang="en-US" sz="2700"/>
              <a:t>level &gt; 145 </a:t>
            </a:r>
            <a:r>
              <a:rPr lang="en" altLang="en-US" sz="2700" i="1"/>
              <a:t>mmol/L</a:t>
            </a:r>
            <a:r>
              <a:rPr lang="en" altLang="en-US" sz="2700"/>
              <a:t> </a:t>
            </a:r>
            <a:endParaRPr lang="sr-Cyrl-RS" altLang="en-US" sz="2700"/>
          </a:p>
          <a:p>
            <a:pPr marL="361950" indent="-361950">
              <a:spcBef>
                <a:spcPct val="0"/>
              </a:spcBef>
            </a:pPr>
            <a:r>
              <a:rPr lang="en" altLang="en-US" sz="2700" b="1"/>
              <a:t>Causes: </a:t>
            </a:r>
            <a:r>
              <a:rPr lang="en" altLang="en-US" sz="2700"/>
              <a:t>increased salt intake, reduced thirst, loss of water from the body, increased salt intake with excessive administration of hypertonic NaCl or </a:t>
            </a:r>
          </a:p>
          <a:p>
            <a:pPr marL="361950" indent="-361950">
              <a:spcBef>
                <a:spcPct val="0"/>
              </a:spcBef>
            </a:pPr>
            <a:r>
              <a:rPr lang="en" altLang="en-US" sz="2700"/>
              <a:t>NaHCO</a:t>
            </a:r>
            <a:r>
              <a:rPr lang="en" altLang="en-US" sz="2700" baseline="-25000"/>
              <a:t>3  </a:t>
            </a:r>
            <a:r>
              <a:rPr lang="en" altLang="en-US" sz="2700"/>
              <a:t>solutions</a:t>
            </a:r>
            <a:r>
              <a:rPr lang="en" altLang="en-US" sz="2700" i="1"/>
              <a:t>; </a:t>
            </a:r>
            <a:r>
              <a:rPr lang="en" altLang="en-US" sz="2700"/>
              <a:t>Reduced thirst - primary hypodipsia is caused by damage to osmoreceptors in the hypothalamus, water loss during physical exertion, heat stroke, febrile conditions, diarrhea, vomiting, using diuretics, </a:t>
            </a:r>
            <a:r>
              <a:rPr lang="en" altLang="en-US" sz="2700" i="1"/>
              <a:t>diabetes insipidus</a:t>
            </a:r>
            <a:r>
              <a:rPr lang="en" altLang="en-US" sz="2700"/>
              <a:t>, </a:t>
            </a:r>
            <a:r>
              <a:rPr lang="en" altLang="en-US" sz="2700" i="1"/>
              <a:t>diabetes mellitus </a:t>
            </a:r>
            <a:r>
              <a:rPr lang="en" altLang="en-US" sz="2700"/>
              <a:t>and the polyuric phase of AKI.</a:t>
            </a:r>
            <a:endParaRPr lang="en-US" altLang="en-US" sz="2700"/>
          </a:p>
        </p:txBody>
      </p:sp>
    </p:spTree>
    <p:extLst>
      <p:ext uri="{BB962C8B-B14F-4D97-AF65-F5344CB8AC3E}">
        <p14:creationId xmlns:p14="http://schemas.microsoft.com/office/powerpoint/2010/main" val="27111352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eaLnBrk="1" hangingPunct="1"/>
            <a:r>
              <a:rPr lang="en" altLang="en-US" b="1" smtClean="0">
                <a:solidFill>
                  <a:srgbClr val="0000CC"/>
                </a:solidFill>
              </a:rPr>
              <a:t>Hypernatremia</a:t>
            </a:r>
          </a:p>
        </p:txBody>
      </p:sp>
      <p:sp>
        <p:nvSpPr>
          <p:cNvPr id="59395" name="Content Placeholder 2"/>
          <p:cNvSpPr>
            <a:spLocks noGrp="1"/>
          </p:cNvSpPr>
          <p:nvPr>
            <p:ph idx="1"/>
          </p:nvPr>
        </p:nvSpPr>
        <p:spPr>
          <a:xfrm>
            <a:off x="1981200" y="1397557"/>
            <a:ext cx="8229600" cy="5257800"/>
          </a:xfrm>
        </p:spPr>
        <p:txBody>
          <a:bodyPr/>
          <a:lstStyle/>
          <a:p>
            <a:pPr marL="361950" indent="-361950">
              <a:spcBef>
                <a:spcPct val="0"/>
              </a:spcBef>
            </a:pPr>
            <a:r>
              <a:rPr lang="en" altLang="en-US" sz="2600" b="1"/>
              <a:t>Clinical picture: </a:t>
            </a:r>
            <a:r>
              <a:rPr lang="en" altLang="en-US" sz="2600"/>
              <a:t>not dramatic if the patient drinks enough water, otherwise thirst, weakness, convulsions, lethargy, stupor, coma, and death occur (</a:t>
            </a:r>
            <a:r>
              <a:rPr lang="en" altLang="en-US" sz="2600" i="1"/>
              <a:t>Na </a:t>
            </a:r>
            <a:r>
              <a:rPr lang="en" altLang="en-US" sz="2600"/>
              <a:t>in plasma &gt; 180 </a:t>
            </a:r>
            <a:r>
              <a:rPr lang="en" altLang="en-US" sz="2600" i="1"/>
              <a:t>mmol/L </a:t>
            </a:r>
            <a:r>
              <a:rPr lang="en" altLang="en-US" sz="2600"/>
              <a:t>).</a:t>
            </a:r>
            <a:endParaRPr lang="sr-Cyrl-RS" altLang="en-US" sz="2600"/>
          </a:p>
          <a:p>
            <a:pPr marL="361950" indent="-361950">
              <a:spcBef>
                <a:spcPct val="0"/>
              </a:spcBef>
            </a:pPr>
            <a:r>
              <a:rPr lang="en" altLang="en-US" sz="2600" b="1"/>
              <a:t>Diagnosis: </a:t>
            </a:r>
            <a:r>
              <a:rPr lang="en" altLang="en-US" sz="2600"/>
              <a:t>By measuring the concentration of sodium in the blood</a:t>
            </a:r>
            <a:endParaRPr lang="sr-Latn-RS" altLang="en-US" sz="2600"/>
          </a:p>
          <a:p>
            <a:pPr marL="361950" indent="-361950">
              <a:spcBef>
                <a:spcPct val="0"/>
              </a:spcBef>
            </a:pPr>
            <a:r>
              <a:rPr lang="en" altLang="en-US" sz="2600" b="1"/>
              <a:t>Treatment: </a:t>
            </a:r>
            <a:r>
              <a:rPr lang="en" altLang="en-US" sz="2600"/>
              <a:t>Replenishment of water according to the formula: </a:t>
            </a:r>
          </a:p>
          <a:p>
            <a:pPr marL="361950" indent="-361950">
              <a:spcBef>
                <a:spcPct val="0"/>
              </a:spcBef>
            </a:pPr>
            <a:r>
              <a:rPr lang="en" altLang="en-US" sz="2600"/>
              <a:t>[( </a:t>
            </a:r>
            <a:r>
              <a:rPr lang="en" altLang="en-US" sz="2600" i="1"/>
              <a:t>Na concentration </a:t>
            </a:r>
            <a:r>
              <a:rPr lang="en" altLang="en-US" sz="2600"/>
              <a:t>– 140) / 140] x (0.4 x weight); </a:t>
            </a:r>
          </a:p>
          <a:p>
            <a:pPr marL="361950" indent="-361950">
              <a:spcBef>
                <a:spcPct val="0"/>
              </a:spcBef>
            </a:pPr>
            <a:r>
              <a:rPr lang="en" altLang="en-US" sz="2600"/>
              <a:t>Too rapid fluid replacement can lead to brain edema; water is replenished in the form of a 5% glucose solution, less often in the form of a saline solution or with a nasogastric tube.</a:t>
            </a:r>
          </a:p>
        </p:txBody>
      </p:sp>
    </p:spTree>
    <p:extLst>
      <p:ext uri="{BB962C8B-B14F-4D97-AF65-F5344CB8AC3E}">
        <p14:creationId xmlns:p14="http://schemas.microsoft.com/office/powerpoint/2010/main" val="2151759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1981200" y="142875"/>
            <a:ext cx="8229600" cy="939800"/>
          </a:xfrm>
        </p:spPr>
        <p:txBody>
          <a:bodyPr/>
          <a:lstStyle/>
          <a:p>
            <a:pPr eaLnBrk="1" hangingPunct="1"/>
            <a:r>
              <a:rPr lang="en" altLang="en-US" b="1" smtClean="0">
                <a:solidFill>
                  <a:srgbClr val="0000CC"/>
                </a:solidFill>
              </a:rPr>
              <a:t>Potassium metabolism</a:t>
            </a:r>
          </a:p>
        </p:txBody>
      </p:sp>
      <p:sp>
        <p:nvSpPr>
          <p:cNvPr id="60419" name="Content Placeholder 2"/>
          <p:cNvSpPr>
            <a:spLocks noGrp="1"/>
          </p:cNvSpPr>
          <p:nvPr>
            <p:ph idx="1"/>
          </p:nvPr>
        </p:nvSpPr>
        <p:spPr>
          <a:xfrm>
            <a:off x="1809750" y="1071564"/>
            <a:ext cx="8572500" cy="5500687"/>
          </a:xfrm>
        </p:spPr>
        <p:txBody>
          <a:bodyPr/>
          <a:lstStyle/>
          <a:p>
            <a:pPr eaLnBrk="1" hangingPunct="1"/>
            <a:r>
              <a:rPr lang="en" altLang="en-US" smtClean="0"/>
              <a:t>Potassium is the main intracellular cation. The level of K</a:t>
            </a:r>
            <a:r>
              <a:rPr lang="en" altLang="en-US" baseline="30000" smtClean="0"/>
              <a:t>+</a:t>
            </a:r>
            <a:r>
              <a:rPr lang="en" altLang="en-US" smtClean="0"/>
              <a:t> in ECF is 3.5 - 5.0 </a:t>
            </a:r>
            <a:r>
              <a:rPr lang="en" altLang="en-US" i="1" smtClean="0"/>
              <a:t>mmol/L </a:t>
            </a:r>
            <a:r>
              <a:rPr lang="en" altLang="en-US" smtClean="0"/>
              <a:t>, and in ICF about 150 </a:t>
            </a:r>
            <a:r>
              <a:rPr lang="en" altLang="en-US" i="1" smtClean="0"/>
              <a:t>mmol/L</a:t>
            </a:r>
            <a:endParaRPr lang="sr-Cyrl-RS" altLang="en-US" i="1" smtClean="0"/>
          </a:p>
          <a:p>
            <a:pPr eaLnBrk="1" hangingPunct="1"/>
            <a:r>
              <a:rPr lang="en" altLang="en-US" smtClean="0"/>
              <a:t>In metabolic acidosis, </a:t>
            </a:r>
            <a:r>
              <a:rPr lang="en" altLang="en-US" i="1" smtClean="0"/>
              <a:t>H</a:t>
            </a:r>
            <a:r>
              <a:rPr lang="en" altLang="en-US" i="1" baseline="30000" smtClean="0"/>
              <a:t>+</a:t>
            </a:r>
            <a:r>
              <a:rPr lang="en" altLang="en-US" i="1" smtClean="0"/>
              <a:t> </a:t>
            </a:r>
            <a:r>
              <a:rPr lang="en" altLang="en-US" smtClean="0"/>
              <a:t>enters the cell in exchange for </a:t>
            </a:r>
            <a:r>
              <a:rPr lang="en" altLang="en-US" i="1" smtClean="0"/>
              <a:t>K</a:t>
            </a:r>
            <a:r>
              <a:rPr lang="sr-Latn-RS" altLang="en-US" i="1" baseline="30000" smtClean="0"/>
              <a:t>+</a:t>
            </a:r>
            <a:r>
              <a:rPr lang="en" altLang="en-US" smtClean="0"/>
              <a:t>, in metabolic alkalosis, potassium enters the cells; Cell damage leads to the release of potassium in EC</a:t>
            </a:r>
            <a:r>
              <a:rPr lang="sr-Latn-RS" altLang="en-US" smtClean="0"/>
              <a:t>F</a:t>
            </a:r>
            <a:r>
              <a:rPr lang="en" altLang="en-US" smtClean="0"/>
              <a:t>; K</a:t>
            </a:r>
            <a:r>
              <a:rPr lang="en" altLang="en-US" baseline="30000" smtClean="0"/>
              <a:t>+</a:t>
            </a:r>
            <a:r>
              <a:rPr lang="en" altLang="en-US" smtClean="0"/>
              <a:t> is eliminated from the body via the kidneys. Potassium secretion is regulated by aldosterone and plasma </a:t>
            </a:r>
            <a:r>
              <a:rPr lang="en" altLang="en-US" i="1" smtClean="0"/>
              <a:t>K</a:t>
            </a:r>
            <a:r>
              <a:rPr lang="sr-Latn-RS" altLang="en-US" i="1" baseline="30000" smtClean="0"/>
              <a:t>+</a:t>
            </a:r>
            <a:r>
              <a:rPr lang="en" altLang="en-US" i="1" smtClean="0"/>
              <a:t> </a:t>
            </a:r>
            <a:r>
              <a:rPr lang="en" altLang="en-US" smtClean="0"/>
              <a:t>concentration</a:t>
            </a:r>
          </a:p>
        </p:txBody>
      </p:sp>
    </p:spTree>
    <p:extLst>
      <p:ext uri="{BB962C8B-B14F-4D97-AF65-F5344CB8AC3E}">
        <p14:creationId xmlns:p14="http://schemas.microsoft.com/office/powerpoint/2010/main" val="24141876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1981200" y="274638"/>
            <a:ext cx="8229600" cy="868362"/>
          </a:xfrm>
        </p:spPr>
        <p:txBody>
          <a:bodyPr/>
          <a:lstStyle/>
          <a:p>
            <a:pPr eaLnBrk="1" hangingPunct="1"/>
            <a:r>
              <a:rPr lang="en" altLang="en-US" b="1" smtClean="0">
                <a:solidFill>
                  <a:srgbClr val="0000CC"/>
                </a:solidFill>
              </a:rPr>
              <a:t>Hypokalemia</a:t>
            </a:r>
            <a:endParaRPr lang="en-US" altLang="en-US" b="1" smtClean="0">
              <a:solidFill>
                <a:srgbClr val="0000CC"/>
              </a:solidFill>
            </a:endParaRPr>
          </a:p>
        </p:txBody>
      </p:sp>
      <p:sp>
        <p:nvSpPr>
          <p:cNvPr id="61443" name="Content Placeholder 2"/>
          <p:cNvSpPr>
            <a:spLocks noGrp="1"/>
          </p:cNvSpPr>
          <p:nvPr>
            <p:ph idx="1"/>
          </p:nvPr>
        </p:nvSpPr>
        <p:spPr>
          <a:xfrm>
            <a:off x="1981200" y="1214438"/>
            <a:ext cx="8229600" cy="5143500"/>
          </a:xfrm>
        </p:spPr>
        <p:txBody>
          <a:bodyPr/>
          <a:lstStyle/>
          <a:p>
            <a:pPr eaLnBrk="1" hangingPunct="1">
              <a:spcBef>
                <a:spcPct val="0"/>
              </a:spcBef>
            </a:pPr>
            <a:r>
              <a:rPr lang="en" altLang="en-US" sz="2100"/>
              <a:t>Level of </a:t>
            </a:r>
            <a:r>
              <a:rPr lang="en" altLang="en-US" sz="2100" i="1"/>
              <a:t>K</a:t>
            </a:r>
            <a:r>
              <a:rPr lang="sr-Latn-RS" altLang="en-US" sz="2100" i="1" baseline="30000"/>
              <a:t>+</a:t>
            </a:r>
            <a:r>
              <a:rPr lang="en" altLang="en-US" sz="2100" i="1"/>
              <a:t> </a:t>
            </a:r>
            <a:r>
              <a:rPr lang="en" altLang="en-US" sz="2100"/>
              <a:t>in plasma &lt; 3.5 </a:t>
            </a:r>
            <a:r>
              <a:rPr lang="en" altLang="en-US" sz="2100" i="1"/>
              <a:t>mmol/L</a:t>
            </a:r>
            <a:r>
              <a:rPr lang="en" altLang="en-US" sz="2100"/>
              <a:t> </a:t>
            </a:r>
            <a:endParaRPr lang="sr-Cyrl-RS" altLang="en-US" sz="2100"/>
          </a:p>
          <a:p>
            <a:pPr eaLnBrk="1" hangingPunct="1">
              <a:spcBef>
                <a:spcPct val="0"/>
              </a:spcBef>
            </a:pPr>
            <a:r>
              <a:rPr lang="en" altLang="en-US" sz="2100" b="1"/>
              <a:t>Causes:</a:t>
            </a:r>
            <a:r>
              <a:rPr lang="en" altLang="en-US" sz="2100"/>
              <a:t> Use of diuretics; Treatment of diabetic coma with </a:t>
            </a:r>
            <a:r>
              <a:rPr lang="sr-Latn-RS" altLang="en-US" sz="2100"/>
              <a:t>solution of </a:t>
            </a:r>
            <a:r>
              <a:rPr lang="en" altLang="en-US" sz="2100"/>
              <a:t>insulin+glucose; β2-adrenergic agonists; laxatives; nasogastric suction</a:t>
            </a:r>
            <a:r>
              <a:rPr lang="sr-Latn-RS" altLang="en-US" sz="2100"/>
              <a:t>; d</a:t>
            </a:r>
            <a:r>
              <a:rPr lang="en" altLang="en-US" sz="2100"/>
              <a:t>ialysis; </a:t>
            </a:r>
            <a:r>
              <a:rPr lang="sr-Latn-RS" altLang="en-US" sz="2100"/>
              <a:t>t</a:t>
            </a:r>
            <a:r>
              <a:rPr lang="en" altLang="en-US" sz="2100"/>
              <a:t>ransfusion; </a:t>
            </a:r>
            <a:r>
              <a:rPr lang="sr-Latn-RS" altLang="en-US" sz="2100"/>
              <a:t>r</a:t>
            </a:r>
            <a:r>
              <a:rPr lang="en" altLang="en-US" sz="2100"/>
              <a:t>apid growth of cells (tumors; villous adenoma of the intestine; </a:t>
            </a:r>
            <a:r>
              <a:rPr lang="sr-Latn-RS" altLang="en-US" sz="2100"/>
              <a:t>VIP-oms</a:t>
            </a:r>
            <a:r>
              <a:rPr lang="en" altLang="en-US" sz="2100"/>
              <a:t>; </a:t>
            </a:r>
            <a:r>
              <a:rPr lang="sr-Latn-RS" altLang="en-US" sz="2100"/>
              <a:t>s</a:t>
            </a:r>
            <a:r>
              <a:rPr lang="en" altLang="en-US" sz="2100"/>
              <a:t>weating; diarrhea; vomiting; </a:t>
            </a:r>
            <a:r>
              <a:rPr lang="sr-Latn-RS" altLang="en-US" sz="2100"/>
              <a:t>p</a:t>
            </a:r>
            <a:r>
              <a:rPr lang="en" altLang="en-US" sz="2100"/>
              <a:t>rimary hyperaldosteronism and Cushing's syndrome; </a:t>
            </a:r>
            <a:r>
              <a:rPr lang="sr-Latn-RS" altLang="en-US" sz="2100"/>
              <a:t>h</a:t>
            </a:r>
            <a:r>
              <a:rPr lang="en" altLang="en-US" sz="2100"/>
              <a:t>yperreninemia; renal tubular acidosis; metabolic alkalosis</a:t>
            </a:r>
            <a:r>
              <a:rPr lang="sr-Latn-RS" altLang="en-US" sz="2100"/>
              <a:t>. </a:t>
            </a:r>
            <a:endParaRPr lang="en" altLang="en-US" sz="2100"/>
          </a:p>
          <a:p>
            <a:pPr eaLnBrk="1" hangingPunct="1">
              <a:spcBef>
                <a:spcPct val="0"/>
              </a:spcBef>
            </a:pPr>
            <a:r>
              <a:rPr lang="en" altLang="en-US" sz="2100" b="1"/>
              <a:t>Clinical picture: </a:t>
            </a:r>
            <a:r>
              <a:rPr lang="sr-Latn-RS" altLang="en-US" sz="2100"/>
              <a:t>w</a:t>
            </a:r>
            <a:r>
              <a:rPr lang="en" altLang="en-US" sz="2100"/>
              <a:t>eakness, paresis and paralysis of muscles - including diaphragm, paralytic ileus</a:t>
            </a:r>
            <a:endParaRPr lang="sr-Cyrl-RS" altLang="en-US" sz="2100"/>
          </a:p>
          <a:p>
            <a:pPr eaLnBrk="1" hangingPunct="1">
              <a:spcBef>
                <a:spcPct val="0"/>
              </a:spcBef>
            </a:pPr>
            <a:r>
              <a:rPr lang="en" altLang="en-US" sz="2100" b="1"/>
              <a:t>ECG changes: </a:t>
            </a:r>
            <a:r>
              <a:rPr lang="en" altLang="en-US" sz="2100" i="1"/>
              <a:t>QRS </a:t>
            </a:r>
            <a:r>
              <a:rPr lang="en" altLang="en-US" sz="2100"/>
              <a:t>widening, negative </a:t>
            </a:r>
            <a:r>
              <a:rPr lang="en" altLang="en-US" sz="2100" i="1"/>
              <a:t>T </a:t>
            </a:r>
            <a:r>
              <a:rPr lang="en" altLang="en-US" sz="2100"/>
              <a:t>wave, </a:t>
            </a:r>
            <a:r>
              <a:rPr lang="en" altLang="en-US" sz="2100" i="1"/>
              <a:t>ST </a:t>
            </a:r>
            <a:r>
              <a:rPr lang="en" altLang="en-US" sz="2100"/>
              <a:t>depression, prominent U-wave, and ventricular </a:t>
            </a:r>
            <a:r>
              <a:rPr lang="sr-Latn-RS" altLang="en-US" sz="2100"/>
              <a:t>arrhythmias</a:t>
            </a:r>
            <a:endParaRPr lang="sr-Cyrl-RS" altLang="en-US" sz="2100"/>
          </a:p>
          <a:p>
            <a:pPr eaLnBrk="1" hangingPunct="1">
              <a:spcBef>
                <a:spcPct val="0"/>
              </a:spcBef>
            </a:pPr>
            <a:r>
              <a:rPr lang="en" altLang="en-US" sz="2100" b="1"/>
              <a:t>Diagnosis: </a:t>
            </a:r>
            <a:r>
              <a:rPr lang="en" altLang="en-US" sz="2100"/>
              <a:t>Based on E</a:t>
            </a:r>
            <a:r>
              <a:rPr lang="sr-Latn-RS" altLang="en-US" sz="2100"/>
              <a:t>C</a:t>
            </a:r>
            <a:r>
              <a:rPr lang="en" altLang="en-US" sz="2100"/>
              <a:t>G, determination of blood K</a:t>
            </a:r>
            <a:r>
              <a:rPr lang="en" altLang="en-US" sz="2100" baseline="30000"/>
              <a:t>+ </a:t>
            </a:r>
            <a:r>
              <a:rPr lang="en" altLang="en-US" sz="2100"/>
              <a:t>level</a:t>
            </a:r>
            <a:endParaRPr lang="sr-Cyrl-RS" altLang="en-US" sz="2100"/>
          </a:p>
          <a:p>
            <a:pPr eaLnBrk="1" hangingPunct="1">
              <a:spcBef>
                <a:spcPct val="0"/>
              </a:spcBef>
            </a:pPr>
            <a:r>
              <a:rPr lang="en" altLang="en-US" sz="2100" b="1"/>
              <a:t>Treatment: </a:t>
            </a:r>
            <a:r>
              <a:rPr lang="en" altLang="en-US" sz="2100"/>
              <a:t>Oral replacement of potassium: </a:t>
            </a:r>
            <a:r>
              <a:rPr lang="en" altLang="en-US" sz="2100" i="1"/>
              <a:t>KCl, </a:t>
            </a:r>
            <a:r>
              <a:rPr lang="en" altLang="en-US" sz="2100"/>
              <a:t>KHCO</a:t>
            </a:r>
            <a:r>
              <a:rPr lang="en" altLang="en-US" sz="2100" baseline="-25000"/>
              <a:t>3</a:t>
            </a:r>
            <a:r>
              <a:rPr lang="sr-Latn-RS" altLang="en-US" sz="2100"/>
              <a:t>, </a:t>
            </a:r>
            <a:r>
              <a:rPr lang="en" altLang="en-US" sz="2100"/>
              <a:t>and </a:t>
            </a:r>
            <a:r>
              <a:rPr lang="en" altLang="en-US" sz="2100" i="1"/>
              <a:t>K </a:t>
            </a:r>
            <a:r>
              <a:rPr lang="en" altLang="en-US" sz="2100"/>
              <a:t>-citrate; and </a:t>
            </a:r>
            <a:r>
              <a:rPr lang="sr-Latn-RS" altLang="en-US" sz="2100"/>
              <a:t>i.v. </a:t>
            </a:r>
            <a:r>
              <a:rPr lang="en" altLang="en-US" sz="2100"/>
              <a:t>maximum 20 </a:t>
            </a:r>
            <a:r>
              <a:rPr lang="en" altLang="en-US" sz="2100" i="1"/>
              <a:t>mmol</a:t>
            </a:r>
            <a:r>
              <a:rPr lang="en" altLang="en-US" sz="2100"/>
              <a:t> </a:t>
            </a:r>
            <a:r>
              <a:rPr lang="en" altLang="en-US" sz="2100" i="1"/>
              <a:t>KCl </a:t>
            </a:r>
            <a:r>
              <a:rPr lang="en" altLang="en-US" sz="2100"/>
              <a:t>/ by infusion</a:t>
            </a:r>
          </a:p>
        </p:txBody>
      </p:sp>
    </p:spTree>
    <p:extLst>
      <p:ext uri="{BB962C8B-B14F-4D97-AF65-F5344CB8AC3E}">
        <p14:creationId xmlns:p14="http://schemas.microsoft.com/office/powerpoint/2010/main" val="38845004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1981200" y="142876"/>
            <a:ext cx="8229600" cy="868363"/>
          </a:xfrm>
        </p:spPr>
        <p:txBody>
          <a:bodyPr/>
          <a:lstStyle/>
          <a:p>
            <a:pPr eaLnBrk="1" hangingPunct="1"/>
            <a:r>
              <a:rPr lang="en" altLang="en-US" b="1" smtClean="0">
                <a:solidFill>
                  <a:srgbClr val="0000CC"/>
                </a:solidFill>
              </a:rPr>
              <a:t>Hyperkalemia</a:t>
            </a:r>
            <a:endParaRPr lang="en-US" altLang="en-US" b="1" smtClean="0">
              <a:solidFill>
                <a:srgbClr val="0000CC"/>
              </a:solidFill>
            </a:endParaRPr>
          </a:p>
        </p:txBody>
      </p:sp>
      <p:sp>
        <p:nvSpPr>
          <p:cNvPr id="62467" name="Content Placeholder 2"/>
          <p:cNvSpPr>
            <a:spLocks noGrp="1"/>
          </p:cNvSpPr>
          <p:nvPr>
            <p:ph idx="1"/>
          </p:nvPr>
        </p:nvSpPr>
        <p:spPr>
          <a:xfrm>
            <a:off x="1981200" y="1011238"/>
            <a:ext cx="8229600" cy="5715000"/>
          </a:xfrm>
        </p:spPr>
        <p:txBody>
          <a:bodyPr/>
          <a:lstStyle/>
          <a:p>
            <a:pPr marL="179388" indent="-179388"/>
            <a:r>
              <a:rPr lang="en-US" sz="2200"/>
              <a:t>Potassium level &gt;</a:t>
            </a:r>
            <a:r>
              <a:rPr lang="sr-Latn-RS" sz="2200"/>
              <a:t> </a:t>
            </a:r>
            <a:r>
              <a:rPr lang="en-US" sz="2200"/>
              <a:t>5.0 mmol/l </a:t>
            </a:r>
            <a:endParaRPr lang="sr-Latn-RS" sz="2200"/>
          </a:p>
          <a:p>
            <a:pPr marL="179388" indent="-179388"/>
            <a:r>
              <a:rPr lang="en-US" sz="2200"/>
              <a:t>Causes: Destruction of cells (hemolysis, tumors, rhabdomyolysis, muscle strain); Metabolic acidosis; A</a:t>
            </a:r>
            <a:r>
              <a:rPr lang="sr-Latn-RS" sz="2200"/>
              <a:t>K</a:t>
            </a:r>
            <a:r>
              <a:rPr lang="en-US" sz="2200"/>
              <a:t>I and </a:t>
            </a:r>
            <a:r>
              <a:rPr lang="sr-Latn-RS" sz="2200"/>
              <a:t>CKD</a:t>
            </a:r>
            <a:r>
              <a:rPr lang="en-US" sz="2200"/>
              <a:t>, lithiasis; Use of drugs (digitalis, potassium-sparing diuretics, ACE inhibitors...) </a:t>
            </a:r>
            <a:endParaRPr lang="sr-Latn-RS" sz="2200"/>
          </a:p>
          <a:p>
            <a:pPr marL="179388" indent="-179388"/>
            <a:r>
              <a:rPr lang="en-US" sz="2200"/>
              <a:t>Clinical picture: Loss of p-wave, widening of QRS, AV block</a:t>
            </a:r>
            <a:r>
              <a:rPr lang="sr-Latn-RS" sz="2200"/>
              <a:t>,</a:t>
            </a:r>
            <a:r>
              <a:rPr lang="en-US" sz="2200"/>
              <a:t> and bundle branch block, high T-wave, ventricular fibrillation</a:t>
            </a:r>
            <a:r>
              <a:rPr lang="sr-Latn-RS" sz="2200"/>
              <a:t>,</a:t>
            </a:r>
            <a:r>
              <a:rPr lang="en-US" sz="2200"/>
              <a:t> and asystole, when the potassium level exceeds 7.5 mmol/L, death may occur. </a:t>
            </a:r>
            <a:endParaRPr lang="sr-Latn-RS" sz="2200"/>
          </a:p>
          <a:p>
            <a:pPr marL="179388" indent="-179388"/>
            <a:r>
              <a:rPr lang="en-US" sz="2200"/>
              <a:t>Diagnosis: The severity of hyperkalemia is assessed based on the concentration of K+ in the plasma and ECG changes Treatment: Treat the underlying disease or remove the drug causing hyperkalemia; Hemodialysis is reserved for the most severe cases; Ca-gluconate i.v. reduces the excitability of the cell membrane; Insulin in a 5</a:t>
            </a:r>
            <a:r>
              <a:rPr lang="sr-Latn-RS" sz="2200"/>
              <a:t> </a:t>
            </a:r>
            <a:r>
              <a:rPr lang="en-US" sz="2200"/>
              <a:t>or 10% glucose solution causes potassium to enter the cells. i.v. NaHCO</a:t>
            </a:r>
            <a:r>
              <a:rPr lang="en-US" sz="2200" baseline="-25000"/>
              <a:t>3 </a:t>
            </a:r>
            <a:r>
              <a:rPr lang="en-US" sz="2200"/>
              <a:t>as well as β-2 adrenergic agonists; Loop of Henle diuretics; A resin that binds potassium in the intestines</a:t>
            </a:r>
            <a:r>
              <a:rPr lang="sr-Latn-RS" sz="2200"/>
              <a:t>.</a:t>
            </a:r>
            <a:endParaRPr lang="en" altLang="en-US" sz="2200"/>
          </a:p>
        </p:txBody>
      </p:sp>
    </p:spTree>
    <p:extLst>
      <p:ext uri="{BB962C8B-B14F-4D97-AF65-F5344CB8AC3E}">
        <p14:creationId xmlns:p14="http://schemas.microsoft.com/office/powerpoint/2010/main" val="8430882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3"/>
          <p:cNvSpPr>
            <a:spLocks noGrp="1"/>
          </p:cNvSpPr>
          <p:nvPr>
            <p:ph type="title"/>
          </p:nvPr>
        </p:nvSpPr>
        <p:spPr/>
        <p:txBody>
          <a:bodyPr rtlCol="0">
            <a:normAutofit/>
          </a:bodyPr>
          <a:lstStyle/>
          <a:p>
            <a:pPr>
              <a:defRPr/>
            </a:pPr>
            <a:r>
              <a:rPr lang="en" b="1" smtClean="0">
                <a:solidFill>
                  <a:srgbClr val="0000CC"/>
                </a:solidFill>
              </a:rPr>
              <a:t>Regulation of sodium chloride excretion</a:t>
            </a:r>
          </a:p>
        </p:txBody>
      </p:sp>
      <p:sp>
        <p:nvSpPr>
          <p:cNvPr id="5" name="Content Placeholder 4"/>
          <p:cNvSpPr>
            <a:spLocks noGrp="1"/>
          </p:cNvSpPr>
          <p:nvPr>
            <p:ph idx="1"/>
          </p:nvPr>
        </p:nvSpPr>
        <p:spPr/>
        <p:txBody>
          <a:bodyPr rtlCol="0">
            <a:normAutofit/>
          </a:bodyPr>
          <a:lstStyle/>
          <a:p>
            <a:pPr>
              <a:defRPr/>
            </a:pPr>
            <a:r>
              <a:rPr lang="en" dirty="0"/>
              <a:t>The most important </a:t>
            </a:r>
            <a:r>
              <a:rPr lang="en"/>
              <a:t>regulatory </a:t>
            </a:r>
            <a:r>
              <a:rPr lang="sr-Latn-RS"/>
              <a:t>systems</a:t>
            </a:r>
            <a:r>
              <a:rPr lang="en"/>
              <a:t> for E</a:t>
            </a:r>
            <a:r>
              <a:rPr lang="sr-Latn-RS"/>
              <a:t>CF</a:t>
            </a:r>
            <a:r>
              <a:rPr lang="en"/>
              <a:t> </a:t>
            </a:r>
            <a:r>
              <a:rPr lang="en" dirty="0"/>
              <a:t>volume are:</a:t>
            </a:r>
          </a:p>
          <a:p>
            <a:pPr marL="514350" indent="-514350">
              <a:buFont typeface="+mj-lt"/>
              <a:buAutoNum type="arabicPeriod"/>
              <a:defRPr/>
            </a:pPr>
            <a:r>
              <a:rPr lang="en" dirty="0"/>
              <a:t>Sympathetic nervous system</a:t>
            </a:r>
          </a:p>
          <a:p>
            <a:pPr marL="514350" indent="-514350">
              <a:buFont typeface="+mj-lt"/>
              <a:buAutoNum type="arabicPeriod"/>
              <a:defRPr/>
            </a:pPr>
            <a:r>
              <a:rPr lang="en" dirty="0"/>
              <a:t>Renin-angiotensin-aldosterone</a:t>
            </a:r>
          </a:p>
          <a:p>
            <a:pPr marL="514350" indent="-514350">
              <a:buFont typeface="+mj-lt"/>
              <a:buAutoNum type="arabicPeriod"/>
              <a:defRPr/>
            </a:pPr>
            <a:r>
              <a:rPr lang="en" dirty="0"/>
              <a:t>Atrial natriuretic peptide</a:t>
            </a:r>
          </a:p>
          <a:p>
            <a:pPr marL="514350" indent="-514350">
              <a:buFont typeface="+mj-lt"/>
              <a:buAutoNum type="arabicPeriod"/>
              <a:defRPr/>
            </a:pPr>
            <a:r>
              <a:rPr lang="en" dirty="0"/>
              <a:t>Vasopressin-ADH</a:t>
            </a:r>
          </a:p>
          <a:p>
            <a:pPr marL="514350" indent="-514350">
              <a:defRPr/>
            </a:pPr>
            <a:r>
              <a:rPr lang="en" dirty="0"/>
              <a:t>These systems change their activity with any change in volume, and this change regulates volume by influencing sodium excretion in the urine</a:t>
            </a:r>
            <a:endParaRPr lang="en-US" dirty="0"/>
          </a:p>
        </p:txBody>
      </p:sp>
    </p:spTree>
    <p:extLst>
      <p:ext uri="{BB962C8B-B14F-4D97-AF65-F5344CB8AC3E}">
        <p14:creationId xmlns:p14="http://schemas.microsoft.com/office/powerpoint/2010/main" val="11995029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1981200" y="71438"/>
            <a:ext cx="8229600" cy="785812"/>
          </a:xfrm>
        </p:spPr>
        <p:txBody>
          <a:bodyPr/>
          <a:lstStyle/>
          <a:p>
            <a:pPr eaLnBrk="1" hangingPunct="1"/>
            <a:r>
              <a:rPr lang="en" altLang="en-US" sz="3500" b="1">
                <a:solidFill>
                  <a:srgbClr val="0000CC"/>
                </a:solidFill>
              </a:rPr>
              <a:t>Regulatory mechanisms of water homeostasis</a:t>
            </a:r>
          </a:p>
        </p:txBody>
      </p:sp>
      <p:sp>
        <p:nvSpPr>
          <p:cNvPr id="78851" name="Content Placeholder 2"/>
          <p:cNvSpPr>
            <a:spLocks noGrp="1"/>
          </p:cNvSpPr>
          <p:nvPr>
            <p:ph idx="1"/>
          </p:nvPr>
        </p:nvSpPr>
        <p:spPr>
          <a:xfrm>
            <a:off x="1981200" y="857250"/>
            <a:ext cx="8229600" cy="5786438"/>
          </a:xfrm>
        </p:spPr>
        <p:txBody>
          <a:bodyPr rtlCol="0">
            <a:normAutofit lnSpcReduction="10000"/>
          </a:bodyPr>
          <a:lstStyle/>
          <a:p>
            <a:pPr>
              <a:defRPr/>
            </a:pPr>
            <a:r>
              <a:rPr lang="en" sz="2100" dirty="0" err="1">
                <a:solidFill>
                  <a:srgbClr val="FF0000"/>
                </a:solidFill>
              </a:rPr>
              <a:t>Mechanisms</a:t>
            </a:r>
            <a:endParaRPr lang="en-US" sz="2100" dirty="0">
              <a:solidFill>
                <a:srgbClr val="FF0000"/>
              </a:solidFill>
            </a:endParaRPr>
          </a:p>
          <a:p>
            <a:pPr>
              <a:buFont typeface="Calibri" pitchFamily="34" charset="0"/>
              <a:buChar char="―"/>
              <a:defRPr/>
            </a:pPr>
            <a:r>
              <a:rPr lang="en" sz="2100" dirty="0" err="1"/>
              <a:t>Neurogenic</a:t>
            </a:r>
            <a:endParaRPr lang="en-US" sz="2100" dirty="0"/>
          </a:p>
          <a:p>
            <a:pPr>
              <a:buFont typeface="Calibri" pitchFamily="34" charset="0"/>
              <a:buChar char="―"/>
              <a:defRPr/>
            </a:pPr>
            <a:r>
              <a:rPr lang="en" sz="2100" dirty="0"/>
              <a:t>RAA</a:t>
            </a:r>
          </a:p>
          <a:p>
            <a:pPr>
              <a:buFont typeface="Calibri" pitchFamily="34" charset="0"/>
              <a:buChar char="―"/>
              <a:defRPr/>
            </a:pPr>
            <a:r>
              <a:rPr lang="en" sz="2100" dirty="0" err="1"/>
              <a:t>Atrial</a:t>
            </a:r>
            <a:r>
              <a:rPr lang="en" sz="2100" dirty="0"/>
              <a:t> </a:t>
            </a:r>
            <a:r>
              <a:rPr lang="en" sz="2100" dirty="0" err="1"/>
              <a:t>natriuretic</a:t>
            </a:r>
            <a:r>
              <a:rPr lang="en" sz="2100" dirty="0"/>
              <a:t> </a:t>
            </a:r>
            <a:r>
              <a:rPr lang="en" sz="2100" dirty="0" err="1"/>
              <a:t>peptide</a:t>
            </a:r>
            <a:endParaRPr lang="en-US" sz="2100" dirty="0"/>
          </a:p>
          <a:p>
            <a:pPr>
              <a:buFont typeface="Calibri" pitchFamily="34" charset="0"/>
              <a:buChar char="―"/>
              <a:defRPr/>
            </a:pPr>
            <a:r>
              <a:rPr lang="en" sz="2100" dirty="0" err="1"/>
              <a:t>Antidiuretic</a:t>
            </a:r>
            <a:r>
              <a:rPr lang="en" sz="2100" dirty="0"/>
              <a:t> </a:t>
            </a:r>
            <a:r>
              <a:rPr lang="en" sz="2100" dirty="0" err="1"/>
              <a:t>hormone</a:t>
            </a:r>
            <a:endParaRPr lang="en-US" sz="2100" dirty="0"/>
          </a:p>
          <a:p>
            <a:pPr>
              <a:defRPr/>
            </a:pPr>
            <a:r>
              <a:rPr lang="en" sz="2100" err="1">
                <a:solidFill>
                  <a:srgbClr val="FF0000"/>
                </a:solidFill>
              </a:rPr>
              <a:t>An </a:t>
            </a:r>
            <a:r>
              <a:rPr lang="sr-Latn-RS" sz="2100">
                <a:solidFill>
                  <a:srgbClr val="FF0000"/>
                </a:solidFill>
              </a:rPr>
              <a:t>increased thirst</a:t>
            </a:r>
            <a:r>
              <a:rPr lang="en" sz="2100">
                <a:solidFill>
                  <a:srgbClr val="FF0000"/>
                </a:solidFill>
              </a:rPr>
              <a:t>:</a:t>
            </a:r>
            <a:endParaRPr lang="en" sz="2100" dirty="0">
              <a:solidFill>
                <a:srgbClr val="FF0000"/>
              </a:solidFill>
            </a:endParaRPr>
          </a:p>
          <a:p>
            <a:pPr>
              <a:buFont typeface="Calibri" pitchFamily="34" charset="0"/>
              <a:buChar char="―"/>
              <a:defRPr/>
            </a:pPr>
            <a:r>
              <a:rPr lang="en" sz="2100" dirty="0" err="1"/>
              <a:t>Reduction</a:t>
            </a:r>
            <a:r>
              <a:rPr lang="en" sz="2100" dirty="0"/>
              <a:t> </a:t>
            </a:r>
            <a:r>
              <a:rPr lang="en" sz="2100" dirty="0" err="1"/>
              <a:t>secretions</a:t>
            </a:r>
            <a:r>
              <a:rPr lang="en" sz="2100" dirty="0"/>
              <a:t> </a:t>
            </a:r>
            <a:r>
              <a:rPr lang="en" sz="2100" dirty="0" err="1"/>
              <a:t>aldosterone</a:t>
            </a:r>
            <a:endParaRPr lang="en-US" sz="2100" dirty="0"/>
          </a:p>
          <a:p>
            <a:pPr>
              <a:buFont typeface="Calibri" pitchFamily="34" charset="0"/>
              <a:buChar char="―"/>
              <a:defRPr/>
            </a:pPr>
            <a:r>
              <a:rPr lang="sr-Latn-RS" sz="2100"/>
              <a:t>Increased</a:t>
            </a:r>
            <a:r>
              <a:rPr lang="en" sz="2100"/>
              <a:t> </a:t>
            </a:r>
            <a:r>
              <a:rPr lang="en" sz="2100" dirty="0" err="1"/>
              <a:t>secretion </a:t>
            </a:r>
            <a:r>
              <a:rPr lang="en" sz="2100" dirty="0"/>
              <a:t>of ANP</a:t>
            </a:r>
          </a:p>
          <a:p>
            <a:pPr>
              <a:buFont typeface="Calibri" pitchFamily="34" charset="0"/>
              <a:buChar char="―"/>
              <a:defRPr/>
            </a:pPr>
            <a:r>
              <a:rPr lang="en" sz="2100" dirty="0" err="1"/>
              <a:t>Reduction</a:t>
            </a:r>
            <a:r>
              <a:rPr lang="en" sz="2100" dirty="0"/>
              <a:t> </a:t>
            </a:r>
            <a:r>
              <a:rPr lang="en" sz="2100" dirty="0" err="1"/>
              <a:t>secretion </a:t>
            </a:r>
            <a:r>
              <a:rPr lang="en" sz="2100" dirty="0"/>
              <a:t>of ADH</a:t>
            </a:r>
          </a:p>
          <a:p>
            <a:pPr>
              <a:buFont typeface="Calibri" pitchFamily="34" charset="0"/>
              <a:buChar char="―"/>
              <a:defRPr/>
            </a:pPr>
            <a:r>
              <a:rPr lang="en" sz="2100" err="1"/>
              <a:t>Reduction</a:t>
            </a:r>
            <a:r>
              <a:rPr lang="en" sz="2100"/>
              <a:t> </a:t>
            </a:r>
            <a:r>
              <a:rPr lang="sr-Latn-RS" sz="2100"/>
              <a:t>of sympathetic</a:t>
            </a:r>
            <a:r>
              <a:rPr lang="en" sz="2100"/>
              <a:t> </a:t>
            </a:r>
            <a:r>
              <a:rPr lang="en" sz="2100" dirty="0" err="1"/>
              <a:t>stimulation</a:t>
            </a:r>
            <a:endParaRPr lang="en-US" sz="2100" dirty="0"/>
          </a:p>
          <a:p>
            <a:pPr>
              <a:defRPr/>
            </a:pPr>
            <a:r>
              <a:rPr lang="en" sz="2100" err="1">
                <a:solidFill>
                  <a:srgbClr val="FF0000"/>
                </a:solidFill>
              </a:rPr>
              <a:t>Reduction</a:t>
            </a:r>
            <a:r>
              <a:rPr lang="en" sz="2100">
                <a:solidFill>
                  <a:srgbClr val="FF0000"/>
                </a:solidFill>
              </a:rPr>
              <a:t> </a:t>
            </a:r>
            <a:r>
              <a:rPr lang="sr-Latn-RS" sz="2100">
                <a:solidFill>
                  <a:srgbClr val="FF0000"/>
                </a:solidFill>
              </a:rPr>
              <a:t>of </a:t>
            </a:r>
            <a:r>
              <a:rPr lang="en" sz="2100">
                <a:solidFill>
                  <a:srgbClr val="FF0000"/>
                </a:solidFill>
              </a:rPr>
              <a:t>thirst </a:t>
            </a:r>
            <a:r>
              <a:rPr lang="en" sz="2100" err="1">
                <a:solidFill>
                  <a:srgbClr val="FF0000"/>
                </a:solidFill>
              </a:rPr>
              <a:t>brings</a:t>
            </a:r>
            <a:r>
              <a:rPr lang="en" sz="2100">
                <a:solidFill>
                  <a:srgbClr val="FF0000"/>
                </a:solidFill>
              </a:rPr>
              <a:t> to</a:t>
            </a:r>
            <a:r>
              <a:rPr lang="en" sz="2100"/>
              <a:t>:</a:t>
            </a:r>
            <a:endParaRPr lang="en" sz="2100" dirty="0"/>
          </a:p>
          <a:p>
            <a:pPr>
              <a:buFont typeface="Calibri" pitchFamily="34" charset="0"/>
              <a:buChar char="―"/>
              <a:defRPr/>
            </a:pPr>
            <a:r>
              <a:rPr lang="en" sz="2100"/>
              <a:t>Increase</a:t>
            </a:r>
            <a:r>
              <a:rPr lang="en-US" sz="2100"/>
              <a:t>d</a:t>
            </a:r>
            <a:r>
              <a:rPr lang="en" sz="2100"/>
              <a:t> secretions</a:t>
            </a:r>
            <a:r>
              <a:rPr lang="sr-Latn-RS" sz="2100"/>
              <a:t> of</a:t>
            </a:r>
            <a:r>
              <a:rPr lang="en" sz="2100"/>
              <a:t> </a:t>
            </a:r>
            <a:r>
              <a:rPr lang="en" sz="2100" dirty="0" err="1"/>
              <a:t>aldosterone</a:t>
            </a:r>
            <a:endParaRPr lang="en-US" sz="2100" dirty="0"/>
          </a:p>
          <a:p>
            <a:pPr>
              <a:buFont typeface="Calibri" pitchFamily="34" charset="0"/>
              <a:buChar char="―"/>
              <a:defRPr/>
            </a:pPr>
            <a:r>
              <a:rPr lang="en" sz="2100" dirty="0" err="1"/>
              <a:t>Reduction</a:t>
            </a:r>
            <a:r>
              <a:rPr lang="en" sz="2100" dirty="0"/>
              <a:t> </a:t>
            </a:r>
            <a:r>
              <a:rPr lang="en" sz="2100" dirty="0" err="1"/>
              <a:t>secretion </a:t>
            </a:r>
            <a:r>
              <a:rPr lang="en" sz="2100" dirty="0"/>
              <a:t>of ANP</a:t>
            </a:r>
          </a:p>
          <a:p>
            <a:pPr>
              <a:buFont typeface="Calibri" pitchFamily="34" charset="0"/>
              <a:buChar char="―"/>
              <a:defRPr/>
            </a:pPr>
            <a:r>
              <a:rPr lang="en" sz="2100" dirty="0" err="1"/>
              <a:t>Increase in </a:t>
            </a:r>
            <a:r>
              <a:rPr lang="en" sz="2100" dirty="0"/>
              <a:t>ADH</a:t>
            </a:r>
          </a:p>
          <a:p>
            <a:pPr>
              <a:buFont typeface="Calibri" pitchFamily="34" charset="0"/>
              <a:buChar char="―"/>
              <a:defRPr/>
            </a:pPr>
            <a:r>
              <a:rPr lang="en" sz="2100" dirty="0" err="1"/>
              <a:t>An </a:t>
            </a:r>
            <a:r>
              <a:rPr lang="en" sz="2100" err="1"/>
              <a:t>increase</a:t>
            </a:r>
            <a:r>
              <a:rPr lang="en" sz="2100"/>
              <a:t> </a:t>
            </a:r>
            <a:r>
              <a:rPr lang="sr-Latn-RS" sz="2100"/>
              <a:t>in sympathetic</a:t>
            </a:r>
            <a:r>
              <a:rPr lang="en" sz="2100"/>
              <a:t> stimulation</a:t>
            </a:r>
            <a:endParaRPr lang="en-US" sz="2100" dirty="0"/>
          </a:p>
        </p:txBody>
      </p:sp>
    </p:spTree>
    <p:extLst>
      <p:ext uri="{BB962C8B-B14F-4D97-AF65-F5344CB8AC3E}">
        <p14:creationId xmlns:p14="http://schemas.microsoft.com/office/powerpoint/2010/main" val="16824029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eaLnBrk="1" hangingPunct="1"/>
            <a:r>
              <a:rPr lang="en" altLang="en-US" b="1" smtClean="0">
                <a:solidFill>
                  <a:srgbClr val="0000CC"/>
                </a:solidFill>
              </a:rPr>
              <a:t>Antidiuretic hormone</a:t>
            </a:r>
          </a:p>
        </p:txBody>
      </p:sp>
      <p:sp>
        <p:nvSpPr>
          <p:cNvPr id="65539" name="Content Placeholder 2"/>
          <p:cNvSpPr>
            <a:spLocks noGrp="1"/>
          </p:cNvSpPr>
          <p:nvPr>
            <p:ph idx="1"/>
          </p:nvPr>
        </p:nvSpPr>
        <p:spPr/>
        <p:txBody>
          <a:bodyPr/>
          <a:lstStyle/>
          <a:p>
            <a:pPr eaLnBrk="1" hangingPunct="1"/>
            <a:r>
              <a:rPr lang="en" altLang="en-US" sz="2500"/>
              <a:t>It is synthesized in the hypothalamus and secreted in the neurohypophysis</a:t>
            </a:r>
          </a:p>
          <a:p>
            <a:pPr eaLnBrk="1" hangingPunct="1"/>
            <a:r>
              <a:rPr lang="en" altLang="en-US" sz="2500"/>
              <a:t>It is released in response to high osmolality and reduced volume</a:t>
            </a:r>
          </a:p>
          <a:p>
            <a:pPr eaLnBrk="1" hangingPunct="1"/>
            <a:r>
              <a:rPr lang="en" altLang="en-US" sz="2500"/>
              <a:t>It increases the permeability of the distal kidney tubules</a:t>
            </a:r>
          </a:p>
          <a:p>
            <a:pPr eaLnBrk="1" hangingPunct="1"/>
            <a:r>
              <a:rPr lang="en" altLang="en-US" sz="2500"/>
              <a:t>Low ADH increases urine volume and decreases urine osmolality</a:t>
            </a:r>
          </a:p>
          <a:p>
            <a:pPr eaLnBrk="1" hangingPunct="1"/>
            <a:r>
              <a:rPr lang="en" altLang="en-US" sz="2500"/>
              <a:t>High ADH reduces the volume of excreted urine and increases the osmolality of urine</a:t>
            </a:r>
          </a:p>
          <a:p>
            <a:pPr eaLnBrk="1" hangingPunct="1"/>
            <a:r>
              <a:rPr lang="en" altLang="en-US" sz="2500"/>
              <a:t>It is a powerful vasoconstrictor</a:t>
            </a:r>
          </a:p>
        </p:txBody>
      </p:sp>
    </p:spTree>
    <p:extLst>
      <p:ext uri="{BB962C8B-B14F-4D97-AF65-F5344CB8AC3E}">
        <p14:creationId xmlns:p14="http://schemas.microsoft.com/office/powerpoint/2010/main" val="35239640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3"/>
          <p:cNvSpPr>
            <a:spLocks noGrp="1"/>
          </p:cNvSpPr>
          <p:nvPr>
            <p:ph type="title"/>
          </p:nvPr>
        </p:nvSpPr>
        <p:spPr>
          <a:xfrm>
            <a:off x="1981200" y="71438"/>
            <a:ext cx="8229600" cy="868362"/>
          </a:xfrm>
        </p:spPr>
        <p:txBody>
          <a:bodyPr/>
          <a:lstStyle/>
          <a:p>
            <a:pPr eaLnBrk="1" hangingPunct="1"/>
            <a:r>
              <a:rPr lang="en" altLang="en-US" b="1" smtClean="0">
                <a:solidFill>
                  <a:srgbClr val="0000CC"/>
                </a:solidFill>
              </a:rPr>
              <a:t>Percentage of body water</a:t>
            </a:r>
          </a:p>
        </p:txBody>
      </p:sp>
      <p:graphicFrame>
        <p:nvGraphicFramePr>
          <p:cNvPr id="6" name="Content Placeholder 5"/>
          <p:cNvGraphicFramePr>
            <a:graphicFrameLocks noGrp="1"/>
          </p:cNvGraphicFramePr>
          <p:nvPr>
            <p:ph idx="1"/>
          </p:nvPr>
        </p:nvGraphicFramePr>
        <p:xfrm>
          <a:off x="1666875" y="1143001"/>
          <a:ext cx="8929688" cy="5614989"/>
        </p:xfrm>
        <a:graphic>
          <a:graphicData uri="http://schemas.openxmlformats.org/drawingml/2006/table">
            <a:tbl>
              <a:tblPr firstRow="1" bandRow="1">
                <a:tableStyleId>{21E4AEA4-8DFA-4A89-87EB-49C32662AFE0}</a:tableStyleId>
              </a:tblPr>
              <a:tblGrid>
                <a:gridCol w="2232422">
                  <a:extLst>
                    <a:ext uri="{9D8B030D-6E8A-4147-A177-3AD203B41FA5}">
                      <a16:colId xmlns:a16="http://schemas.microsoft.com/office/drawing/2014/main" val="20000"/>
                    </a:ext>
                  </a:extLst>
                </a:gridCol>
                <a:gridCol w="2232422">
                  <a:extLst>
                    <a:ext uri="{9D8B030D-6E8A-4147-A177-3AD203B41FA5}">
                      <a16:colId xmlns:a16="http://schemas.microsoft.com/office/drawing/2014/main" val="20001"/>
                    </a:ext>
                  </a:extLst>
                </a:gridCol>
                <a:gridCol w="2232422">
                  <a:extLst>
                    <a:ext uri="{9D8B030D-6E8A-4147-A177-3AD203B41FA5}">
                      <a16:colId xmlns:a16="http://schemas.microsoft.com/office/drawing/2014/main" val="20002"/>
                    </a:ext>
                  </a:extLst>
                </a:gridCol>
                <a:gridCol w="2232422">
                  <a:extLst>
                    <a:ext uri="{9D8B030D-6E8A-4147-A177-3AD203B41FA5}">
                      <a16:colId xmlns:a16="http://schemas.microsoft.com/office/drawing/2014/main" val="20003"/>
                    </a:ext>
                  </a:extLst>
                </a:gridCol>
              </a:tblGrid>
              <a:tr h="661814">
                <a:tc>
                  <a:txBody>
                    <a:bodyPr/>
                    <a:lstStyle/>
                    <a:p>
                      <a:r>
                        <a:rPr lang="en" sz="2500" dirty="0" smtClean="0"/>
                        <a:t>Volume</a:t>
                      </a:r>
                      <a:endParaRPr lang="en-US" sz="2500" dirty="0"/>
                    </a:p>
                  </a:txBody>
                  <a:tcPr marT="45717" marB="45717"/>
                </a:tc>
                <a:tc>
                  <a:txBody>
                    <a:bodyPr/>
                    <a:lstStyle/>
                    <a:p>
                      <a:r>
                        <a:rPr lang="en" sz="2500" dirty="0" smtClean="0"/>
                        <a:t>% TT</a:t>
                      </a:r>
                      <a:endParaRPr lang="en-US" sz="2500" dirty="0"/>
                    </a:p>
                  </a:txBody>
                  <a:tcPr marT="45717" marB="45717"/>
                </a:tc>
                <a:tc>
                  <a:txBody>
                    <a:bodyPr/>
                    <a:lstStyle/>
                    <a:p>
                      <a:r>
                        <a:rPr lang="en" sz="2500" dirty="0" smtClean="0"/>
                        <a:t>70 kg</a:t>
                      </a:r>
                      <a:endParaRPr lang="en-US" sz="2500" dirty="0"/>
                    </a:p>
                  </a:txBody>
                  <a:tcPr marT="45717" marB="45717"/>
                </a:tc>
                <a:tc>
                  <a:txBody>
                    <a:bodyPr/>
                    <a:lstStyle/>
                    <a:p>
                      <a:r>
                        <a:rPr lang="en" sz="2500" dirty="0" smtClean="0"/>
                        <a:t>90 kg</a:t>
                      </a:r>
                      <a:endParaRPr lang="en-US" sz="2500" dirty="0"/>
                    </a:p>
                  </a:txBody>
                  <a:tcPr marT="45717" marB="45717"/>
                </a:tc>
                <a:extLst>
                  <a:ext uri="{0D108BD9-81ED-4DB2-BD59-A6C34878D82A}">
                    <a16:rowId xmlns:a16="http://schemas.microsoft.com/office/drawing/2014/main" val="10000"/>
                  </a:ext>
                </a:extLst>
              </a:tr>
              <a:tr h="1142311">
                <a:tc>
                  <a:txBody>
                    <a:bodyPr/>
                    <a:lstStyle/>
                    <a:p>
                      <a:r>
                        <a:rPr lang="en" sz="2000" dirty="0" smtClean="0"/>
                        <a:t>Total body water</a:t>
                      </a:r>
                      <a:endParaRPr lang="en-US" sz="2000" dirty="0"/>
                    </a:p>
                  </a:txBody>
                  <a:tcPr marT="45717" marB="45717"/>
                </a:tc>
                <a:tc>
                  <a:txBody>
                    <a:bodyPr/>
                    <a:lstStyle/>
                    <a:p>
                      <a:r>
                        <a:rPr lang="en" sz="2000" dirty="0" smtClean="0"/>
                        <a:t>60</a:t>
                      </a:r>
                      <a:endParaRPr lang="en-US" sz="2000" dirty="0"/>
                    </a:p>
                  </a:txBody>
                  <a:tcPr marT="45717" marB="45717"/>
                </a:tc>
                <a:tc>
                  <a:txBody>
                    <a:bodyPr/>
                    <a:lstStyle/>
                    <a:p>
                      <a:r>
                        <a:rPr lang="en" sz="2000" dirty="0" smtClean="0"/>
                        <a:t>42 l</a:t>
                      </a:r>
                      <a:endParaRPr lang="en-US" sz="2000" dirty="0"/>
                    </a:p>
                  </a:txBody>
                  <a:tcPr marT="45717" marB="45717"/>
                </a:tc>
                <a:tc>
                  <a:txBody>
                    <a:bodyPr/>
                    <a:lstStyle/>
                    <a:p>
                      <a:r>
                        <a:rPr lang="en" sz="2000" dirty="0" smtClean="0"/>
                        <a:t>54 l</a:t>
                      </a:r>
                      <a:endParaRPr lang="en-US" sz="2000" dirty="0"/>
                    </a:p>
                  </a:txBody>
                  <a:tcPr marT="45717" marB="45717"/>
                </a:tc>
                <a:extLst>
                  <a:ext uri="{0D108BD9-81ED-4DB2-BD59-A6C34878D82A}">
                    <a16:rowId xmlns:a16="http://schemas.microsoft.com/office/drawing/2014/main" val="10001"/>
                  </a:ext>
                </a:extLst>
              </a:tr>
              <a:tr h="763121">
                <a:tc>
                  <a:txBody>
                    <a:bodyPr/>
                    <a:lstStyle/>
                    <a:p>
                      <a:r>
                        <a:rPr lang="en" sz="2000" dirty="0" smtClean="0"/>
                        <a:t>Intracellular water</a:t>
                      </a:r>
                      <a:endParaRPr lang="en-US" sz="2000" dirty="0"/>
                    </a:p>
                  </a:txBody>
                  <a:tcPr marT="45717" marB="45717"/>
                </a:tc>
                <a:tc>
                  <a:txBody>
                    <a:bodyPr/>
                    <a:lstStyle/>
                    <a:p>
                      <a:r>
                        <a:rPr lang="en" sz="2000" dirty="0" smtClean="0"/>
                        <a:t>40</a:t>
                      </a:r>
                      <a:endParaRPr lang="en-US" sz="2000" dirty="0"/>
                    </a:p>
                  </a:txBody>
                  <a:tcPr marT="45717" marB="45717"/>
                </a:tc>
                <a:tc>
                  <a:txBody>
                    <a:bodyPr/>
                    <a:lstStyle/>
                    <a:p>
                      <a:r>
                        <a:rPr lang="en" sz="2000" dirty="0" smtClean="0"/>
                        <a:t>28 l</a:t>
                      </a:r>
                      <a:endParaRPr lang="en-US" sz="2000" dirty="0"/>
                    </a:p>
                  </a:txBody>
                  <a:tcPr marT="45717" marB="45717"/>
                </a:tc>
                <a:tc>
                  <a:txBody>
                    <a:bodyPr/>
                    <a:lstStyle/>
                    <a:p>
                      <a:r>
                        <a:rPr lang="en" sz="2000" dirty="0" smtClean="0"/>
                        <a:t>36 l</a:t>
                      </a:r>
                      <a:endParaRPr lang="en-US" sz="2000" dirty="0"/>
                    </a:p>
                  </a:txBody>
                  <a:tcPr marT="45717" marB="45717"/>
                </a:tc>
                <a:extLst>
                  <a:ext uri="{0D108BD9-81ED-4DB2-BD59-A6C34878D82A}">
                    <a16:rowId xmlns:a16="http://schemas.microsoft.com/office/drawing/2014/main" val="10002"/>
                  </a:ext>
                </a:extLst>
              </a:tr>
              <a:tr h="763121">
                <a:tc>
                  <a:txBody>
                    <a:bodyPr/>
                    <a:lstStyle/>
                    <a:p>
                      <a:r>
                        <a:rPr lang="en" sz="2000" dirty="0" smtClean="0"/>
                        <a:t>Extracellular water</a:t>
                      </a:r>
                      <a:endParaRPr lang="en-US" sz="2000" dirty="0"/>
                    </a:p>
                  </a:txBody>
                  <a:tcPr marT="45717" marB="45717"/>
                </a:tc>
                <a:tc>
                  <a:txBody>
                    <a:bodyPr/>
                    <a:lstStyle/>
                    <a:p>
                      <a:r>
                        <a:rPr lang="en" sz="2000" dirty="0" smtClean="0"/>
                        <a:t>20</a:t>
                      </a:r>
                      <a:endParaRPr lang="en-US" sz="2000" dirty="0"/>
                    </a:p>
                  </a:txBody>
                  <a:tcPr marT="45717" marB="45717"/>
                </a:tc>
                <a:tc>
                  <a:txBody>
                    <a:bodyPr/>
                    <a:lstStyle/>
                    <a:p>
                      <a:r>
                        <a:rPr lang="en" sz="2000" dirty="0" smtClean="0"/>
                        <a:t>14 l</a:t>
                      </a:r>
                      <a:endParaRPr lang="en-US" sz="2000" dirty="0"/>
                    </a:p>
                  </a:txBody>
                  <a:tcPr marT="45717" marB="45717"/>
                </a:tc>
                <a:tc>
                  <a:txBody>
                    <a:bodyPr/>
                    <a:lstStyle/>
                    <a:p>
                      <a:r>
                        <a:rPr lang="en" sz="2000" dirty="0" smtClean="0"/>
                        <a:t>18 l</a:t>
                      </a:r>
                      <a:endParaRPr lang="en-US" sz="2000" dirty="0"/>
                    </a:p>
                  </a:txBody>
                  <a:tcPr marT="45717" marB="45717"/>
                </a:tc>
                <a:extLst>
                  <a:ext uri="{0D108BD9-81ED-4DB2-BD59-A6C34878D82A}">
                    <a16:rowId xmlns:a16="http://schemas.microsoft.com/office/drawing/2014/main" val="10003"/>
                  </a:ext>
                </a:extLst>
              </a:tr>
              <a:tr h="1142311">
                <a:tc>
                  <a:txBody>
                    <a:bodyPr/>
                    <a:lstStyle/>
                    <a:p>
                      <a:r>
                        <a:rPr lang="en" sz="2000" dirty="0" smtClean="0"/>
                        <a:t>Interstitial water</a:t>
                      </a:r>
                      <a:endParaRPr lang="en-US" sz="2000" dirty="0"/>
                    </a:p>
                  </a:txBody>
                  <a:tcPr marT="45717" marB="45717"/>
                </a:tc>
                <a:tc>
                  <a:txBody>
                    <a:bodyPr/>
                    <a:lstStyle/>
                    <a:p>
                      <a:r>
                        <a:rPr lang="en" sz="2000" dirty="0" smtClean="0"/>
                        <a:t>15</a:t>
                      </a:r>
                      <a:endParaRPr lang="en-US" sz="2000" dirty="0"/>
                    </a:p>
                  </a:txBody>
                  <a:tcPr marT="45717" marB="45717"/>
                </a:tc>
                <a:tc>
                  <a:txBody>
                    <a:bodyPr/>
                    <a:lstStyle/>
                    <a:p>
                      <a:r>
                        <a:rPr lang="en" sz="2000" dirty="0" smtClean="0"/>
                        <a:t>10.5 l</a:t>
                      </a:r>
                      <a:endParaRPr lang="en-US" sz="2000" dirty="0"/>
                    </a:p>
                  </a:txBody>
                  <a:tcPr marT="45717" marB="45717"/>
                </a:tc>
                <a:tc>
                  <a:txBody>
                    <a:bodyPr/>
                    <a:lstStyle/>
                    <a:p>
                      <a:r>
                        <a:rPr lang="en" sz="2000" dirty="0" smtClean="0"/>
                        <a:t>13.5 l</a:t>
                      </a:r>
                      <a:endParaRPr lang="en-US" sz="2000" dirty="0"/>
                    </a:p>
                  </a:txBody>
                  <a:tcPr marT="45717" marB="45717"/>
                </a:tc>
                <a:extLst>
                  <a:ext uri="{0D108BD9-81ED-4DB2-BD59-A6C34878D82A}">
                    <a16:rowId xmlns:a16="http://schemas.microsoft.com/office/drawing/2014/main" val="10004"/>
                  </a:ext>
                </a:extLst>
              </a:tr>
              <a:tr h="1142311">
                <a:tc>
                  <a:txBody>
                    <a:bodyPr/>
                    <a:lstStyle/>
                    <a:p>
                      <a:r>
                        <a:rPr lang="en" sz="2000" dirty="0" smtClean="0"/>
                        <a:t>Intravascular water</a:t>
                      </a:r>
                      <a:endParaRPr lang="en-US" sz="2000" dirty="0"/>
                    </a:p>
                  </a:txBody>
                  <a:tcPr marT="45717" marB="45717"/>
                </a:tc>
                <a:tc>
                  <a:txBody>
                    <a:bodyPr/>
                    <a:lstStyle/>
                    <a:p>
                      <a:r>
                        <a:rPr lang="en" sz="2000" dirty="0" smtClean="0"/>
                        <a:t>5</a:t>
                      </a:r>
                      <a:endParaRPr lang="en-US" sz="2000" dirty="0"/>
                    </a:p>
                  </a:txBody>
                  <a:tcPr marT="45717" marB="45717"/>
                </a:tc>
                <a:tc>
                  <a:txBody>
                    <a:bodyPr/>
                    <a:lstStyle/>
                    <a:p>
                      <a:r>
                        <a:rPr lang="en" sz="2000" dirty="0" smtClean="0"/>
                        <a:t>3.5 l</a:t>
                      </a:r>
                      <a:endParaRPr lang="en-US" sz="2000" dirty="0"/>
                    </a:p>
                  </a:txBody>
                  <a:tcPr marT="45717" marB="45717"/>
                </a:tc>
                <a:tc>
                  <a:txBody>
                    <a:bodyPr/>
                    <a:lstStyle/>
                    <a:p>
                      <a:r>
                        <a:rPr lang="en" sz="2000" dirty="0" smtClean="0"/>
                        <a:t>4.5 l</a:t>
                      </a:r>
                      <a:endParaRPr lang="en-US" sz="2000" dirty="0"/>
                    </a:p>
                  </a:txBody>
                  <a:tcPr marT="45717" marB="45717"/>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14362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rtlCol="0">
            <a:normAutofit/>
          </a:bodyPr>
          <a:lstStyle/>
          <a:p>
            <a:pPr>
              <a:defRPr/>
            </a:pPr>
            <a:r>
              <a:rPr lang="en" b="1" smtClean="0">
                <a:solidFill>
                  <a:srgbClr val="0000CC"/>
                </a:solidFill>
              </a:rPr>
              <a:t>Regulation of osmolality of body fluids</a:t>
            </a:r>
          </a:p>
        </p:txBody>
      </p:sp>
      <p:sp>
        <p:nvSpPr>
          <p:cNvPr id="80899" name="Content Placeholder 2"/>
          <p:cNvSpPr>
            <a:spLocks noGrp="1"/>
          </p:cNvSpPr>
          <p:nvPr>
            <p:ph idx="1"/>
          </p:nvPr>
        </p:nvSpPr>
        <p:spPr/>
        <p:txBody>
          <a:bodyPr rtlCol="0">
            <a:normAutofit/>
          </a:bodyPr>
          <a:lstStyle/>
          <a:p>
            <a:pPr>
              <a:defRPr/>
            </a:pPr>
            <a:r>
              <a:rPr lang="en"/>
              <a:t>When fluid intake is low, the kidney conserves water by producing small amounts of concentrated urine</a:t>
            </a:r>
          </a:p>
          <a:p>
            <a:pPr>
              <a:defRPr/>
            </a:pPr>
            <a:r>
              <a:rPr lang="en"/>
              <a:t>When fluid intake is high, urine flow can be increased with a significantly lower osmolality than plasma</a:t>
            </a:r>
          </a:p>
          <a:p>
            <a:pPr>
              <a:defRPr/>
            </a:pPr>
            <a:r>
              <a:rPr lang="en"/>
              <a:t>These variations in urinary excretion do not significantly alter the excretion of the daily substance burden</a:t>
            </a:r>
          </a:p>
          <a:p>
            <a:pPr>
              <a:defRPr/>
            </a:pPr>
            <a:r>
              <a:rPr lang="en"/>
              <a:t>These processes are under the influence of ADH</a:t>
            </a:r>
          </a:p>
        </p:txBody>
      </p:sp>
    </p:spTree>
    <p:extLst>
      <p:ext uri="{BB962C8B-B14F-4D97-AF65-F5344CB8AC3E}">
        <p14:creationId xmlns:p14="http://schemas.microsoft.com/office/powerpoint/2010/main" val="29854642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rtlCol="0">
            <a:normAutofit/>
          </a:bodyPr>
          <a:lstStyle/>
          <a:p>
            <a:pPr>
              <a:defRPr/>
            </a:pPr>
            <a:r>
              <a:rPr lang="en" b="1" smtClean="0">
                <a:solidFill>
                  <a:srgbClr val="0000CC"/>
                </a:solidFill>
              </a:rPr>
              <a:t>Regulation of osmolality of body fluids</a:t>
            </a:r>
          </a:p>
        </p:txBody>
      </p:sp>
      <p:sp>
        <p:nvSpPr>
          <p:cNvPr id="67587" name="Content Placeholder 2"/>
          <p:cNvSpPr>
            <a:spLocks noGrp="1"/>
          </p:cNvSpPr>
          <p:nvPr>
            <p:ph idx="1"/>
          </p:nvPr>
        </p:nvSpPr>
        <p:spPr/>
        <p:txBody>
          <a:bodyPr/>
          <a:lstStyle/>
          <a:p>
            <a:pPr eaLnBrk="1" hangingPunct="1"/>
            <a:r>
              <a:rPr lang="en" altLang="en-US" sz="2500"/>
              <a:t>The clearance of osmotically active substances is expressed by the volume of plasma that is cleared in one minute: </a:t>
            </a:r>
          </a:p>
          <a:p>
            <a:pPr eaLnBrk="1" hangingPunct="1"/>
            <a:r>
              <a:rPr lang="en" altLang="en-US" sz="2500"/>
              <a:t>C </a:t>
            </a:r>
            <a:r>
              <a:rPr lang="en" altLang="en-US" baseline="-25000"/>
              <a:t>osm </a:t>
            </a:r>
            <a:r>
              <a:rPr lang="en" altLang="en-US" sz="2200"/>
              <a:t>=        urine osmolality x urine volume per minute</a:t>
            </a:r>
          </a:p>
          <a:p>
            <a:pPr eaLnBrk="1" hangingPunct="1">
              <a:buFont typeface="Arial" panose="020B0604020202020204" pitchFamily="34" charset="0"/>
              <a:buNone/>
            </a:pPr>
            <a:r>
              <a:rPr lang="en" altLang="en-US" sz="2200"/>
              <a:t>                           osmotic concentration of plasma</a:t>
            </a:r>
          </a:p>
          <a:p>
            <a:pPr eaLnBrk="1" hangingPunct="1"/>
            <a:r>
              <a:rPr lang="en" altLang="en-US" sz="2200"/>
              <a:t>Free water clearance means the total volume of plasma that is cleared of excess water</a:t>
            </a:r>
          </a:p>
          <a:p>
            <a:pPr eaLnBrk="1" hangingPunct="1"/>
            <a:r>
              <a:rPr lang="en" altLang="en-US" sz="2200"/>
              <a:t>It is calculated by first determining the osmolar clearance and then subtracting the obtained value from the volume of urine excreted in one minute.</a:t>
            </a:r>
          </a:p>
          <a:p>
            <a:pPr eaLnBrk="1" hangingPunct="1"/>
            <a:r>
              <a:rPr lang="en" altLang="en-US" sz="2200"/>
              <a:t>The formula for calculating free water clearance:</a:t>
            </a:r>
          </a:p>
          <a:p>
            <a:pPr eaLnBrk="1" hangingPunct="1">
              <a:buFont typeface="Arial" panose="020B0604020202020204" pitchFamily="34" charset="0"/>
              <a:buNone/>
            </a:pPr>
            <a:r>
              <a:rPr lang="en" altLang="en-US" sz="2200"/>
              <a:t>      CH</a:t>
            </a:r>
            <a:r>
              <a:rPr lang="en" altLang="en-US" sz="2200" baseline="-25000"/>
              <a:t>2</a:t>
            </a:r>
            <a:r>
              <a:rPr lang="en" altLang="en-US" sz="2200"/>
              <a:t>O=volume of urine per minute - </a:t>
            </a:r>
            <a:r>
              <a:rPr lang="en" altLang="en-US" sz="2400"/>
              <a:t>C</a:t>
            </a:r>
            <a:r>
              <a:rPr lang="en" altLang="en-US" sz="2400" baseline="-25000"/>
              <a:t>osm</a:t>
            </a:r>
            <a:endParaRPr lang="en-US" altLang="en-US" sz="2200"/>
          </a:p>
        </p:txBody>
      </p:sp>
      <p:cxnSp>
        <p:nvCxnSpPr>
          <p:cNvPr id="5" name="Straight Connector 4"/>
          <p:cNvCxnSpPr/>
          <p:nvPr/>
        </p:nvCxnSpPr>
        <p:spPr>
          <a:xfrm>
            <a:off x="2295828" y="3090328"/>
            <a:ext cx="6143625"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82225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1981200" y="142875"/>
            <a:ext cx="8229600" cy="928688"/>
          </a:xfrm>
        </p:spPr>
        <p:txBody>
          <a:bodyPr/>
          <a:lstStyle/>
          <a:p>
            <a:pPr eaLnBrk="1" hangingPunct="1"/>
            <a:r>
              <a:rPr lang="en" altLang="en-US" sz="4000" b="1">
                <a:solidFill>
                  <a:srgbClr val="0000CC"/>
                </a:solidFill>
              </a:rPr>
              <a:t>Metabolic acidosis</a:t>
            </a:r>
            <a:endParaRPr lang="en-US" altLang="en-US" sz="4000"/>
          </a:p>
        </p:txBody>
      </p:sp>
      <p:sp>
        <p:nvSpPr>
          <p:cNvPr id="68611" name="Content Placeholder 2"/>
          <p:cNvSpPr>
            <a:spLocks noGrp="1"/>
          </p:cNvSpPr>
          <p:nvPr>
            <p:ph idx="1"/>
          </p:nvPr>
        </p:nvSpPr>
        <p:spPr>
          <a:xfrm>
            <a:off x="1981200" y="1071563"/>
            <a:ext cx="8229600" cy="5054600"/>
          </a:xfrm>
        </p:spPr>
        <p:txBody>
          <a:bodyPr/>
          <a:lstStyle/>
          <a:p>
            <a:pPr eaLnBrk="1" hangingPunct="1"/>
            <a:r>
              <a:rPr lang="en" altLang="en-US" sz="2500"/>
              <a:t>Metabolic acidosis is an increase in the amount of absolute body acid, either from excessive production or excessive loss of bicarbonate, </a:t>
            </a:r>
            <a:r>
              <a:rPr lang="en" altLang="en-US" sz="2500" i="1"/>
              <a:t>Na</a:t>
            </a:r>
            <a:r>
              <a:rPr lang="sr-Latn-RS" altLang="en-US" sz="2500" i="1" baseline="30000"/>
              <a:t>+</a:t>
            </a:r>
            <a:r>
              <a:rPr lang="en" altLang="en-US" sz="2500" i="1"/>
              <a:t> </a:t>
            </a:r>
            <a:r>
              <a:rPr lang="en" altLang="en-US" sz="2500"/>
              <a:t>and </a:t>
            </a:r>
            <a:r>
              <a:rPr lang="en" altLang="en-US" sz="2500" i="1"/>
              <a:t>K</a:t>
            </a:r>
            <a:r>
              <a:rPr lang="sr-Latn-RS" altLang="en-US" sz="2500" i="1" baseline="30000"/>
              <a:t> +</a:t>
            </a:r>
            <a:endParaRPr lang="en" altLang="en-US" sz="2500" i="1"/>
          </a:p>
          <a:p>
            <a:pPr eaLnBrk="1" hangingPunct="1"/>
            <a:r>
              <a:rPr lang="en" altLang="en-US" sz="2500"/>
              <a:t>Causes of metabolic acidosis include lactic acidosis, diabetic ketoacidosis, and bicarbonate loss through diarrhea, kidney, or gastrointestinal tract</a:t>
            </a:r>
          </a:p>
          <a:p>
            <a:pPr eaLnBrk="1" hangingPunct="1"/>
            <a:r>
              <a:rPr lang="en" altLang="en-US" sz="2500"/>
              <a:t>B cells store </a:t>
            </a:r>
            <a:r>
              <a:rPr lang="en" altLang="en-US" sz="2500" i="1"/>
              <a:t>Na</a:t>
            </a:r>
            <a:r>
              <a:rPr lang="sr-Latn-RS" altLang="en-US" sz="2500" i="1" baseline="30000"/>
              <a:t>+</a:t>
            </a:r>
            <a:r>
              <a:rPr lang="en" altLang="en-US" sz="2500" i="1"/>
              <a:t> </a:t>
            </a:r>
            <a:r>
              <a:rPr lang="en" altLang="en-US" sz="2500"/>
              <a:t>by exchanging it for the excreted </a:t>
            </a:r>
            <a:r>
              <a:rPr lang="en" altLang="en-US" sz="2500" i="1"/>
              <a:t>H</a:t>
            </a:r>
            <a:r>
              <a:rPr lang="sr-Latn-RS" altLang="en-US" sz="2500" i="1" baseline="30000"/>
              <a:t>+</a:t>
            </a:r>
            <a:r>
              <a:rPr lang="en" altLang="en-US" sz="2500" i="1"/>
              <a:t> </a:t>
            </a:r>
            <a:r>
              <a:rPr lang="en" altLang="en-US" sz="2500"/>
              <a:t>or </a:t>
            </a:r>
            <a:r>
              <a:rPr lang="en" altLang="en-US" sz="2500" i="1"/>
              <a:t>K</a:t>
            </a:r>
            <a:r>
              <a:rPr lang="sr-Latn-RS" altLang="en-US" sz="2500" i="1" baseline="30000"/>
              <a:t>+</a:t>
            </a:r>
            <a:r>
              <a:rPr lang="en" altLang="en-US" sz="2500" i="1"/>
              <a:t> </a:t>
            </a:r>
            <a:r>
              <a:rPr lang="en" altLang="en-US" sz="2500"/>
              <a:t>ion</a:t>
            </a:r>
          </a:p>
          <a:p>
            <a:pPr eaLnBrk="1" hangingPunct="1"/>
            <a:r>
              <a:rPr lang="en" altLang="en-US" sz="2500"/>
              <a:t>In the presence of a hydrogen load, </a:t>
            </a:r>
            <a:r>
              <a:rPr lang="en" altLang="en-US" sz="2500" i="1"/>
              <a:t>H</a:t>
            </a:r>
            <a:r>
              <a:rPr lang="sr-Latn-RS" altLang="en-US" sz="2500" i="1" baseline="30000"/>
              <a:t>+</a:t>
            </a:r>
            <a:r>
              <a:rPr lang="en" altLang="en-US" sz="2500" i="1"/>
              <a:t> </a:t>
            </a:r>
            <a:r>
              <a:rPr lang="en" altLang="en-US" sz="2500"/>
              <a:t>ions move from the extracellular fluid to the intracellular fluid</a:t>
            </a:r>
          </a:p>
        </p:txBody>
      </p:sp>
    </p:spTree>
    <p:extLst>
      <p:ext uri="{BB962C8B-B14F-4D97-AF65-F5344CB8AC3E}">
        <p14:creationId xmlns:p14="http://schemas.microsoft.com/office/powerpoint/2010/main" val="22335423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1981200" y="142875"/>
            <a:ext cx="8229600" cy="928688"/>
          </a:xfrm>
        </p:spPr>
        <p:txBody>
          <a:bodyPr/>
          <a:lstStyle/>
          <a:p>
            <a:pPr eaLnBrk="1" hangingPunct="1"/>
            <a:r>
              <a:rPr lang="en" altLang="en-US" sz="4000" b="1">
                <a:solidFill>
                  <a:srgbClr val="0000CC"/>
                </a:solidFill>
              </a:rPr>
              <a:t>Metabolic acidosis</a:t>
            </a:r>
            <a:endParaRPr lang="en-US" altLang="en-US" sz="4000"/>
          </a:p>
        </p:txBody>
      </p:sp>
      <p:sp>
        <p:nvSpPr>
          <p:cNvPr id="86019" name="Content Placeholder 2"/>
          <p:cNvSpPr>
            <a:spLocks noGrp="1"/>
          </p:cNvSpPr>
          <p:nvPr>
            <p:ph idx="1"/>
          </p:nvPr>
        </p:nvSpPr>
        <p:spPr>
          <a:xfrm>
            <a:off x="1981200" y="1071563"/>
            <a:ext cx="8229600" cy="5054600"/>
          </a:xfrm>
        </p:spPr>
        <p:txBody>
          <a:bodyPr rtlCol="0">
            <a:normAutofit/>
          </a:bodyPr>
          <a:lstStyle/>
          <a:p>
            <a:pPr>
              <a:defRPr/>
            </a:pPr>
            <a:r>
              <a:rPr lang="en" sz="2600"/>
              <a:t>To accomplish this process, </a:t>
            </a:r>
            <a:r>
              <a:rPr lang="en" sz="2600" i="1"/>
              <a:t>K </a:t>
            </a:r>
            <a:r>
              <a:rPr lang="en" sz="2600"/>
              <a:t>moves outside the cell into the extracellular fluid to maintain electroneutrality</a:t>
            </a:r>
          </a:p>
          <a:p>
            <a:pPr>
              <a:defRPr/>
            </a:pPr>
            <a:r>
              <a:rPr lang="en-US" sz="2600"/>
              <a:t>In severe acidosis, complete depletion of K stores may occur despite serum hyperkalemia</a:t>
            </a:r>
            <a:endParaRPr lang="sr-Latn-RS" sz="2600"/>
          </a:p>
          <a:p>
            <a:pPr>
              <a:defRPr/>
            </a:pPr>
            <a:r>
              <a:rPr lang="en" sz="2600"/>
              <a:t>Therefore, i.v. </a:t>
            </a:r>
            <a:r>
              <a:rPr lang="en" sz="2600" i="1"/>
              <a:t>K </a:t>
            </a:r>
            <a:r>
              <a:rPr lang="en" sz="2600"/>
              <a:t>is given to patients with diabetic ketoacidosis in the early treatment, despite the often elevated serum </a:t>
            </a:r>
            <a:r>
              <a:rPr lang="en" sz="2600" i="1"/>
              <a:t>K </a:t>
            </a:r>
            <a:r>
              <a:rPr lang="en" sz="2600"/>
              <a:t>level</a:t>
            </a:r>
          </a:p>
          <a:p>
            <a:pPr>
              <a:defRPr/>
            </a:pPr>
            <a:r>
              <a:rPr lang="en" sz="2600"/>
              <a:t>External and internal </a:t>
            </a:r>
            <a:r>
              <a:rPr lang="en" sz="2600" i="1"/>
              <a:t>K </a:t>
            </a:r>
            <a:r>
              <a:rPr lang="en" sz="2600"/>
              <a:t>balances</a:t>
            </a:r>
            <a:r>
              <a:rPr lang="en" sz="2600" i="1"/>
              <a:t> </a:t>
            </a:r>
            <a:r>
              <a:rPr lang="en" sz="2600"/>
              <a:t>are regulated to maintain an extracellular fluid concentration of 3.5 to 5.5 mEq/L and a total body content of about 50 mEq/kg (40 mEq/kg in women)</a:t>
            </a:r>
          </a:p>
        </p:txBody>
      </p:sp>
    </p:spTree>
    <p:extLst>
      <p:ext uri="{BB962C8B-B14F-4D97-AF65-F5344CB8AC3E}">
        <p14:creationId xmlns:p14="http://schemas.microsoft.com/office/powerpoint/2010/main" val="10911403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1981200" y="142875"/>
            <a:ext cx="8229600" cy="928688"/>
          </a:xfrm>
        </p:spPr>
        <p:txBody>
          <a:bodyPr/>
          <a:lstStyle/>
          <a:p>
            <a:pPr eaLnBrk="1" hangingPunct="1"/>
            <a:r>
              <a:rPr lang="en" altLang="en-US" sz="4000" b="1">
                <a:solidFill>
                  <a:srgbClr val="0000CC"/>
                </a:solidFill>
              </a:rPr>
              <a:t>Metabolic alkalosis</a:t>
            </a:r>
            <a:endParaRPr lang="en-US" altLang="en-US" sz="4000"/>
          </a:p>
        </p:txBody>
      </p:sp>
      <p:sp>
        <p:nvSpPr>
          <p:cNvPr id="70659" name="Content Placeholder 2"/>
          <p:cNvSpPr>
            <a:spLocks noGrp="1"/>
          </p:cNvSpPr>
          <p:nvPr>
            <p:ph idx="1"/>
          </p:nvPr>
        </p:nvSpPr>
        <p:spPr>
          <a:xfrm>
            <a:off x="1981200" y="1071563"/>
            <a:ext cx="8229600" cy="5357812"/>
          </a:xfrm>
        </p:spPr>
        <p:txBody>
          <a:bodyPr/>
          <a:lstStyle/>
          <a:p>
            <a:pPr eaLnBrk="1" hangingPunct="1"/>
            <a:r>
              <a:rPr lang="en" altLang="en-US" sz="2400"/>
              <a:t>It occurs as a result of a primary increase in HCO</a:t>
            </a:r>
            <a:r>
              <a:rPr lang="en" altLang="en-US" sz="2400" baseline="-25000"/>
              <a:t>3 </a:t>
            </a:r>
            <a:r>
              <a:rPr lang="en" altLang="en-US" sz="2400"/>
              <a:t>with or without a compensatory increase in pCO</a:t>
            </a:r>
            <a:r>
              <a:rPr lang="en" altLang="en-US" sz="2400" baseline="-25000"/>
              <a:t>2</a:t>
            </a:r>
            <a:r>
              <a:rPr lang="en" altLang="en-US" sz="2400"/>
              <a:t>; The pH may be elevated or almost normal</a:t>
            </a:r>
          </a:p>
          <a:p>
            <a:pPr eaLnBrk="1" hangingPunct="1"/>
            <a:r>
              <a:rPr lang="en" altLang="en-US" sz="2400"/>
              <a:t>The cause mostly lies in prolonged vomiting, hypovolemia, taking diuretics</a:t>
            </a:r>
            <a:r>
              <a:rPr lang="sr-Latn-RS" altLang="en-US" sz="2400"/>
              <a:t>,</a:t>
            </a:r>
            <a:r>
              <a:rPr lang="en" altLang="en-US" sz="2400"/>
              <a:t> and hypokalemia</a:t>
            </a:r>
          </a:p>
          <a:p>
            <a:pPr eaLnBrk="1" hangingPunct="1"/>
            <a:r>
              <a:rPr lang="en-US" sz="2400"/>
              <a:t>To maintain alkalosis, the renal excretion of HCO</a:t>
            </a:r>
            <a:r>
              <a:rPr lang="en-US" sz="2400" baseline="-25000"/>
              <a:t>3</a:t>
            </a:r>
            <a:r>
              <a:rPr lang="en-US" sz="2400"/>
              <a:t> must also be impaired</a:t>
            </a:r>
            <a:endParaRPr lang="sr-Latn-RS" sz="2400"/>
          </a:p>
          <a:p>
            <a:pPr eaLnBrk="1" hangingPunct="1"/>
            <a:r>
              <a:rPr lang="en" altLang="en-US" sz="2400"/>
              <a:t>In severe cases, headache, tetany</a:t>
            </a:r>
            <a:r>
              <a:rPr lang="sr-Latn-RS" altLang="en-US" sz="2400"/>
              <a:t>,</a:t>
            </a:r>
            <a:r>
              <a:rPr lang="en" altLang="en-US" sz="2400"/>
              <a:t> and lethargy occur</a:t>
            </a:r>
          </a:p>
          <a:p>
            <a:pPr eaLnBrk="1" hangingPunct="1"/>
            <a:r>
              <a:rPr lang="en" altLang="en-US" sz="2400"/>
              <a:t>The clinical diagnosis is confirmed by the analysis of gases in the arterial blood and electrolytes in the serum</a:t>
            </a:r>
          </a:p>
          <a:p>
            <a:pPr eaLnBrk="1" hangingPunct="1"/>
            <a:r>
              <a:rPr lang="en" altLang="en-US" sz="2400"/>
              <a:t>Metabolic alkalosis is characterized by the accumulation of</a:t>
            </a:r>
            <a:r>
              <a:rPr lang="sr-Latn-RS" altLang="en-US" sz="2400"/>
              <a:t> </a:t>
            </a:r>
            <a:r>
              <a:rPr lang="en" altLang="en-US" sz="2400"/>
              <a:t>HCO</a:t>
            </a:r>
            <a:r>
              <a:rPr lang="en" altLang="en-US" sz="2400" baseline="-25000"/>
              <a:t>3 </a:t>
            </a:r>
            <a:r>
              <a:rPr lang="sr-Latn-RS" altLang="en-US" sz="2400" i="1" baseline="-25000"/>
              <a:t> </a:t>
            </a:r>
            <a:r>
              <a:rPr lang="en" altLang="en-US" sz="2400"/>
              <a:t>due to acid loss, base intake, intracellular H shift, or </a:t>
            </a:r>
            <a:r>
              <a:rPr lang="sr-Latn-RS" altLang="en-US" sz="2400"/>
              <a:t>HCO</a:t>
            </a:r>
            <a:r>
              <a:rPr lang="sr-Latn-RS" altLang="en-US" sz="2400" baseline="-25000"/>
              <a:t>3</a:t>
            </a:r>
            <a:r>
              <a:rPr lang="en" altLang="en-US" sz="2400"/>
              <a:t> retention</a:t>
            </a:r>
            <a:r>
              <a:rPr lang="en" altLang="en-US" sz="2400" i="1" baseline="-25000"/>
              <a:t>.</a:t>
            </a:r>
            <a:r>
              <a:rPr lang="en" altLang="en-US" sz="2400"/>
              <a:t> </a:t>
            </a:r>
          </a:p>
        </p:txBody>
      </p:sp>
    </p:spTree>
    <p:extLst>
      <p:ext uri="{BB962C8B-B14F-4D97-AF65-F5344CB8AC3E}">
        <p14:creationId xmlns:p14="http://schemas.microsoft.com/office/powerpoint/2010/main" val="1993124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1981200" y="142875"/>
            <a:ext cx="8229600" cy="928688"/>
          </a:xfrm>
        </p:spPr>
        <p:txBody>
          <a:bodyPr/>
          <a:lstStyle/>
          <a:p>
            <a:pPr eaLnBrk="1" hangingPunct="1"/>
            <a:r>
              <a:rPr lang="en" altLang="en-US" sz="4000" b="1">
                <a:solidFill>
                  <a:srgbClr val="0000CC"/>
                </a:solidFill>
              </a:rPr>
              <a:t>Metabolic alkalosis</a:t>
            </a:r>
            <a:endParaRPr lang="en-US" altLang="en-US" sz="4000"/>
          </a:p>
        </p:txBody>
      </p:sp>
      <p:sp>
        <p:nvSpPr>
          <p:cNvPr id="88067" name="Content Placeholder 2"/>
          <p:cNvSpPr>
            <a:spLocks noGrp="1"/>
          </p:cNvSpPr>
          <p:nvPr>
            <p:ph idx="1"/>
          </p:nvPr>
        </p:nvSpPr>
        <p:spPr>
          <a:xfrm>
            <a:off x="1981200" y="1071563"/>
            <a:ext cx="8229600" cy="5054600"/>
          </a:xfrm>
        </p:spPr>
        <p:txBody>
          <a:bodyPr rtlCol="0">
            <a:normAutofit/>
          </a:bodyPr>
          <a:lstStyle/>
          <a:p>
            <a:pPr>
              <a:defRPr/>
            </a:pPr>
            <a:r>
              <a:rPr lang="en" sz="2400"/>
              <a:t>Long-term metabolic alkalosis speaks for increased reabsorption of HCO</a:t>
            </a:r>
            <a:r>
              <a:rPr lang="en" sz="2400" baseline="-25000"/>
              <a:t>3 </a:t>
            </a:r>
            <a:r>
              <a:rPr lang="en" sz="2400"/>
              <a:t>in the kidneys because normally HCO</a:t>
            </a:r>
            <a:r>
              <a:rPr lang="en" sz="2400" baseline="-25000"/>
              <a:t>3</a:t>
            </a:r>
            <a:r>
              <a:rPr lang="en" sz="2400"/>
              <a:t> is freely filtered and excreted there</a:t>
            </a:r>
          </a:p>
          <a:p>
            <a:pPr>
              <a:defRPr/>
            </a:pPr>
            <a:r>
              <a:rPr lang="en" sz="2400"/>
              <a:t>Volume depletion and hypokalemia are the main stimuli for increased reabsorption of HCO</a:t>
            </a:r>
            <a:r>
              <a:rPr lang="en" sz="2400" baseline="-25000"/>
              <a:t>3</a:t>
            </a:r>
            <a:r>
              <a:rPr lang="en" sz="2400"/>
              <a:t>, therefore, hypokalemia is both a cause and a consequence of metabolic alkalosis.</a:t>
            </a:r>
          </a:p>
          <a:p>
            <a:pPr>
              <a:defRPr/>
            </a:pPr>
            <a:r>
              <a:rPr lang="en" sz="2400"/>
              <a:t>Symptoms of milder alkalemia usually reflect the underlying condition</a:t>
            </a:r>
          </a:p>
          <a:p>
            <a:pPr>
              <a:defRPr/>
            </a:pPr>
            <a:r>
              <a:rPr lang="en" sz="2400"/>
              <a:t>Severe alkalemia increases protein binding of Ca, and hypocalcemia then causes headache, lethargy, and neuromuscular excitability, with delirium, tetany, and convulsions.</a:t>
            </a:r>
            <a:endParaRPr lang="vi-VN" sz="2400"/>
          </a:p>
        </p:txBody>
      </p:sp>
    </p:spTree>
    <p:extLst>
      <p:ext uri="{BB962C8B-B14F-4D97-AF65-F5344CB8AC3E}">
        <p14:creationId xmlns:p14="http://schemas.microsoft.com/office/powerpoint/2010/main" val="3464998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1981200" y="142876"/>
            <a:ext cx="8229600" cy="785813"/>
          </a:xfrm>
        </p:spPr>
        <p:txBody>
          <a:bodyPr/>
          <a:lstStyle/>
          <a:p>
            <a:pPr eaLnBrk="1" hangingPunct="1"/>
            <a:r>
              <a:rPr lang="en" altLang="en-US" b="1" smtClean="0">
                <a:solidFill>
                  <a:srgbClr val="0000CC"/>
                </a:solidFill>
              </a:rPr>
              <a:t>Respiratory acidosis</a:t>
            </a:r>
          </a:p>
        </p:txBody>
      </p:sp>
      <p:sp>
        <p:nvSpPr>
          <p:cNvPr id="72707" name="Content Placeholder 2"/>
          <p:cNvSpPr>
            <a:spLocks noGrp="1"/>
          </p:cNvSpPr>
          <p:nvPr>
            <p:ph idx="1"/>
          </p:nvPr>
        </p:nvSpPr>
        <p:spPr>
          <a:xfrm>
            <a:off x="1809750" y="1000126"/>
            <a:ext cx="8572500" cy="5643563"/>
          </a:xfrm>
        </p:spPr>
        <p:txBody>
          <a:bodyPr/>
          <a:lstStyle/>
          <a:p>
            <a:pPr eaLnBrk="1" hangingPunct="1"/>
            <a:r>
              <a:rPr lang="en" altLang="en-US" sz="2100"/>
              <a:t>Respiratory acidosis is characterized by an increase in </a:t>
            </a:r>
            <a:r>
              <a:rPr lang="en" altLang="en-US" sz="2100" i="1"/>
              <a:t>PCO</a:t>
            </a:r>
            <a:r>
              <a:rPr lang="en" altLang="en-US" sz="2100" i="1" baseline="-25000"/>
              <a:t>2</a:t>
            </a:r>
            <a:r>
              <a:rPr lang="en" altLang="en-US" sz="2100"/>
              <a:t>, as a result of hypoventilation, with or without a compensatory increase </a:t>
            </a:r>
            <a:r>
              <a:rPr lang="en" altLang="en-US" sz="2100" i="1"/>
              <a:t>in HCO</a:t>
            </a:r>
            <a:r>
              <a:rPr lang="en" altLang="en-US" sz="2100" i="1" baseline="-25000"/>
              <a:t>3</a:t>
            </a:r>
            <a:r>
              <a:rPr lang="en" altLang="en-US" sz="2100"/>
              <a:t>; The pH is usually lowered but may be normal</a:t>
            </a:r>
          </a:p>
          <a:p>
            <a:pPr eaLnBrk="1" hangingPunct="1"/>
            <a:r>
              <a:rPr lang="en" altLang="en-US" sz="2100"/>
              <a:t>The clinical picture is manifested by headache, confusion, sleepiness</a:t>
            </a:r>
            <a:r>
              <a:rPr lang="sr-Latn-RS" altLang="en-US" sz="2100"/>
              <a:t>,</a:t>
            </a:r>
            <a:r>
              <a:rPr lang="en" altLang="en-US" sz="2100"/>
              <a:t> and stupor, patients may have memory lapses, sleep disturbances, gait disturbances, tremors, weakening of deep reflexes, myoclonic spasms, coarse tremors, optic nerve papilla edema.</a:t>
            </a:r>
          </a:p>
          <a:p>
            <a:pPr eaLnBrk="1" hangingPunct="1"/>
            <a:r>
              <a:rPr lang="en" altLang="en-US" sz="2100"/>
              <a:t>The underlying disease is treated, with the administration of </a:t>
            </a:r>
            <a:r>
              <a:rPr lang="sr-Latn-RS" altLang="en-US" sz="2100"/>
              <a:t>O</a:t>
            </a:r>
            <a:r>
              <a:rPr lang="sr-Latn-RS" altLang="en-US" sz="2100" baseline="-25000"/>
              <a:t>2</a:t>
            </a:r>
            <a:r>
              <a:rPr lang="en" altLang="en-US" sz="2100" baseline="-25000"/>
              <a:t> </a:t>
            </a:r>
            <a:r>
              <a:rPr lang="en" altLang="en-US" sz="2100"/>
              <a:t>and the use of mechanical ventilation</a:t>
            </a:r>
          </a:p>
          <a:p>
            <a:pPr eaLnBrk="1" hangingPunct="1"/>
            <a:r>
              <a:rPr lang="en" altLang="en-US" sz="2100"/>
              <a:t>In chronic respiratory acidosis, hypercapnia must be regulated gradually, over several hours, because </a:t>
            </a:r>
            <a:r>
              <a:rPr lang="sr-Latn-RS" altLang="en-US" sz="2100"/>
              <a:t>the </a:t>
            </a:r>
            <a:r>
              <a:rPr lang="en" altLang="en-US" sz="2100"/>
              <a:t>too rapid reduction of PCO</a:t>
            </a:r>
            <a:r>
              <a:rPr lang="en" altLang="en-US" sz="2100" baseline="-25000"/>
              <a:t>2 </a:t>
            </a:r>
            <a:r>
              <a:rPr lang="en" altLang="en-US" sz="2100"/>
              <a:t>can cause post-hypercapnia alkalosis.</a:t>
            </a:r>
          </a:p>
          <a:p>
            <a:pPr eaLnBrk="1" hangingPunct="1"/>
            <a:r>
              <a:rPr lang="en" altLang="en-US" sz="2100"/>
              <a:t>A sudden rise in brain pH causes convulsions and leads to death</a:t>
            </a:r>
          </a:p>
          <a:p>
            <a:pPr eaLnBrk="1" hangingPunct="1"/>
            <a:r>
              <a:rPr lang="en" altLang="en-US" sz="2100"/>
              <a:t>Administration of NaHCO</a:t>
            </a:r>
            <a:r>
              <a:rPr lang="en" altLang="en-US" sz="2100" baseline="-25000"/>
              <a:t>3</a:t>
            </a:r>
            <a:r>
              <a:rPr lang="en" altLang="en-US" sz="2100"/>
              <a:t> is mostly contraindicated because HCO</a:t>
            </a:r>
            <a:r>
              <a:rPr lang="en" altLang="en-US" sz="2100" baseline="-25000"/>
              <a:t>3 </a:t>
            </a:r>
            <a:r>
              <a:rPr lang="en" altLang="en-US" sz="2100"/>
              <a:t>can raise PCO </a:t>
            </a:r>
            <a:r>
              <a:rPr lang="en" altLang="en-US" sz="2100" baseline="-25000"/>
              <a:t>2 </a:t>
            </a:r>
            <a:r>
              <a:rPr lang="en" altLang="en-US" sz="2100"/>
              <a:t>in the serum</a:t>
            </a:r>
          </a:p>
        </p:txBody>
      </p:sp>
    </p:spTree>
    <p:extLst>
      <p:ext uri="{BB962C8B-B14F-4D97-AF65-F5344CB8AC3E}">
        <p14:creationId xmlns:p14="http://schemas.microsoft.com/office/powerpoint/2010/main" val="21997175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1981200" y="142876"/>
            <a:ext cx="8229600" cy="785813"/>
          </a:xfrm>
        </p:spPr>
        <p:txBody>
          <a:bodyPr/>
          <a:lstStyle/>
          <a:p>
            <a:pPr eaLnBrk="1" hangingPunct="1"/>
            <a:r>
              <a:rPr lang="en" altLang="en-US" b="1" smtClean="0">
                <a:solidFill>
                  <a:srgbClr val="0000CC"/>
                </a:solidFill>
              </a:rPr>
              <a:t>Respiratory alkalosis</a:t>
            </a:r>
          </a:p>
        </p:txBody>
      </p:sp>
      <p:sp>
        <p:nvSpPr>
          <p:cNvPr id="73731" name="Content Placeholder 2"/>
          <p:cNvSpPr>
            <a:spLocks noGrp="1"/>
          </p:cNvSpPr>
          <p:nvPr>
            <p:ph idx="1"/>
          </p:nvPr>
        </p:nvSpPr>
        <p:spPr>
          <a:xfrm>
            <a:off x="1981200" y="1000125"/>
            <a:ext cx="8229600" cy="5126038"/>
          </a:xfrm>
        </p:spPr>
        <p:txBody>
          <a:bodyPr/>
          <a:lstStyle/>
          <a:p>
            <a:pPr eaLnBrk="1" hangingPunct="1"/>
            <a:r>
              <a:rPr lang="en" altLang="en-US" sz="2200"/>
              <a:t>Primary reduction of PCO</a:t>
            </a:r>
            <a:r>
              <a:rPr lang="en" altLang="en-US" sz="2200" baseline="-25000"/>
              <a:t>2 </a:t>
            </a:r>
            <a:r>
              <a:rPr lang="en" altLang="en-US" sz="2200"/>
              <a:t>with or without compensatory lowering of HCO</a:t>
            </a:r>
            <a:r>
              <a:rPr lang="en" altLang="en-US" sz="2200" baseline="-25000"/>
              <a:t>3</a:t>
            </a:r>
            <a:r>
              <a:rPr lang="en" altLang="en-US" sz="2200"/>
              <a:t>; pH is elevated or almost normal</a:t>
            </a:r>
          </a:p>
          <a:p>
            <a:pPr eaLnBrk="1" hangingPunct="1"/>
            <a:r>
              <a:rPr lang="en" altLang="en-US" sz="2200"/>
              <a:t>The causes lie in increased frequency or depth of breathing (hyperventilation).</a:t>
            </a:r>
          </a:p>
          <a:p>
            <a:pPr eaLnBrk="1" hangingPunct="1"/>
            <a:r>
              <a:rPr lang="en" altLang="en-US" sz="2200"/>
              <a:t>Clinical: hyperpnea or tachypnea</a:t>
            </a:r>
          </a:p>
          <a:p>
            <a:pPr eaLnBrk="1" hangingPunct="1"/>
            <a:r>
              <a:rPr lang="en" altLang="en-US" sz="2200"/>
              <a:t>Treatment is causal</a:t>
            </a:r>
          </a:p>
          <a:p>
            <a:pPr eaLnBrk="1" hangingPunct="1"/>
            <a:r>
              <a:rPr lang="en" altLang="en-US" sz="2200"/>
              <a:t>Respiratory alkalosis is a reflection of a primary decrease in PCO</a:t>
            </a:r>
            <a:r>
              <a:rPr lang="en" altLang="en-US" sz="2200" baseline="-25000"/>
              <a:t>2 </a:t>
            </a:r>
            <a:r>
              <a:rPr lang="en" altLang="en-US" sz="2200"/>
              <a:t>(hypocapnia) due to hyperventilation, in response to hypoxia, metabolic acidosis, and increased metabolic demands.</a:t>
            </a:r>
          </a:p>
          <a:p>
            <a:pPr eaLnBrk="1" hangingPunct="1"/>
            <a:r>
              <a:rPr lang="en" altLang="en-US" sz="2200"/>
              <a:t>Excess HCO</a:t>
            </a:r>
            <a:r>
              <a:rPr lang="en" altLang="en-US" sz="2200" baseline="-25000"/>
              <a:t>3</a:t>
            </a:r>
            <a:r>
              <a:rPr lang="en" altLang="en-US" sz="2200" i="1" baseline="-25000"/>
              <a:t> </a:t>
            </a:r>
            <a:r>
              <a:rPr lang="en" altLang="en-US" sz="2200"/>
              <a:t>is neutralized by extracellular H</a:t>
            </a:r>
            <a:r>
              <a:rPr lang="sr-Latn-RS" altLang="en-US" sz="2200" baseline="30000"/>
              <a:t>+</a:t>
            </a:r>
            <a:r>
              <a:rPr lang="en" altLang="en-US" sz="2200"/>
              <a:t> in a few minutes, but thorough compensation is established after 2–3 days when the kidneys reduce H excretion</a:t>
            </a:r>
            <a:r>
              <a:rPr lang="en" altLang="en-US" sz="2200" i="1"/>
              <a:t>.</a:t>
            </a:r>
            <a:endParaRPr lang="en-US" altLang="en-US" sz="2200"/>
          </a:p>
        </p:txBody>
      </p:sp>
    </p:spTree>
    <p:extLst>
      <p:ext uri="{BB962C8B-B14F-4D97-AF65-F5344CB8AC3E}">
        <p14:creationId xmlns:p14="http://schemas.microsoft.com/office/powerpoint/2010/main" val="6776117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1981200" y="142875"/>
            <a:ext cx="8229600" cy="857250"/>
          </a:xfrm>
        </p:spPr>
        <p:txBody>
          <a:bodyPr/>
          <a:lstStyle/>
          <a:p>
            <a:pPr eaLnBrk="1" hangingPunct="1"/>
            <a:r>
              <a:rPr lang="en" altLang="en-US" b="1" smtClean="0">
                <a:solidFill>
                  <a:srgbClr val="0000CC"/>
                </a:solidFill>
              </a:rPr>
              <a:t>Respiratory alkalosis</a:t>
            </a:r>
          </a:p>
        </p:txBody>
      </p:sp>
      <p:sp>
        <p:nvSpPr>
          <p:cNvPr id="92163" name="Content Placeholder 2"/>
          <p:cNvSpPr>
            <a:spLocks noGrp="1"/>
          </p:cNvSpPr>
          <p:nvPr>
            <p:ph idx="1"/>
          </p:nvPr>
        </p:nvSpPr>
        <p:spPr>
          <a:xfrm>
            <a:off x="1809750" y="1071563"/>
            <a:ext cx="8572500" cy="5165749"/>
          </a:xfrm>
        </p:spPr>
        <p:txBody>
          <a:bodyPr rtlCol="0">
            <a:noAutofit/>
          </a:bodyPr>
          <a:lstStyle/>
          <a:p>
            <a:pPr>
              <a:defRPr/>
            </a:pPr>
            <a:r>
              <a:rPr lang="en" sz="2200" dirty="0" err="1"/>
              <a:t>Respiratory</a:t>
            </a:r>
            <a:r>
              <a:rPr lang="en" sz="2200" dirty="0"/>
              <a:t> </a:t>
            </a:r>
            <a:r>
              <a:rPr lang="en" sz="2200" err="1"/>
              <a:t>alkalosis</a:t>
            </a:r>
            <a:r>
              <a:rPr lang="en" sz="2200"/>
              <a:t> </a:t>
            </a:r>
            <a:r>
              <a:rPr lang="sr-Latn-RS" sz="2200"/>
              <a:t>causes</a:t>
            </a:r>
            <a:r>
              <a:rPr lang="en" sz="2200"/>
              <a:t> dizziness, </a:t>
            </a:r>
            <a:r>
              <a:rPr lang="en" sz="2200" err="1"/>
              <a:t>peripheral</a:t>
            </a:r>
            <a:r>
              <a:rPr lang="en" sz="2200"/>
              <a:t> paresthesia, cramps</a:t>
            </a:r>
            <a:r>
              <a:rPr lang="sr-Latn-RS" sz="2200"/>
              <a:t>,</a:t>
            </a:r>
            <a:r>
              <a:rPr lang="en" sz="2200"/>
              <a:t> </a:t>
            </a:r>
            <a:r>
              <a:rPr lang="en" sz="2200" dirty="0"/>
              <a:t>and </a:t>
            </a:r>
            <a:r>
              <a:rPr lang="en" sz="2200" dirty="0" err="1"/>
              <a:t>syncope</a:t>
            </a:r>
            <a:endParaRPr lang="en-US" sz="2200" dirty="0"/>
          </a:p>
          <a:p>
            <a:pPr>
              <a:defRPr/>
            </a:pPr>
            <a:r>
              <a:rPr lang="en-US" sz="2200"/>
              <a:t>Often the only symptoms are tachypnea or hyperpnea, in more severe cases carpopedal spasms occur</a:t>
            </a:r>
            <a:endParaRPr lang="sr-Latn-RS" sz="2200"/>
          </a:p>
          <a:p>
            <a:pPr>
              <a:defRPr/>
            </a:pPr>
            <a:r>
              <a:rPr lang="en" sz="2200"/>
              <a:t>Recognition </a:t>
            </a:r>
            <a:r>
              <a:rPr lang="en" sz="2200" dirty="0" err="1"/>
              <a:t>respiratory</a:t>
            </a:r>
            <a:r>
              <a:rPr lang="en" sz="2200" dirty="0"/>
              <a:t> </a:t>
            </a:r>
            <a:r>
              <a:rPr lang="en" sz="2200" dirty="0" err="1"/>
              <a:t>alkalosis </a:t>
            </a:r>
            <a:r>
              <a:rPr lang="en" sz="2200" dirty="0"/>
              <a:t>and </a:t>
            </a:r>
            <a:r>
              <a:rPr lang="en" sz="2200" dirty="0" err="1"/>
              <a:t>appropriate</a:t>
            </a:r>
            <a:r>
              <a:rPr lang="en" sz="2200" dirty="0"/>
              <a:t> </a:t>
            </a:r>
            <a:r>
              <a:rPr lang="en" sz="2200" dirty="0" err="1"/>
              <a:t>renal</a:t>
            </a:r>
            <a:r>
              <a:rPr lang="en" sz="2200" dirty="0"/>
              <a:t> </a:t>
            </a:r>
            <a:r>
              <a:rPr lang="en" sz="2200" err="1"/>
              <a:t>compensation</a:t>
            </a:r>
            <a:r>
              <a:rPr lang="en" sz="2200"/>
              <a:t> </a:t>
            </a:r>
            <a:r>
              <a:rPr lang="sr-Latn-RS" sz="2200"/>
              <a:t>are </a:t>
            </a:r>
            <a:r>
              <a:rPr lang="en" sz="2200"/>
              <a:t>based on </a:t>
            </a:r>
            <a:r>
              <a:rPr lang="en" sz="2200" dirty="0" err="1"/>
              <a:t>the</a:t>
            </a:r>
            <a:r>
              <a:rPr lang="en" sz="2200" dirty="0"/>
              <a:t> </a:t>
            </a:r>
            <a:r>
              <a:rPr lang="en" sz="2200" err="1"/>
              <a:t>analysis</a:t>
            </a:r>
            <a:r>
              <a:rPr lang="en" sz="2200"/>
              <a:t> </a:t>
            </a:r>
            <a:r>
              <a:rPr lang="sr-Latn-RS" sz="2200"/>
              <a:t>of </a:t>
            </a:r>
            <a:r>
              <a:rPr lang="en" sz="2200"/>
              <a:t>acid-base </a:t>
            </a:r>
            <a:r>
              <a:rPr lang="en" sz="2200" dirty="0" err="1"/>
              <a:t>status </a:t>
            </a:r>
            <a:r>
              <a:rPr lang="en" sz="2200" dirty="0"/>
              <a:t>and </a:t>
            </a:r>
            <a:r>
              <a:rPr lang="en" sz="2200" dirty="0" err="1"/>
              <a:t>finding</a:t>
            </a:r>
            <a:r>
              <a:rPr lang="en" sz="2200" dirty="0"/>
              <a:t> </a:t>
            </a:r>
            <a:r>
              <a:rPr lang="en" sz="2200" dirty="0" err="1"/>
              <a:t>serum</a:t>
            </a:r>
            <a:r>
              <a:rPr lang="en" sz="2200" dirty="0"/>
              <a:t> </a:t>
            </a:r>
            <a:r>
              <a:rPr lang="en" sz="2200" dirty="0" err="1"/>
              <a:t>of electrolytes</a:t>
            </a:r>
            <a:endParaRPr lang="en-US" sz="2200" dirty="0"/>
          </a:p>
          <a:p>
            <a:pPr>
              <a:defRPr/>
            </a:pPr>
            <a:r>
              <a:rPr lang="en-US" sz="2200"/>
              <a:t>Mild hypophosphatemia and hypokalemia due to intracellular shift may also be found, as well as decreased Ca due to increased protein binding of Ca.</a:t>
            </a:r>
            <a:endParaRPr lang="sr-Latn-RS" sz="2200"/>
          </a:p>
          <a:p>
            <a:pPr>
              <a:defRPr/>
            </a:pPr>
            <a:r>
              <a:rPr lang="en-US" sz="2200"/>
              <a:t>Respiratory alkalosis is not life-threatening, so interventions to increase pH are not justified</a:t>
            </a:r>
            <a:endParaRPr lang="sr-Latn-RS" sz="2200"/>
          </a:p>
          <a:p>
            <a:pPr>
              <a:defRPr/>
            </a:pPr>
            <a:r>
              <a:rPr lang="en-US" sz="2200"/>
              <a:t>Often the inhaler CO2 concentration is increased by rebreathing the exhaled air</a:t>
            </a:r>
            <a:endParaRPr lang="en-US" sz="2200" dirty="0"/>
          </a:p>
        </p:txBody>
      </p:sp>
    </p:spTree>
    <p:extLst>
      <p:ext uri="{BB962C8B-B14F-4D97-AF65-F5344CB8AC3E}">
        <p14:creationId xmlns:p14="http://schemas.microsoft.com/office/powerpoint/2010/main" val="2243925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1981200" y="142875"/>
            <a:ext cx="8229600" cy="725488"/>
          </a:xfrm>
        </p:spPr>
        <p:txBody>
          <a:bodyPr rtlCol="0">
            <a:normAutofit/>
          </a:bodyPr>
          <a:lstStyle/>
          <a:p>
            <a:pPr>
              <a:defRPr/>
            </a:pPr>
            <a:r>
              <a:rPr lang="en" b="1" smtClean="0">
                <a:solidFill>
                  <a:srgbClr val="0000CC"/>
                </a:solidFill>
              </a:rPr>
              <a:t>Water balance in the body</a:t>
            </a:r>
          </a:p>
        </p:txBody>
      </p:sp>
      <p:graphicFrame>
        <p:nvGraphicFramePr>
          <p:cNvPr id="4" name="Content Placeholder 3"/>
          <p:cNvGraphicFramePr>
            <a:graphicFrameLocks noGrp="1"/>
          </p:cNvGraphicFramePr>
          <p:nvPr>
            <p:ph idx="1"/>
          </p:nvPr>
        </p:nvGraphicFramePr>
        <p:xfrm>
          <a:off x="1809751" y="1000126"/>
          <a:ext cx="8572501" cy="5643563"/>
        </p:xfrm>
        <a:graphic>
          <a:graphicData uri="http://schemas.openxmlformats.org/drawingml/2006/table">
            <a:tbl>
              <a:tblPr firstRow="1" bandRow="1">
                <a:tableStyleId>{21E4AEA4-8DFA-4A89-87EB-49C32662AFE0}</a:tableStyleId>
              </a:tblPr>
              <a:tblGrid>
                <a:gridCol w="1857375">
                  <a:extLst>
                    <a:ext uri="{9D8B030D-6E8A-4147-A177-3AD203B41FA5}">
                      <a16:colId xmlns:a16="http://schemas.microsoft.com/office/drawing/2014/main" val="20000"/>
                    </a:ext>
                  </a:extLst>
                </a:gridCol>
                <a:gridCol w="1571625">
                  <a:extLst>
                    <a:ext uri="{9D8B030D-6E8A-4147-A177-3AD203B41FA5}">
                      <a16:colId xmlns:a16="http://schemas.microsoft.com/office/drawing/2014/main" val="20001"/>
                    </a:ext>
                  </a:extLst>
                </a:gridCol>
                <a:gridCol w="1643063">
                  <a:extLst>
                    <a:ext uri="{9D8B030D-6E8A-4147-A177-3AD203B41FA5}">
                      <a16:colId xmlns:a16="http://schemas.microsoft.com/office/drawing/2014/main" val="20002"/>
                    </a:ext>
                  </a:extLst>
                </a:gridCol>
                <a:gridCol w="1214438">
                  <a:extLst>
                    <a:ext uri="{9D8B030D-6E8A-4147-A177-3AD203B41FA5}">
                      <a16:colId xmlns:a16="http://schemas.microsoft.com/office/drawing/2014/main" val="20003"/>
                    </a:ext>
                  </a:extLst>
                </a:gridCol>
                <a:gridCol w="1143000">
                  <a:extLst>
                    <a:ext uri="{9D8B030D-6E8A-4147-A177-3AD203B41FA5}">
                      <a16:colId xmlns:a16="http://schemas.microsoft.com/office/drawing/2014/main" val="20004"/>
                    </a:ext>
                  </a:extLst>
                </a:gridCol>
                <a:gridCol w="1143000">
                  <a:extLst>
                    <a:ext uri="{9D8B030D-6E8A-4147-A177-3AD203B41FA5}">
                      <a16:colId xmlns:a16="http://schemas.microsoft.com/office/drawing/2014/main" val="20005"/>
                    </a:ext>
                  </a:extLst>
                </a:gridCol>
              </a:tblGrid>
              <a:tr h="622599">
                <a:tc rowSpan="2" gridSpan="2">
                  <a:txBody>
                    <a:bodyPr/>
                    <a:lstStyle/>
                    <a:p>
                      <a:pPr algn="ctr"/>
                      <a:r>
                        <a:rPr lang="en" sz="2500" dirty="0" smtClean="0"/>
                        <a:t>Intake (ml)</a:t>
                      </a:r>
                      <a:endParaRPr lang="en-US" sz="2500" dirty="0"/>
                    </a:p>
                  </a:txBody>
                  <a:tcPr marL="91439" marR="91439" anchor="ctr"/>
                </a:tc>
                <a:tc rowSpan="2" hMerge="1">
                  <a:txBody>
                    <a:bodyPr/>
                    <a:lstStyle/>
                    <a:p>
                      <a:endParaRPr lang="en-US" dirty="0"/>
                    </a:p>
                  </a:txBody>
                  <a:tcPr/>
                </a:tc>
                <a:tc gridSpan="4">
                  <a:txBody>
                    <a:bodyPr/>
                    <a:lstStyle/>
                    <a:p>
                      <a:pPr algn="ctr"/>
                      <a:r>
                        <a:rPr lang="en" sz="2500" dirty="0" smtClean="0"/>
                        <a:t>Loss (ml)</a:t>
                      </a:r>
                      <a:endParaRPr lang="en-US" sz="2500" dirty="0"/>
                    </a:p>
                  </a:txBody>
                  <a:tcPr marL="91439" marR="91439" anchor="ct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522180">
                <a:tc gridSpan="2" vMerge="1">
                  <a:txBody>
                    <a:bodyPr/>
                    <a:lstStyle/>
                    <a:p>
                      <a:endParaRPr lang="en-US" dirty="0"/>
                    </a:p>
                  </a:txBody>
                  <a:tcPr/>
                </a:tc>
                <a:tc hMerge="1" vMerge="1">
                  <a:txBody>
                    <a:bodyPr/>
                    <a:lstStyle/>
                    <a:p>
                      <a:endParaRPr lang="en-US" dirty="0"/>
                    </a:p>
                  </a:txBody>
                  <a:tcPr/>
                </a:tc>
                <a:tc>
                  <a:txBody>
                    <a:bodyPr/>
                    <a:lstStyle/>
                    <a:p>
                      <a:endParaRPr lang="en-US" sz="2000" dirty="0"/>
                    </a:p>
                  </a:txBody>
                  <a:tcPr marL="91439" marR="91439"/>
                </a:tc>
                <a:tc>
                  <a:txBody>
                    <a:bodyPr/>
                    <a:lstStyle/>
                    <a:p>
                      <a:r>
                        <a:rPr lang="en" sz="2000" dirty="0" smtClean="0"/>
                        <a:t>Min.</a:t>
                      </a:r>
                      <a:endParaRPr lang="en-US" sz="2000" dirty="0"/>
                    </a:p>
                  </a:txBody>
                  <a:tcPr marL="91439" marR="91439"/>
                </a:tc>
                <a:tc>
                  <a:txBody>
                    <a:bodyPr/>
                    <a:lstStyle/>
                    <a:p>
                      <a:r>
                        <a:rPr lang="en" sz="2000" dirty="0" smtClean="0"/>
                        <a:t>Middle</a:t>
                      </a:r>
                      <a:endParaRPr lang="en-US" sz="2000" dirty="0"/>
                    </a:p>
                  </a:txBody>
                  <a:tcPr marL="91439" marR="91439"/>
                </a:tc>
                <a:tc>
                  <a:txBody>
                    <a:bodyPr/>
                    <a:lstStyle/>
                    <a:p>
                      <a:r>
                        <a:rPr lang="en" sz="2000" dirty="0" smtClean="0"/>
                        <a:t>Max.</a:t>
                      </a:r>
                      <a:endParaRPr lang="en-US" sz="2000" dirty="0"/>
                    </a:p>
                  </a:txBody>
                  <a:tcPr marL="91439" marR="91439"/>
                </a:tc>
                <a:extLst>
                  <a:ext uri="{0D108BD9-81ED-4DB2-BD59-A6C34878D82A}">
                    <a16:rowId xmlns:a16="http://schemas.microsoft.com/office/drawing/2014/main" val="10001"/>
                  </a:ext>
                </a:extLst>
              </a:tr>
              <a:tr h="602516">
                <a:tc rowSpan="2">
                  <a:txBody>
                    <a:bodyPr/>
                    <a:lstStyle/>
                    <a:p>
                      <a:r>
                        <a:rPr lang="en" sz="2000" dirty="0" smtClean="0"/>
                        <a:t>Water in liquid form</a:t>
                      </a:r>
                      <a:endParaRPr lang="en-US" sz="2000" dirty="0"/>
                    </a:p>
                  </a:txBody>
                  <a:tcPr marL="91439" marR="91439"/>
                </a:tc>
                <a:tc rowSpan="2">
                  <a:txBody>
                    <a:bodyPr/>
                    <a:lstStyle/>
                    <a:p>
                      <a:r>
                        <a:rPr lang="en" sz="2000" dirty="0" smtClean="0"/>
                        <a:t>500-1600</a:t>
                      </a:r>
                      <a:endParaRPr lang="en-US" sz="2000" dirty="0"/>
                    </a:p>
                  </a:txBody>
                  <a:tcPr marL="91439" marR="91439"/>
                </a:tc>
                <a:tc>
                  <a:txBody>
                    <a:bodyPr/>
                    <a:lstStyle/>
                    <a:p>
                      <a:r>
                        <a:rPr lang="en" sz="2000" dirty="0" smtClean="0"/>
                        <a:t>Urine</a:t>
                      </a:r>
                      <a:endParaRPr lang="en-US" sz="2000" dirty="0"/>
                    </a:p>
                  </a:txBody>
                  <a:tcPr marL="91439" marR="91439"/>
                </a:tc>
                <a:tc>
                  <a:txBody>
                    <a:bodyPr/>
                    <a:lstStyle/>
                    <a:p>
                      <a:r>
                        <a:rPr lang="en" sz="2000" dirty="0" smtClean="0"/>
                        <a:t>600</a:t>
                      </a:r>
                      <a:endParaRPr lang="en-US" sz="2000" dirty="0"/>
                    </a:p>
                  </a:txBody>
                  <a:tcPr marL="91439" marR="91439"/>
                </a:tc>
                <a:tc>
                  <a:txBody>
                    <a:bodyPr/>
                    <a:lstStyle/>
                    <a:p>
                      <a:r>
                        <a:rPr lang="en" sz="2000" dirty="0" smtClean="0"/>
                        <a:t>1100</a:t>
                      </a:r>
                      <a:endParaRPr lang="en-US" sz="2000" dirty="0"/>
                    </a:p>
                  </a:txBody>
                  <a:tcPr marL="91439" marR="91439"/>
                </a:tc>
                <a:tc>
                  <a:txBody>
                    <a:bodyPr/>
                    <a:lstStyle/>
                    <a:p>
                      <a:r>
                        <a:rPr lang="en" sz="2000" dirty="0" smtClean="0"/>
                        <a:t>1600</a:t>
                      </a:r>
                      <a:endParaRPr lang="en-US" sz="2000" dirty="0"/>
                    </a:p>
                  </a:txBody>
                  <a:tcPr marL="91439" marR="91439"/>
                </a:tc>
                <a:extLst>
                  <a:ext uri="{0D108BD9-81ED-4DB2-BD59-A6C34878D82A}">
                    <a16:rowId xmlns:a16="http://schemas.microsoft.com/office/drawing/2014/main" val="10002"/>
                  </a:ext>
                </a:extLst>
              </a:tr>
              <a:tr h="723019">
                <a:tc vMerge="1">
                  <a:txBody>
                    <a:bodyPr/>
                    <a:lstStyle/>
                    <a:p>
                      <a:endParaRPr lang="en-US"/>
                    </a:p>
                  </a:txBody>
                  <a:tcPr/>
                </a:tc>
                <a:tc vMerge="1">
                  <a:txBody>
                    <a:bodyPr/>
                    <a:lstStyle/>
                    <a:p>
                      <a:endParaRPr lang="en-US"/>
                    </a:p>
                  </a:txBody>
                  <a:tcPr/>
                </a:tc>
                <a:tc>
                  <a:txBody>
                    <a:bodyPr/>
                    <a:lstStyle/>
                    <a:p>
                      <a:r>
                        <a:rPr lang="en" sz="2000" dirty="0" smtClean="0"/>
                        <a:t>Feces</a:t>
                      </a:r>
                      <a:endParaRPr lang="en-US" sz="2000" dirty="0"/>
                    </a:p>
                  </a:txBody>
                  <a:tcPr marL="91439" marR="91439"/>
                </a:tc>
                <a:tc>
                  <a:txBody>
                    <a:bodyPr/>
                    <a:lstStyle/>
                    <a:p>
                      <a:r>
                        <a:rPr lang="en" sz="2000" dirty="0" smtClean="0"/>
                        <a:t>100</a:t>
                      </a:r>
                      <a:endParaRPr lang="en-US" sz="2000" dirty="0"/>
                    </a:p>
                  </a:txBody>
                  <a:tcPr marL="91439" marR="91439"/>
                </a:tc>
                <a:tc>
                  <a:txBody>
                    <a:bodyPr/>
                    <a:lstStyle/>
                    <a:p>
                      <a:r>
                        <a:rPr lang="en" sz="2000" dirty="0" smtClean="0"/>
                        <a:t>150</a:t>
                      </a:r>
                      <a:endParaRPr lang="en-US" sz="2000" dirty="0"/>
                    </a:p>
                  </a:txBody>
                  <a:tcPr marL="91439" marR="91439"/>
                </a:tc>
                <a:tc>
                  <a:txBody>
                    <a:bodyPr/>
                    <a:lstStyle/>
                    <a:p>
                      <a:r>
                        <a:rPr lang="en" sz="2000" dirty="0" smtClean="0"/>
                        <a:t>200</a:t>
                      </a:r>
                      <a:endParaRPr lang="en-US" sz="2000" dirty="0"/>
                    </a:p>
                  </a:txBody>
                  <a:tcPr marL="91439" marR="91439"/>
                </a:tc>
                <a:extLst>
                  <a:ext uri="{0D108BD9-81ED-4DB2-BD59-A6C34878D82A}">
                    <a16:rowId xmlns:a16="http://schemas.microsoft.com/office/drawing/2014/main" val="10003"/>
                  </a:ext>
                </a:extLst>
              </a:tr>
              <a:tr h="923857">
                <a:tc>
                  <a:txBody>
                    <a:bodyPr/>
                    <a:lstStyle/>
                    <a:p>
                      <a:r>
                        <a:rPr lang="en" sz="2000" dirty="0" smtClean="0"/>
                        <a:t>Water from food</a:t>
                      </a:r>
                      <a:endParaRPr lang="en-US" sz="2000" dirty="0"/>
                    </a:p>
                  </a:txBody>
                  <a:tcPr marL="91439" marR="91439"/>
                </a:tc>
                <a:tc>
                  <a:txBody>
                    <a:bodyPr/>
                    <a:lstStyle/>
                    <a:p>
                      <a:r>
                        <a:rPr lang="en" sz="2000" dirty="0" smtClean="0"/>
                        <a:t>800-1000</a:t>
                      </a:r>
                      <a:endParaRPr lang="en-US" sz="2000" dirty="0"/>
                    </a:p>
                  </a:txBody>
                  <a:tcPr marL="91439" marR="91439"/>
                </a:tc>
                <a:tc>
                  <a:txBody>
                    <a:bodyPr/>
                    <a:lstStyle/>
                    <a:p>
                      <a:r>
                        <a:rPr lang="en" sz="2000" dirty="0" smtClean="0"/>
                        <a:t>Lungs</a:t>
                      </a:r>
                      <a:endParaRPr lang="en-US" sz="2000" dirty="0"/>
                    </a:p>
                  </a:txBody>
                  <a:tcPr marL="91439" marR="91439"/>
                </a:tc>
                <a:tc>
                  <a:txBody>
                    <a:bodyPr/>
                    <a:lstStyle/>
                    <a:p>
                      <a:r>
                        <a:rPr lang="en" sz="2000" dirty="0" smtClean="0"/>
                        <a:t>650</a:t>
                      </a:r>
                      <a:endParaRPr lang="en-US" sz="2000" dirty="0"/>
                    </a:p>
                  </a:txBody>
                  <a:tcPr marL="91439" marR="91439"/>
                </a:tc>
                <a:tc>
                  <a:txBody>
                    <a:bodyPr/>
                    <a:lstStyle/>
                    <a:p>
                      <a:r>
                        <a:rPr lang="en" sz="2000" dirty="0" smtClean="0"/>
                        <a:t>750</a:t>
                      </a:r>
                      <a:endParaRPr lang="en-US" sz="2000" dirty="0"/>
                    </a:p>
                  </a:txBody>
                  <a:tcPr marL="91439" marR="91439"/>
                </a:tc>
                <a:tc>
                  <a:txBody>
                    <a:bodyPr/>
                    <a:lstStyle/>
                    <a:p>
                      <a:r>
                        <a:rPr lang="en" sz="2000" dirty="0" smtClean="0"/>
                        <a:t>850</a:t>
                      </a:r>
                      <a:endParaRPr lang="en-US" sz="2000" dirty="0"/>
                    </a:p>
                  </a:txBody>
                  <a:tcPr marL="91439" marR="91439"/>
                </a:tc>
                <a:extLst>
                  <a:ext uri="{0D108BD9-81ED-4DB2-BD59-A6C34878D82A}">
                    <a16:rowId xmlns:a16="http://schemas.microsoft.com/office/drawing/2014/main" val="10004"/>
                  </a:ext>
                </a:extLst>
              </a:tr>
              <a:tr h="1325535">
                <a:tc>
                  <a:txBody>
                    <a:bodyPr/>
                    <a:lstStyle/>
                    <a:p>
                      <a:r>
                        <a:rPr lang="en" sz="2000" dirty="0" smtClean="0"/>
                        <a:t>Metabolic water</a:t>
                      </a:r>
                      <a:endParaRPr lang="en-US" sz="2000" dirty="0"/>
                    </a:p>
                  </a:txBody>
                  <a:tcPr marL="91439" marR="91439"/>
                </a:tc>
                <a:tc>
                  <a:txBody>
                    <a:bodyPr/>
                    <a:lstStyle/>
                    <a:p>
                      <a:r>
                        <a:rPr lang="en" sz="2000" dirty="0" smtClean="0"/>
                        <a:t>200-400</a:t>
                      </a:r>
                      <a:endParaRPr lang="en-US" sz="2000" dirty="0"/>
                    </a:p>
                  </a:txBody>
                  <a:tcPr marL="91439" marR="91439"/>
                </a:tc>
                <a:tc>
                  <a:txBody>
                    <a:bodyPr/>
                    <a:lstStyle/>
                    <a:p>
                      <a:r>
                        <a:rPr lang="en" sz="2000" dirty="0" smtClean="0"/>
                        <a:t>Sweat</a:t>
                      </a:r>
                      <a:endParaRPr lang="en-US" sz="2000" dirty="0"/>
                    </a:p>
                  </a:txBody>
                  <a:tcPr marL="91439" marR="91439"/>
                </a:tc>
                <a:tc>
                  <a:txBody>
                    <a:bodyPr/>
                    <a:lstStyle/>
                    <a:p>
                      <a:r>
                        <a:rPr lang="en" sz="2000" dirty="0" smtClean="0"/>
                        <a:t>150</a:t>
                      </a:r>
                      <a:endParaRPr lang="en-US" sz="2000" dirty="0"/>
                    </a:p>
                  </a:txBody>
                  <a:tcPr marL="91439" marR="91439"/>
                </a:tc>
                <a:tc>
                  <a:txBody>
                    <a:bodyPr/>
                    <a:lstStyle/>
                    <a:p>
                      <a:r>
                        <a:rPr lang="en" sz="2000" dirty="0" smtClean="0"/>
                        <a:t>250</a:t>
                      </a:r>
                      <a:endParaRPr lang="en-US" sz="2000" dirty="0"/>
                    </a:p>
                  </a:txBody>
                  <a:tcPr marL="91439" marR="91439"/>
                </a:tc>
                <a:tc>
                  <a:txBody>
                    <a:bodyPr/>
                    <a:lstStyle/>
                    <a:p>
                      <a:r>
                        <a:rPr lang="en" sz="2000" dirty="0" smtClean="0"/>
                        <a:t>350</a:t>
                      </a:r>
                      <a:endParaRPr lang="en-US" sz="2000" dirty="0"/>
                    </a:p>
                  </a:txBody>
                  <a:tcPr marL="91439" marR="91439"/>
                </a:tc>
                <a:extLst>
                  <a:ext uri="{0D108BD9-81ED-4DB2-BD59-A6C34878D82A}">
                    <a16:rowId xmlns:a16="http://schemas.microsoft.com/office/drawing/2014/main" val="10005"/>
                  </a:ext>
                </a:extLst>
              </a:tr>
              <a:tr h="923857">
                <a:tc>
                  <a:txBody>
                    <a:bodyPr/>
                    <a:lstStyle/>
                    <a:p>
                      <a:r>
                        <a:rPr lang="en" sz="2000" dirty="0" smtClean="0"/>
                        <a:t>In total</a:t>
                      </a:r>
                      <a:endParaRPr lang="en-US" sz="2000" dirty="0"/>
                    </a:p>
                  </a:txBody>
                  <a:tcPr marL="91439" marR="91439"/>
                </a:tc>
                <a:tc>
                  <a:txBody>
                    <a:bodyPr/>
                    <a:lstStyle/>
                    <a:p>
                      <a:r>
                        <a:rPr lang="en" sz="2000" dirty="0" smtClean="0"/>
                        <a:t>1500-3000</a:t>
                      </a:r>
                      <a:endParaRPr lang="en-US" sz="2000" dirty="0"/>
                    </a:p>
                  </a:txBody>
                  <a:tcPr marL="91439" marR="91439"/>
                </a:tc>
                <a:tc>
                  <a:txBody>
                    <a:bodyPr/>
                    <a:lstStyle/>
                    <a:p>
                      <a:r>
                        <a:rPr lang="en" sz="2000" dirty="0" smtClean="0"/>
                        <a:t>In total</a:t>
                      </a:r>
                      <a:endParaRPr lang="en-US" sz="2000" dirty="0"/>
                    </a:p>
                  </a:txBody>
                  <a:tcPr marL="91439" marR="91439"/>
                </a:tc>
                <a:tc>
                  <a:txBody>
                    <a:bodyPr/>
                    <a:lstStyle/>
                    <a:p>
                      <a:r>
                        <a:rPr lang="en" sz="2000" dirty="0" smtClean="0"/>
                        <a:t>1500</a:t>
                      </a:r>
                      <a:endParaRPr lang="en-US" sz="2000" dirty="0"/>
                    </a:p>
                  </a:txBody>
                  <a:tcPr marL="91439" marR="91439"/>
                </a:tc>
                <a:tc>
                  <a:txBody>
                    <a:bodyPr/>
                    <a:lstStyle/>
                    <a:p>
                      <a:r>
                        <a:rPr lang="en" sz="2000" dirty="0" smtClean="0"/>
                        <a:t>2250</a:t>
                      </a:r>
                      <a:endParaRPr lang="en-US" sz="2000" dirty="0"/>
                    </a:p>
                  </a:txBody>
                  <a:tcPr marL="91439" marR="91439"/>
                </a:tc>
                <a:tc>
                  <a:txBody>
                    <a:bodyPr/>
                    <a:lstStyle/>
                    <a:p>
                      <a:r>
                        <a:rPr lang="en" sz="2000" dirty="0" smtClean="0"/>
                        <a:t>3000</a:t>
                      </a:r>
                      <a:endParaRPr lang="en-US" sz="2000" dirty="0"/>
                    </a:p>
                  </a:txBody>
                  <a:tcPr marL="91439" marR="9143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84106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en" b="1" dirty="0" smtClean="0">
                <a:solidFill>
                  <a:srgbClr val="0000CC"/>
                </a:solidFill>
              </a:rPr>
              <a:t>Osmolality and osmotic balance</a:t>
            </a:r>
            <a:endParaRPr lang="en-US" b="1" dirty="0" smtClean="0">
              <a:solidFill>
                <a:srgbClr val="0000CC"/>
              </a:solidFill>
            </a:endParaRPr>
          </a:p>
        </p:txBody>
      </p:sp>
      <p:sp>
        <p:nvSpPr>
          <p:cNvPr id="3" name="Content Placeholder 2"/>
          <p:cNvSpPr>
            <a:spLocks noGrp="1"/>
          </p:cNvSpPr>
          <p:nvPr>
            <p:ph idx="1"/>
          </p:nvPr>
        </p:nvSpPr>
        <p:spPr/>
        <p:txBody>
          <a:bodyPr rtlCol="0">
            <a:normAutofit/>
          </a:bodyPr>
          <a:lstStyle/>
          <a:p>
            <a:pPr>
              <a:defRPr/>
            </a:pPr>
            <a:r>
              <a:rPr lang="sr-Latn-RS" smtClean="0"/>
              <a:t>The osmolality</a:t>
            </a:r>
            <a:r>
              <a:rPr lang="en" smtClean="0"/>
              <a:t> </a:t>
            </a:r>
            <a:r>
              <a:rPr lang="sr-Latn-RS" smtClean="0"/>
              <a:t>of a </a:t>
            </a:r>
            <a:r>
              <a:rPr lang="en" smtClean="0"/>
              <a:t>liquid </a:t>
            </a:r>
            <a:r>
              <a:rPr lang="en" err="1" smtClean="0"/>
              <a:t>is</a:t>
            </a:r>
            <a:r>
              <a:rPr lang="en" smtClean="0"/>
              <a:t> the concentration </a:t>
            </a:r>
            <a:r>
              <a:rPr lang="en" dirty="0" err="1" smtClean="0"/>
              <a:t>of all</a:t>
            </a:r>
            <a:r>
              <a:rPr lang="en" dirty="0" smtClean="0"/>
              <a:t> </a:t>
            </a:r>
            <a:r>
              <a:rPr lang="en" dirty="0" err="1" smtClean="0"/>
              <a:t>dissolved</a:t>
            </a:r>
            <a:r>
              <a:rPr lang="en" dirty="0" smtClean="0"/>
              <a:t> </a:t>
            </a:r>
            <a:r>
              <a:rPr lang="en" dirty="0" err="1" smtClean="0"/>
              <a:t>matter </a:t>
            </a:r>
            <a:r>
              <a:rPr lang="en" dirty="0" smtClean="0"/>
              <a:t>in </a:t>
            </a:r>
            <a:r>
              <a:rPr lang="en" dirty="0" err="1" smtClean="0"/>
              <a:t>it</a:t>
            </a:r>
            <a:endParaRPr lang="sr-Latn-RS" dirty="0" smtClean="0"/>
          </a:p>
          <a:p>
            <a:pPr>
              <a:defRPr/>
            </a:pPr>
            <a:r>
              <a:rPr lang="en-US"/>
              <a:t>Osmotic balance is established by the passage of water through the cell </a:t>
            </a:r>
            <a:r>
              <a:rPr lang="en-US" smtClean="0"/>
              <a:t>membrane</a:t>
            </a:r>
          </a:p>
          <a:p>
            <a:pPr>
              <a:defRPr/>
            </a:pPr>
            <a:r>
              <a:rPr lang="en-US"/>
              <a:t>Changes in serum osmolality drive fluid in and out of cells and affect cell function and </a:t>
            </a:r>
            <a:r>
              <a:rPr lang="en-US" smtClean="0"/>
              <a:t>volume</a:t>
            </a:r>
          </a:p>
          <a:p>
            <a:pPr>
              <a:defRPr/>
            </a:pPr>
            <a:r>
              <a:rPr lang="en-US"/>
              <a:t>The main extracellular particles are Na, </a:t>
            </a:r>
            <a:r>
              <a:rPr lang="en-US" smtClean="0"/>
              <a:t>Cl, </a:t>
            </a:r>
            <a:r>
              <a:rPr lang="en-US"/>
              <a:t>and HCO3, while K and organic phosphates (ATP, creatine </a:t>
            </a:r>
            <a:r>
              <a:rPr lang="en-US" smtClean="0"/>
              <a:t>phosphate, </a:t>
            </a:r>
            <a:r>
              <a:rPr lang="en-US"/>
              <a:t>and phospholipids) are dominant in the intracellular fluid.</a:t>
            </a:r>
            <a:endParaRPr lang="en-US" dirty="0" smtClean="0"/>
          </a:p>
        </p:txBody>
      </p:sp>
    </p:spTree>
    <p:extLst>
      <p:ext uri="{BB962C8B-B14F-4D97-AF65-F5344CB8AC3E}">
        <p14:creationId xmlns:p14="http://schemas.microsoft.com/office/powerpoint/2010/main" val="3455636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en" b="1" dirty="0" smtClean="0">
                <a:solidFill>
                  <a:srgbClr val="0000CC"/>
                </a:solidFill>
              </a:rPr>
              <a:t>Osmolality and osmotic balance</a:t>
            </a:r>
            <a:endParaRPr lang="en-US" dirty="0" smtClean="0"/>
          </a:p>
        </p:txBody>
      </p:sp>
      <p:sp>
        <p:nvSpPr>
          <p:cNvPr id="3" name="Content Placeholder 2"/>
          <p:cNvSpPr>
            <a:spLocks noGrp="1"/>
          </p:cNvSpPr>
          <p:nvPr>
            <p:ph idx="1"/>
          </p:nvPr>
        </p:nvSpPr>
        <p:spPr/>
        <p:txBody>
          <a:bodyPr rtlCol="0">
            <a:normAutofit/>
          </a:bodyPr>
          <a:lstStyle/>
          <a:p>
            <a:pPr>
              <a:defRPr/>
            </a:pPr>
            <a:r>
              <a:rPr lang="en-US"/>
              <a:t>Changes in the amount of water in the body are clinically manifested as hypernatremia and </a:t>
            </a:r>
            <a:r>
              <a:rPr lang="en-US" smtClean="0"/>
              <a:t>hyponatremia</a:t>
            </a:r>
          </a:p>
          <a:p>
            <a:pPr>
              <a:defRPr/>
            </a:pPr>
            <a:r>
              <a:rPr lang="en-US"/>
              <a:t>Changes in Na concentration are clinically manifested as disturbances in the amount of ICT, </a:t>
            </a:r>
            <a:r>
              <a:rPr lang="en-US" smtClean="0"/>
              <a:t>ECT, </a:t>
            </a:r>
            <a:r>
              <a:rPr lang="en-US"/>
              <a:t>and </a:t>
            </a:r>
            <a:r>
              <a:rPr lang="en-US" smtClean="0"/>
              <a:t>IVT</a:t>
            </a:r>
          </a:p>
          <a:p>
            <a:pPr>
              <a:defRPr/>
            </a:pPr>
            <a:r>
              <a:rPr lang="en-US"/>
              <a:t>Water intake takes place through the mechanism of thirst, which occurs through osmoreceptors in the hypothalamus, which stimulates an increase in the concentration of dissolved substances in the plasma</a:t>
            </a:r>
            <a:r>
              <a:rPr lang="en-US" smtClean="0"/>
              <a:t>.</a:t>
            </a:r>
          </a:p>
          <a:p>
            <a:pPr>
              <a:defRPr/>
            </a:pPr>
            <a:r>
              <a:rPr lang="en-US"/>
              <a:t>Elimination of water takes place through urine, stool, and evaporation - through the skin and respiratory tract</a:t>
            </a:r>
            <a:endParaRPr lang="en-US" dirty="0"/>
          </a:p>
        </p:txBody>
      </p:sp>
    </p:spTree>
    <p:extLst>
      <p:ext uri="{BB962C8B-B14F-4D97-AF65-F5344CB8AC3E}">
        <p14:creationId xmlns:p14="http://schemas.microsoft.com/office/powerpoint/2010/main" val="30030544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en" b="1" dirty="0" smtClean="0">
                <a:solidFill>
                  <a:srgbClr val="0000CC"/>
                </a:solidFill>
              </a:rPr>
              <a:t>Osmolality and osmotic balance</a:t>
            </a:r>
            <a:endParaRPr lang="en-US" dirty="0" smtClean="0"/>
          </a:p>
        </p:txBody>
      </p:sp>
      <p:sp>
        <p:nvSpPr>
          <p:cNvPr id="3" name="Content Placeholder 2"/>
          <p:cNvSpPr>
            <a:spLocks noGrp="1"/>
          </p:cNvSpPr>
          <p:nvPr>
            <p:ph idx="1"/>
          </p:nvPr>
        </p:nvSpPr>
        <p:spPr/>
        <p:txBody>
          <a:bodyPr rtlCol="0">
            <a:normAutofit/>
          </a:bodyPr>
          <a:lstStyle/>
          <a:p>
            <a:pPr>
              <a:defRPr/>
            </a:pPr>
            <a:r>
              <a:rPr lang="en-US"/>
              <a:t>Renal excretion of water: arginine-vasopressin or antidiuretic hormone is synthesized in the hypothalamus and secreted by the posterior lobe of the pituitary </a:t>
            </a:r>
            <a:r>
              <a:rPr lang="en-US" smtClean="0"/>
              <a:t>gland</a:t>
            </a:r>
          </a:p>
          <a:p>
            <a:pPr>
              <a:defRPr/>
            </a:pPr>
            <a:r>
              <a:rPr lang="en-US"/>
              <a:t>In the distal tubules, it causes reabsorption of water from the lumen of the distal </a:t>
            </a:r>
            <a:r>
              <a:rPr lang="en-US" smtClean="0"/>
              <a:t>tubule</a:t>
            </a:r>
          </a:p>
          <a:p>
            <a:pPr>
              <a:defRPr/>
            </a:pPr>
            <a:r>
              <a:rPr lang="en-US"/>
              <a:t>The main stimulus for the secretion of ADH is the hyperosmolarity of the extracellular fluid, which leads to changes in the volume of the osmoreceptor cells of the hypothalamus (the threshold for the secretion of ADH is 280 - 290 mOsmol/kg)</a:t>
            </a:r>
            <a:endParaRPr lang="en-US" dirty="0" smtClean="0"/>
          </a:p>
        </p:txBody>
      </p:sp>
    </p:spTree>
    <p:extLst>
      <p:ext uri="{BB962C8B-B14F-4D97-AF65-F5344CB8AC3E}">
        <p14:creationId xmlns:p14="http://schemas.microsoft.com/office/powerpoint/2010/main" val="10958796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1981200" y="142876"/>
            <a:ext cx="8229600" cy="796925"/>
          </a:xfrm>
        </p:spPr>
        <p:txBody>
          <a:bodyPr/>
          <a:lstStyle/>
          <a:p>
            <a:pPr eaLnBrk="1" hangingPunct="1"/>
            <a:r>
              <a:rPr lang="en" altLang="en-US" b="1" smtClean="0">
                <a:solidFill>
                  <a:srgbClr val="0000CC"/>
                </a:solidFill>
              </a:rPr>
              <a:t>Hypovolemia</a:t>
            </a:r>
          </a:p>
        </p:txBody>
      </p:sp>
      <p:sp>
        <p:nvSpPr>
          <p:cNvPr id="53251" name="Content Placeholder 2"/>
          <p:cNvSpPr>
            <a:spLocks noGrp="1"/>
          </p:cNvSpPr>
          <p:nvPr>
            <p:ph idx="1"/>
          </p:nvPr>
        </p:nvSpPr>
        <p:spPr>
          <a:xfrm>
            <a:off x="1981200" y="1071563"/>
            <a:ext cx="8229600" cy="5357812"/>
          </a:xfrm>
        </p:spPr>
        <p:txBody>
          <a:bodyPr/>
          <a:lstStyle/>
          <a:p>
            <a:pPr eaLnBrk="1" hangingPunct="1"/>
            <a:r>
              <a:rPr lang="en" altLang="en-US" sz="2700"/>
              <a:t>Increased filtration of osmotically active substances (glucose, mannitol, and urea, lack of aldosterone, </a:t>
            </a:r>
            <a:r>
              <a:rPr lang="en" altLang="en-US" sz="2700" i="1"/>
              <a:t>diabetes insipidus</a:t>
            </a:r>
            <a:r>
              <a:rPr lang="en" altLang="en-US" sz="2700"/>
              <a:t>, diarrhea and vomiting, feverishness, hyperventilation, heatstroke, physical exertion, sequestration of water in the "third space" ) leads to hypovolemia</a:t>
            </a:r>
            <a:endParaRPr lang="en-US" altLang="en-US" sz="2700"/>
          </a:p>
          <a:p>
            <a:pPr eaLnBrk="1" hangingPunct="1"/>
            <a:r>
              <a:rPr lang="en" altLang="en-US" sz="2700"/>
              <a:t>Hypovolemia and hypotension, via baroreceptors, lead to the constriction of afferent arterioles, increasing the activity of the renin-angiotensin-aldosterone system, which reduces glomerular filtration.</a:t>
            </a:r>
          </a:p>
          <a:p>
            <a:pPr eaLnBrk="1" hangingPunct="1"/>
            <a:r>
              <a:rPr lang="en" altLang="en-US" sz="2700"/>
              <a:t>Angiotensin II and aldosterone increase sodium reabsorption</a:t>
            </a:r>
          </a:p>
        </p:txBody>
      </p:sp>
    </p:spTree>
    <p:extLst>
      <p:ext uri="{BB962C8B-B14F-4D97-AF65-F5344CB8AC3E}">
        <p14:creationId xmlns:p14="http://schemas.microsoft.com/office/powerpoint/2010/main" val="2995853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1981200" y="274639"/>
            <a:ext cx="8229600" cy="796925"/>
          </a:xfrm>
        </p:spPr>
        <p:txBody>
          <a:bodyPr/>
          <a:lstStyle/>
          <a:p>
            <a:pPr eaLnBrk="1" hangingPunct="1"/>
            <a:r>
              <a:rPr lang="en" altLang="en-US" b="1" smtClean="0">
                <a:solidFill>
                  <a:srgbClr val="0000CC"/>
                </a:solidFill>
              </a:rPr>
              <a:t>Clinical picture of hypovolemia</a:t>
            </a:r>
          </a:p>
        </p:txBody>
      </p:sp>
      <p:sp>
        <p:nvSpPr>
          <p:cNvPr id="54275" name="Content Placeholder 2"/>
          <p:cNvSpPr>
            <a:spLocks noGrp="1"/>
          </p:cNvSpPr>
          <p:nvPr>
            <p:ph idx="1"/>
          </p:nvPr>
        </p:nvSpPr>
        <p:spPr>
          <a:xfrm>
            <a:off x="1981200" y="1071564"/>
            <a:ext cx="8229600" cy="5214937"/>
          </a:xfrm>
        </p:spPr>
        <p:txBody>
          <a:bodyPr/>
          <a:lstStyle/>
          <a:p>
            <a:pPr marL="173038" indent="-173038">
              <a:spcBef>
                <a:spcPct val="0"/>
              </a:spcBef>
            </a:pPr>
            <a:r>
              <a:rPr lang="en-US" sz="2400"/>
              <a:t>Thirst </a:t>
            </a:r>
          </a:p>
          <a:p>
            <a:pPr marL="173038" indent="-173038">
              <a:spcBef>
                <a:spcPct val="0"/>
              </a:spcBef>
            </a:pPr>
            <a:r>
              <a:rPr lang="en-US" sz="2400"/>
              <a:t>Decreased skin turgor, dry mucous membranes,</a:t>
            </a:r>
          </a:p>
          <a:p>
            <a:pPr marL="173038" indent="-173038">
              <a:spcBef>
                <a:spcPct val="0"/>
              </a:spcBef>
            </a:pPr>
            <a:r>
              <a:rPr lang="en-US" sz="2400"/>
              <a:t> Weakness, muscle cramps, stomach and chest pain </a:t>
            </a:r>
          </a:p>
          <a:p>
            <a:pPr marL="173038" indent="-173038">
              <a:spcBef>
                <a:spcPct val="0"/>
              </a:spcBef>
            </a:pPr>
            <a:r>
              <a:rPr lang="en-US" sz="2400"/>
              <a:t>Postural hypotension and tachycardia, weakened pulse of the jugular vein </a:t>
            </a:r>
          </a:p>
          <a:p>
            <a:pPr marL="173038" indent="-173038">
              <a:spcBef>
                <a:spcPct val="0"/>
              </a:spcBef>
            </a:pPr>
            <a:r>
              <a:rPr lang="en-US" sz="2400"/>
              <a:t>Hypovolemic shock: pale and cold extremities, cyanosis, oliguria, hypotension, tachycardia, confusion, stupor, coma </a:t>
            </a:r>
          </a:p>
          <a:p>
            <a:pPr marL="173038" indent="-173038">
              <a:spcBef>
                <a:spcPct val="0"/>
              </a:spcBef>
            </a:pPr>
            <a:r>
              <a:rPr lang="en-US" sz="2400"/>
              <a:t>The urea/creatinine ratio increases</a:t>
            </a:r>
          </a:p>
          <a:p>
            <a:pPr marL="173038" indent="-173038">
              <a:spcBef>
                <a:spcPct val="0"/>
              </a:spcBef>
            </a:pPr>
            <a:r>
              <a:rPr lang="en-US" sz="2400"/>
              <a:t>Metabolic acidosis or alkalosis occurs </a:t>
            </a:r>
          </a:p>
          <a:p>
            <a:pPr marL="173038" indent="-173038">
              <a:spcBef>
                <a:spcPct val="0"/>
              </a:spcBef>
            </a:pPr>
            <a:r>
              <a:rPr lang="en-US" sz="2400"/>
              <a:t>Hematocrit is lowered </a:t>
            </a:r>
          </a:p>
          <a:p>
            <a:pPr marL="173038" indent="-173038">
              <a:spcBef>
                <a:spcPct val="0"/>
              </a:spcBef>
            </a:pPr>
            <a:r>
              <a:rPr lang="en-US" sz="2400"/>
              <a:t>Low concentration of Na in the urine </a:t>
            </a:r>
          </a:p>
          <a:p>
            <a:pPr marL="173038" indent="-173038">
              <a:spcBef>
                <a:spcPct val="0"/>
              </a:spcBef>
            </a:pPr>
            <a:r>
              <a:rPr lang="en-US" sz="2400"/>
              <a:t>Urine osmolality and specific gravity are high, except when the cause of hypovolemia is diabetes insipidus</a:t>
            </a:r>
            <a:endParaRPr lang="sr-Cyrl-RS" altLang="en-US" sz="2400" i="1"/>
          </a:p>
        </p:txBody>
      </p:sp>
    </p:spTree>
    <p:extLst>
      <p:ext uri="{BB962C8B-B14F-4D97-AF65-F5344CB8AC3E}">
        <p14:creationId xmlns:p14="http://schemas.microsoft.com/office/powerpoint/2010/main" val="2420309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r>
              <a:rPr lang="en" altLang="en-US" b="1" smtClean="0">
                <a:solidFill>
                  <a:srgbClr val="0000CC"/>
                </a:solidFill>
              </a:rPr>
              <a:t>Hypovolemia therapy</a:t>
            </a:r>
          </a:p>
        </p:txBody>
      </p:sp>
      <p:sp>
        <p:nvSpPr>
          <p:cNvPr id="55299" name="Content Placeholder 2"/>
          <p:cNvSpPr>
            <a:spLocks noGrp="1"/>
          </p:cNvSpPr>
          <p:nvPr>
            <p:ph idx="1"/>
          </p:nvPr>
        </p:nvSpPr>
        <p:spPr/>
        <p:txBody>
          <a:bodyPr/>
          <a:lstStyle/>
          <a:p>
            <a:pPr marL="173038" indent="-173038">
              <a:spcBef>
                <a:spcPct val="0"/>
              </a:spcBef>
            </a:pPr>
            <a:r>
              <a:rPr lang="en-US"/>
              <a:t>Water replacement, orally or i.v. 0.9% NaCl, in severe cases 0.45% </a:t>
            </a:r>
            <a:r>
              <a:rPr lang="en-US" smtClean="0"/>
              <a:t>NaCl</a:t>
            </a:r>
          </a:p>
          <a:p>
            <a:pPr marL="173038" indent="-173038">
              <a:spcBef>
                <a:spcPct val="0"/>
              </a:spcBef>
            </a:pPr>
            <a:r>
              <a:rPr lang="en-US" smtClean="0"/>
              <a:t> </a:t>
            </a:r>
            <a:r>
              <a:rPr lang="en-US"/>
              <a:t>When hypovolemia is associated with hyponatremia, 3% NaCl can be </a:t>
            </a:r>
            <a:r>
              <a:rPr lang="en-US" smtClean="0"/>
              <a:t>used</a:t>
            </a:r>
          </a:p>
          <a:p>
            <a:pPr marL="173038" indent="-173038">
              <a:spcBef>
                <a:spcPct val="0"/>
              </a:spcBef>
            </a:pPr>
            <a:r>
              <a:rPr lang="en-US" smtClean="0"/>
              <a:t> </a:t>
            </a:r>
            <a:r>
              <a:rPr lang="en-US"/>
              <a:t>If it is bleeding - transfusion</a:t>
            </a:r>
            <a:endParaRPr lang="en" altLang="en-US" smtClean="0"/>
          </a:p>
        </p:txBody>
      </p:sp>
    </p:spTree>
    <p:extLst>
      <p:ext uri="{BB962C8B-B14F-4D97-AF65-F5344CB8AC3E}">
        <p14:creationId xmlns:p14="http://schemas.microsoft.com/office/powerpoint/2010/main" val="1302622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2429</Words>
  <Application>Microsoft Office PowerPoint</Application>
  <PresentationFormat>Widescreen</PresentationFormat>
  <Paragraphs>210</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  Prof. dr Radojica Stolić Doc. dr Tomislav Nikolić Faculty of medical science, University of Kragujevac</vt:lpstr>
      <vt:lpstr>Percentage of body water</vt:lpstr>
      <vt:lpstr>Water balance in the body</vt:lpstr>
      <vt:lpstr>Osmolality and osmotic balance</vt:lpstr>
      <vt:lpstr>Osmolality and osmotic balance</vt:lpstr>
      <vt:lpstr>Osmolality and osmotic balance</vt:lpstr>
      <vt:lpstr>Hypovolemia</vt:lpstr>
      <vt:lpstr>Clinical picture of hypovolemia</vt:lpstr>
      <vt:lpstr>Hypovolemia therapy</vt:lpstr>
      <vt:lpstr>Hyponatremia</vt:lpstr>
      <vt:lpstr>Hyponatremia</vt:lpstr>
      <vt:lpstr>Hypernatremia</vt:lpstr>
      <vt:lpstr>Hypernatremia</vt:lpstr>
      <vt:lpstr>Potassium metabolism</vt:lpstr>
      <vt:lpstr>Hypokalemia</vt:lpstr>
      <vt:lpstr>Hyperkalemia</vt:lpstr>
      <vt:lpstr>Regulation of sodium chloride excretion</vt:lpstr>
      <vt:lpstr>Regulatory mechanisms of water homeostasis</vt:lpstr>
      <vt:lpstr>Antidiuretic hormone</vt:lpstr>
      <vt:lpstr>Regulation of osmolality of body fluids</vt:lpstr>
      <vt:lpstr>Regulation of osmolality of body fluids</vt:lpstr>
      <vt:lpstr>Metabolic acidosis</vt:lpstr>
      <vt:lpstr>Metabolic acidosis</vt:lpstr>
      <vt:lpstr>Metabolic alkalosis</vt:lpstr>
      <vt:lpstr>Metabolic alkalosis</vt:lpstr>
      <vt:lpstr>Respiratory acidosis</vt:lpstr>
      <vt:lpstr>Respiratory alkalosis</vt:lpstr>
      <vt:lpstr>Respiratory alkalosis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Prof. dr Radojica Stolić Doc. dr Tomislav Nikolić Faculty of medical science, University of Kragujevac</dc:title>
  <dc:creator>Tomislav NIkolic</dc:creator>
  <cp:lastModifiedBy>Tomislav NIkolic</cp:lastModifiedBy>
  <cp:revision>4</cp:revision>
  <dcterms:created xsi:type="dcterms:W3CDTF">2024-02-12T23:43:30Z</dcterms:created>
  <dcterms:modified xsi:type="dcterms:W3CDTF">2024-02-18T23:24:56Z</dcterms:modified>
</cp:coreProperties>
</file>