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2"/>
  </p:notesMasterIdLst>
  <p:sldIdLst>
    <p:sldId id="411" r:id="rId2"/>
    <p:sldId id="412" r:id="rId3"/>
    <p:sldId id="413" r:id="rId4"/>
    <p:sldId id="414" r:id="rId5"/>
    <p:sldId id="258" r:id="rId6"/>
    <p:sldId id="384" r:id="rId7"/>
    <p:sldId id="380" r:id="rId8"/>
    <p:sldId id="385" r:id="rId9"/>
    <p:sldId id="386" r:id="rId10"/>
    <p:sldId id="406" r:id="rId11"/>
    <p:sldId id="370" r:id="rId12"/>
    <p:sldId id="373" r:id="rId13"/>
    <p:sldId id="374" r:id="rId14"/>
    <p:sldId id="415" r:id="rId15"/>
    <p:sldId id="376" r:id="rId16"/>
    <p:sldId id="378" r:id="rId17"/>
    <p:sldId id="377" r:id="rId18"/>
    <p:sldId id="379" r:id="rId19"/>
    <p:sldId id="382" r:id="rId20"/>
    <p:sldId id="381" r:id="rId21"/>
    <p:sldId id="306" r:id="rId22"/>
    <p:sldId id="307" r:id="rId23"/>
    <p:sldId id="300" r:id="rId24"/>
    <p:sldId id="301" r:id="rId25"/>
    <p:sldId id="387" r:id="rId26"/>
    <p:sldId id="416" r:id="rId27"/>
    <p:sldId id="308" r:id="rId28"/>
    <p:sldId id="339" r:id="rId29"/>
    <p:sldId id="408" r:id="rId30"/>
    <p:sldId id="388" r:id="rId31"/>
    <p:sldId id="312" r:id="rId32"/>
    <p:sldId id="313" r:id="rId33"/>
    <p:sldId id="389" r:id="rId34"/>
    <p:sldId id="391" r:id="rId35"/>
    <p:sldId id="390" r:id="rId36"/>
    <p:sldId id="392" r:id="rId37"/>
    <p:sldId id="393" r:id="rId38"/>
    <p:sldId id="395" r:id="rId39"/>
    <p:sldId id="394" r:id="rId40"/>
    <p:sldId id="409" r:id="rId41"/>
    <p:sldId id="417" r:id="rId42"/>
    <p:sldId id="404" r:id="rId43"/>
    <p:sldId id="410" r:id="rId44"/>
    <p:sldId id="405" r:id="rId45"/>
    <p:sldId id="398" r:id="rId46"/>
    <p:sldId id="407" r:id="rId47"/>
    <p:sldId id="400" r:id="rId48"/>
    <p:sldId id="396" r:id="rId49"/>
    <p:sldId id="401" r:id="rId50"/>
    <p:sldId id="402" r:id="rId51"/>
  </p:sldIdLst>
  <p:sldSz cx="9144000" cy="6858000" type="screen4x3"/>
  <p:notesSz cx="6858000" cy="9144000"/>
  <p:defaultTextStyle>
    <a:defPPr>
      <a:defRPr lang="e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562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830BE-D944-4951-A574-3A373B853F96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8B59F3-CC31-40F8-9F86-AD3FB9FBA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41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B59F3-CC31-40F8-9F86-AD3FB9FBA81E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113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75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9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62038"/>
            <a:ext cx="2057400" cy="5751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62038"/>
            <a:ext cx="6019800" cy="5751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775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060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0431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332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127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713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637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617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3558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620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8758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text styles</a:t>
            </a:r>
          </a:p>
          <a:p>
            <a:pPr lvl="1"/>
            <a:r>
              <a:rPr lang="sr-Latn-CS" altLang="en-US" smtClean="0"/>
              <a:t>Second level</a:t>
            </a:r>
          </a:p>
          <a:p>
            <a:pPr lvl="2"/>
            <a:r>
              <a:rPr lang="sr-Latn-CS" altLang="en-US" smtClean="0"/>
              <a:t>Third level</a:t>
            </a:r>
          </a:p>
          <a:p>
            <a:pPr lvl="3"/>
            <a:r>
              <a:rPr lang="sr-Latn-CS" altLang="en-US" smtClean="0"/>
              <a:t>Fourth level</a:t>
            </a:r>
          </a:p>
          <a:p>
            <a:pPr lvl="4"/>
            <a:r>
              <a:rPr lang="sr-Latn-CS" altLang="en-US" smtClean="0"/>
              <a:t>Fifth level</a:t>
            </a:r>
          </a:p>
        </p:txBody>
      </p:sp>
      <p:pic>
        <p:nvPicPr>
          <p:cNvPr id="1028" name="Picture 8" descr="LOGO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0"/>
            <a:ext cx="4857750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8"/>
          <p:cNvGrpSpPr>
            <a:grpSpLocks/>
          </p:cNvGrpSpPr>
          <p:nvPr/>
        </p:nvGrpSpPr>
        <p:grpSpPr bwMode="auto">
          <a:xfrm>
            <a:off x="277813" y="1111250"/>
            <a:ext cx="8570912" cy="4097338"/>
            <a:chOff x="277813" y="1110792"/>
            <a:chExt cx="8570913" cy="4098019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322944" y="1110792"/>
              <a:ext cx="8497888" cy="936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3600" b="1"/>
                <a:t>GLOMERULONEPHRITIS</a:t>
              </a:r>
            </a:p>
          </p:txBody>
        </p:sp>
        <p:sp>
          <p:nvSpPr>
            <p:cNvPr id="2052" name="Line 4"/>
            <p:cNvSpPr>
              <a:spLocks noChangeShapeType="1"/>
            </p:cNvSpPr>
            <p:nvPr/>
          </p:nvSpPr>
          <p:spPr bwMode="auto">
            <a:xfrm>
              <a:off x="277813" y="1982793"/>
              <a:ext cx="8570913" cy="0"/>
            </a:xfrm>
            <a:prstGeom prst="line">
              <a:avLst/>
            </a:prstGeom>
            <a:noFill/>
            <a:ln w="38100">
              <a:solidFill>
                <a:srgbClr val="FF797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3" name="Rectangle 12"/>
            <p:cNvSpPr>
              <a:spLocks noChangeArrowheads="1"/>
            </p:cNvSpPr>
            <p:nvPr/>
          </p:nvSpPr>
          <p:spPr bwMode="auto">
            <a:xfrm>
              <a:off x="446088" y="4467449"/>
              <a:ext cx="8128000" cy="741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None/>
              </a:pPr>
              <a:r>
                <a:rPr lang="sr-Latn-RS" altLang="en-US" sz="1800" b="1"/>
                <a:t>P</a:t>
              </a:r>
              <a:r>
                <a:rPr lang="en" altLang="en-US" sz="1800" b="1" smtClean="0"/>
                <a:t>rof. dr</a:t>
              </a:r>
              <a:r>
                <a:rPr lang="sr-Latn-RS" altLang="en-US" sz="1800" b="1" smtClean="0"/>
                <a:t> </a:t>
              </a:r>
              <a:r>
                <a:rPr lang="sr-Latn-RS" altLang="en-US" sz="1800" b="1"/>
                <a:t>D</a:t>
              </a:r>
              <a:r>
                <a:rPr lang="en" altLang="en-US" sz="1800" b="1" smtClean="0"/>
                <a:t>ejan </a:t>
              </a:r>
              <a:r>
                <a:rPr lang="sr-Latn-RS" altLang="en-US" sz="1800" b="1" smtClean="0"/>
                <a:t>P</a:t>
              </a:r>
              <a:r>
                <a:rPr lang="en" altLang="en-US" sz="1800" b="1" smtClean="0"/>
                <a:t>etrović</a:t>
              </a:r>
              <a:endParaRPr lang="sr-Latn-RS" altLang="en-US" sz="1800" b="1" smtClean="0"/>
            </a:p>
            <a:p>
              <a:pPr eaLnBrk="1" hangingPunct="1">
                <a:spcBef>
                  <a:spcPct val="0"/>
                </a:spcBef>
                <a:buNone/>
              </a:pPr>
              <a:r>
                <a:rPr lang="sr-Latn-RS" altLang="en-US" sz="1800" b="1" smtClean="0"/>
                <a:t>Doc. dr </a:t>
              </a:r>
              <a:r>
                <a:rPr lang="en" altLang="en-US" sz="1800" b="1" smtClean="0"/>
                <a:t> </a:t>
              </a:r>
              <a:r>
                <a:rPr lang="sr-Latn-RS" altLang="en-US" sz="1800" b="1" smtClean="0"/>
                <a:t>Tomislav Nikolić</a:t>
              </a:r>
              <a:endParaRPr lang="en-US" altLang="en-US" sz="1800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4"/>
          <p:cNvGrpSpPr>
            <a:grpSpLocks/>
          </p:cNvGrpSpPr>
          <p:nvPr/>
        </p:nvGrpSpPr>
        <p:grpSpPr bwMode="auto">
          <a:xfrm>
            <a:off x="320675" y="892175"/>
            <a:ext cx="8432800" cy="701675"/>
            <a:chOff x="320675" y="891949"/>
            <a:chExt cx="8432801" cy="701675"/>
          </a:xfrm>
        </p:grpSpPr>
        <p:sp>
          <p:nvSpPr>
            <p:cNvPr id="11282" name="Rectangle 3"/>
            <p:cNvSpPr>
              <a:spLocks noChangeArrowheads="1"/>
            </p:cNvSpPr>
            <p:nvPr/>
          </p:nvSpPr>
          <p:spPr bwMode="auto">
            <a:xfrm>
              <a:off x="320676" y="891949"/>
              <a:ext cx="8432800" cy="701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2800" b="1"/>
                <a:t>ACUTE NEPHRITIC SYNDROME - TREATMENT</a:t>
              </a:r>
              <a:endParaRPr lang="sr-Latn-CS" altLang="en-US" sz="2800" b="1" i="1"/>
            </a:p>
          </p:txBody>
        </p:sp>
        <p:sp>
          <p:nvSpPr>
            <p:cNvPr id="11283" name="Line 5"/>
            <p:cNvSpPr>
              <a:spLocks noChangeShapeType="1"/>
            </p:cNvSpPr>
            <p:nvPr/>
          </p:nvSpPr>
          <p:spPr bwMode="auto">
            <a:xfrm flipV="1">
              <a:off x="320675" y="1447574"/>
              <a:ext cx="8432800" cy="1587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" name="Rectangle 5"/>
          <p:cNvSpPr/>
          <p:nvPr/>
        </p:nvSpPr>
        <p:spPr>
          <a:xfrm>
            <a:off x="277813" y="1501775"/>
            <a:ext cx="2609850" cy="49688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" b="1">
                <a:solidFill>
                  <a:schemeClr val="tx1"/>
                </a:solidFill>
                <a:cs typeface="Arial" pitchFamily="34" charset="0"/>
              </a:rPr>
              <a:t>Severity of hypertension</a:t>
            </a:r>
            <a:endParaRPr lang="en-US" b="1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87663" y="1501775"/>
            <a:ext cx="6000750" cy="49688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" b="1">
                <a:solidFill>
                  <a:schemeClr val="tx1"/>
                </a:solidFill>
                <a:cs typeface="Arial" pitchFamily="34" charset="0"/>
              </a:rPr>
              <a:t>Treatment of hypertension</a:t>
            </a:r>
            <a:endParaRPr lang="en-US" b="1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77813" y="1998663"/>
            <a:ext cx="2609850" cy="20193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" sz="1600" b="1">
                <a:solidFill>
                  <a:schemeClr val="tx1"/>
                </a:solidFill>
                <a:cs typeface="Arial" pitchFamily="34" charset="0"/>
              </a:rPr>
              <a:t>Moderate hypertension</a:t>
            </a:r>
            <a:endParaRPr lang="en-US" sz="1600" b="1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87663" y="1998663"/>
            <a:ext cx="6000750" cy="33972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" sz="1600" b="1">
                <a:solidFill>
                  <a:schemeClr val="tx1"/>
                </a:solidFill>
                <a:cs typeface="Arial" pitchFamily="34" charset="0"/>
              </a:rPr>
              <a:t>Furosemide: 1-3 </a:t>
            </a:r>
            <a:r>
              <a:rPr lang="en" sz="1600" b="1" i="1">
                <a:solidFill>
                  <a:schemeClr val="tx1"/>
                </a:solidFill>
                <a:cs typeface="Arial" pitchFamily="34" charset="0"/>
              </a:rPr>
              <a:t>mg/kg </a:t>
            </a:r>
            <a:r>
              <a:rPr lang="en" sz="1600" b="1">
                <a:solidFill>
                  <a:schemeClr val="tx1"/>
                </a:solidFill>
                <a:cs typeface="Arial" pitchFamily="34" charset="0"/>
              </a:rPr>
              <a:t>/</a:t>
            </a:r>
            <a:r>
              <a:rPr lang="en" sz="1600" b="1" smtClean="0">
                <a:solidFill>
                  <a:schemeClr val="tx1"/>
                </a:solidFill>
                <a:cs typeface="Arial" pitchFamily="34" charset="0"/>
              </a:rPr>
              <a:t>day, </a:t>
            </a:r>
            <a:r>
              <a:rPr lang="en" sz="1600" b="1" i="1">
                <a:solidFill>
                  <a:schemeClr val="tx1"/>
                </a:solidFill>
                <a:cs typeface="Arial" pitchFamily="34" charset="0"/>
              </a:rPr>
              <a:t>per </a:t>
            </a:r>
            <a:r>
              <a:rPr lang="en" sz="1600" b="1" i="1" smtClean="0">
                <a:solidFill>
                  <a:schemeClr val="tx1"/>
                </a:solidFill>
                <a:cs typeface="Arial" pitchFamily="34" charset="0"/>
              </a:rPr>
              <a:t>os</a:t>
            </a:r>
            <a:r>
              <a:rPr lang="en" sz="1600" b="1" smtClean="0">
                <a:solidFill>
                  <a:schemeClr val="tx1"/>
                </a:solidFill>
                <a:cs typeface="Arial" pitchFamily="34" charset="0"/>
              </a:rPr>
              <a:t>, </a:t>
            </a:r>
            <a:r>
              <a:rPr lang="en" sz="1600" b="1">
                <a:solidFill>
                  <a:schemeClr val="tx1"/>
                </a:solidFill>
                <a:cs typeface="Arial" pitchFamily="34" charset="0"/>
              </a:rPr>
              <a:t>divided into 2 doses</a:t>
            </a:r>
            <a:endParaRPr lang="en-US" sz="1600" b="1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887663" y="2338388"/>
            <a:ext cx="6000750" cy="560387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" sz="1600" b="1">
                <a:solidFill>
                  <a:schemeClr val="tx1"/>
                </a:solidFill>
                <a:cs typeface="Arial" pitchFamily="34" charset="0"/>
              </a:rPr>
              <a:t>Hydralazine: 0.75-5 </a:t>
            </a:r>
            <a:r>
              <a:rPr lang="en" sz="1600" b="1" i="1">
                <a:solidFill>
                  <a:schemeClr val="tx1"/>
                </a:solidFill>
                <a:cs typeface="Arial" pitchFamily="34" charset="0"/>
              </a:rPr>
              <a:t>mg/kg </a:t>
            </a:r>
            <a:r>
              <a:rPr lang="en" sz="1600" b="1">
                <a:solidFill>
                  <a:schemeClr val="tx1"/>
                </a:solidFill>
                <a:cs typeface="Arial" pitchFamily="34" charset="0"/>
              </a:rPr>
              <a:t>/</a:t>
            </a:r>
            <a:r>
              <a:rPr lang="en" sz="1600" b="1" smtClean="0">
                <a:solidFill>
                  <a:schemeClr val="tx1"/>
                </a:solidFill>
                <a:cs typeface="Arial" pitchFamily="34" charset="0"/>
              </a:rPr>
              <a:t>day, </a:t>
            </a:r>
            <a:r>
              <a:rPr lang="en" sz="1600" b="1" i="1">
                <a:solidFill>
                  <a:schemeClr val="tx1"/>
                </a:solidFill>
                <a:cs typeface="Arial" pitchFamily="34" charset="0"/>
              </a:rPr>
              <a:t>per </a:t>
            </a:r>
            <a:r>
              <a:rPr lang="en" sz="1600" b="1" i="1" smtClean="0">
                <a:solidFill>
                  <a:schemeClr val="tx1"/>
                </a:solidFill>
                <a:cs typeface="Arial" pitchFamily="34" charset="0"/>
              </a:rPr>
              <a:t>os</a:t>
            </a:r>
            <a:r>
              <a:rPr lang="en" sz="1600" b="1" smtClean="0">
                <a:solidFill>
                  <a:schemeClr val="tx1"/>
                </a:solidFill>
                <a:cs typeface="Arial" pitchFamily="34" charset="0"/>
              </a:rPr>
              <a:t>, </a:t>
            </a:r>
            <a:r>
              <a:rPr lang="en" sz="1600" b="1">
                <a:solidFill>
                  <a:schemeClr val="tx1"/>
                </a:solidFill>
                <a:cs typeface="Arial" pitchFamily="34" charset="0"/>
              </a:rPr>
              <a:t>divided into 6-12 h</a:t>
            </a:r>
          </a:p>
          <a:p>
            <a:pPr algn="ctr" eaLnBrk="1" hangingPunct="1">
              <a:defRPr/>
            </a:pPr>
            <a:r>
              <a:rPr lang="en" sz="1600" b="1">
                <a:solidFill>
                  <a:schemeClr val="tx1"/>
                </a:solidFill>
                <a:cs typeface="Arial" pitchFamily="34" charset="0"/>
              </a:rPr>
              <a:t>The total dose does not exceed 200 </a:t>
            </a:r>
            <a:r>
              <a:rPr lang="en" sz="1600" b="1" i="1" smtClean="0">
                <a:solidFill>
                  <a:schemeClr val="tx1"/>
                </a:solidFill>
                <a:cs typeface="Arial" pitchFamily="34" charset="0"/>
              </a:rPr>
              <a:t>mg/day</a:t>
            </a:r>
            <a:endParaRPr lang="en-US" sz="1600" b="1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87663" y="2898775"/>
            <a:ext cx="6000750" cy="56038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" sz="1600" b="1">
                <a:solidFill>
                  <a:schemeClr val="tx1"/>
                </a:solidFill>
                <a:cs typeface="Arial" pitchFamily="34" charset="0"/>
              </a:rPr>
              <a:t>Nifedipine: 30-60 </a:t>
            </a:r>
            <a:r>
              <a:rPr lang="en" sz="1600" b="1" i="1">
                <a:solidFill>
                  <a:schemeClr val="tx1"/>
                </a:solidFill>
                <a:cs typeface="Arial" pitchFamily="34" charset="0"/>
              </a:rPr>
              <a:t>mg </a:t>
            </a:r>
            <a:r>
              <a:rPr lang="en" sz="1600" b="1">
                <a:solidFill>
                  <a:schemeClr val="tx1"/>
                </a:solidFill>
                <a:cs typeface="Arial" pitchFamily="34" charset="0"/>
              </a:rPr>
              <a:t>/</a:t>
            </a:r>
            <a:r>
              <a:rPr lang="en" sz="1600" b="1" smtClean="0">
                <a:solidFill>
                  <a:schemeClr val="tx1"/>
                </a:solidFill>
                <a:cs typeface="Arial" pitchFamily="34" charset="0"/>
              </a:rPr>
              <a:t>day, </a:t>
            </a:r>
            <a:r>
              <a:rPr lang="en" sz="1600" b="1" i="1">
                <a:solidFill>
                  <a:schemeClr val="tx1"/>
                </a:solidFill>
                <a:cs typeface="Arial" pitchFamily="34" charset="0"/>
              </a:rPr>
              <a:t>per </a:t>
            </a:r>
            <a:r>
              <a:rPr lang="en" sz="1600" b="1" i="1" smtClean="0">
                <a:solidFill>
                  <a:schemeClr val="tx1"/>
                </a:solidFill>
                <a:cs typeface="Arial" pitchFamily="34" charset="0"/>
              </a:rPr>
              <a:t>os</a:t>
            </a:r>
            <a:r>
              <a:rPr lang="en" sz="1600" b="1" smtClean="0">
                <a:solidFill>
                  <a:schemeClr val="tx1"/>
                </a:solidFill>
                <a:cs typeface="Arial" pitchFamily="34" charset="0"/>
              </a:rPr>
              <a:t>, </a:t>
            </a:r>
            <a:r>
              <a:rPr lang="en" sz="1600" b="1">
                <a:solidFill>
                  <a:schemeClr val="tx1"/>
                </a:solidFill>
                <a:cs typeface="Arial" pitchFamily="34" charset="0"/>
              </a:rPr>
              <a:t>daily dose </a:t>
            </a:r>
            <a:endParaRPr lang="sr-Latn-RS" sz="1600" b="1">
              <a:solidFill>
                <a:schemeClr val="tx1"/>
              </a:solidFill>
              <a:cs typeface="Arial" pitchFamily="34" charset="0"/>
            </a:endParaRPr>
          </a:p>
          <a:p>
            <a:pPr algn="ctr" eaLnBrk="1" hangingPunct="1">
              <a:defRPr/>
            </a:pPr>
            <a:r>
              <a:rPr lang="en" sz="1600" b="1">
                <a:solidFill>
                  <a:schemeClr val="tx1"/>
                </a:solidFill>
                <a:cs typeface="Arial" pitchFamily="34" charset="0"/>
              </a:rPr>
              <a:t>not more than 90-120 </a:t>
            </a:r>
            <a:r>
              <a:rPr lang="en" sz="1600" b="1" i="1" smtClean="0">
                <a:solidFill>
                  <a:schemeClr val="tx1"/>
                </a:solidFill>
                <a:cs typeface="Arial" pitchFamily="34" charset="0"/>
              </a:rPr>
              <a:t>mg/day</a:t>
            </a:r>
            <a:endParaRPr lang="en-US" sz="1600" b="1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887663" y="3459163"/>
            <a:ext cx="6000750" cy="5588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" sz="1600" b="1">
                <a:solidFill>
                  <a:schemeClr val="tx1"/>
                </a:solidFill>
                <a:cs typeface="Arial" pitchFamily="34" charset="0"/>
              </a:rPr>
              <a:t>Amlodipine: 5 </a:t>
            </a:r>
            <a:r>
              <a:rPr lang="en" sz="1600" b="1" i="1">
                <a:solidFill>
                  <a:schemeClr val="tx1"/>
                </a:solidFill>
                <a:cs typeface="Arial" pitchFamily="34" charset="0"/>
              </a:rPr>
              <a:t>mg </a:t>
            </a:r>
            <a:r>
              <a:rPr lang="en" sz="1600" b="1">
                <a:solidFill>
                  <a:schemeClr val="tx1"/>
                </a:solidFill>
                <a:cs typeface="Arial" pitchFamily="34" charset="0"/>
              </a:rPr>
              <a:t>/</a:t>
            </a:r>
            <a:r>
              <a:rPr lang="en" sz="1600" b="1" smtClean="0">
                <a:solidFill>
                  <a:schemeClr val="tx1"/>
                </a:solidFill>
                <a:cs typeface="Arial" pitchFamily="34" charset="0"/>
              </a:rPr>
              <a:t>day, </a:t>
            </a:r>
            <a:r>
              <a:rPr lang="en" sz="1600" b="1" i="1" smtClean="0">
                <a:solidFill>
                  <a:schemeClr val="tx1"/>
                </a:solidFill>
                <a:cs typeface="Arial" pitchFamily="34" charset="0"/>
              </a:rPr>
              <a:t>orally</a:t>
            </a:r>
            <a:r>
              <a:rPr lang="en" sz="1600" b="1" smtClean="0">
                <a:solidFill>
                  <a:schemeClr val="tx1"/>
                </a:solidFill>
                <a:cs typeface="Arial" pitchFamily="34" charset="0"/>
              </a:rPr>
              <a:t>, </a:t>
            </a:r>
            <a:r>
              <a:rPr lang="en" sz="1600" b="1">
                <a:solidFill>
                  <a:schemeClr val="tx1"/>
                </a:solidFill>
                <a:cs typeface="Arial" pitchFamily="34" charset="0"/>
              </a:rPr>
              <a:t>after 1-2 weeks, increase the dose to 10 </a:t>
            </a:r>
            <a:r>
              <a:rPr lang="en" sz="1600" b="1" i="1">
                <a:solidFill>
                  <a:schemeClr val="tx1"/>
                </a:solidFill>
                <a:cs typeface="Arial" pitchFamily="34" charset="0"/>
              </a:rPr>
              <a:t>mg </a:t>
            </a:r>
            <a:r>
              <a:rPr lang="en" sz="1600" b="1">
                <a:solidFill>
                  <a:schemeClr val="tx1"/>
                </a:solidFill>
                <a:cs typeface="Arial" pitchFamily="34" charset="0"/>
              </a:rPr>
              <a:t>/ day</a:t>
            </a:r>
            <a:endParaRPr lang="en-US" sz="1600" b="1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77813" y="4017963"/>
            <a:ext cx="2609850" cy="112077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" sz="1600" b="1">
                <a:solidFill>
                  <a:schemeClr val="tx1"/>
                </a:solidFill>
                <a:cs typeface="Arial" pitchFamily="34" charset="0"/>
              </a:rPr>
              <a:t>Hard</a:t>
            </a:r>
            <a:r>
              <a:rPr lang="en" b="1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n" sz="1600" b="1">
                <a:solidFill>
                  <a:schemeClr val="tx1"/>
                </a:solidFill>
                <a:cs typeface="Arial" pitchFamily="34" charset="0"/>
              </a:rPr>
              <a:t>hypertension</a:t>
            </a:r>
          </a:p>
          <a:p>
            <a:pPr algn="ctr" eaLnBrk="1" hangingPunct="1">
              <a:defRPr/>
            </a:pPr>
            <a:r>
              <a:rPr lang="en" sz="1600" b="1">
                <a:solidFill>
                  <a:schemeClr val="tx1"/>
                </a:solidFill>
                <a:cs typeface="Arial" pitchFamily="34" charset="0"/>
              </a:rPr>
              <a:t>(no encephalopathy)</a:t>
            </a:r>
            <a:endParaRPr lang="en-US" sz="1600" b="1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887663" y="4017963"/>
            <a:ext cx="6000750" cy="560387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" sz="1600" b="1">
                <a:solidFill>
                  <a:schemeClr val="tx1"/>
                </a:solidFill>
                <a:cs typeface="Arial" pitchFamily="34" charset="0"/>
              </a:rPr>
              <a:t>Hydralazine: 0.15-0.30 </a:t>
            </a:r>
            <a:r>
              <a:rPr lang="en" sz="1600" b="1" i="1">
                <a:solidFill>
                  <a:schemeClr val="tx1"/>
                </a:solidFill>
                <a:cs typeface="Arial" pitchFamily="34" charset="0"/>
              </a:rPr>
              <a:t>mg/kg (5-10 mg iv, </a:t>
            </a:r>
            <a:r>
              <a:rPr lang="en" sz="1600" b="1">
                <a:solidFill>
                  <a:schemeClr val="tx1"/>
                </a:solidFill>
                <a:cs typeface="Arial" pitchFamily="34" charset="0"/>
              </a:rPr>
              <a:t>repeat</a:t>
            </a:r>
            <a:r>
              <a:rPr lang="en" sz="1600" b="1" i="1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n" sz="1600" b="1">
                <a:solidFill>
                  <a:schemeClr val="tx1"/>
                </a:solidFill>
                <a:cs typeface="Arial" pitchFamily="34" charset="0"/>
              </a:rPr>
              <a:t>after 20 </a:t>
            </a:r>
            <a:r>
              <a:rPr lang="en" sz="1600" b="1" i="1" smtClean="0">
                <a:solidFill>
                  <a:schemeClr val="tx1"/>
                </a:solidFill>
                <a:cs typeface="Arial" pitchFamily="34" charset="0"/>
              </a:rPr>
              <a:t>min </a:t>
            </a:r>
            <a:r>
              <a:rPr lang="en" sz="1600" b="1" smtClean="0">
                <a:solidFill>
                  <a:schemeClr val="tx1"/>
                </a:solidFill>
                <a:cs typeface="Arial" pitchFamily="34" charset="0"/>
              </a:rPr>
              <a:t>)</a:t>
            </a:r>
            <a:endParaRPr lang="en-US" sz="1600" b="1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887663" y="4578350"/>
            <a:ext cx="6000750" cy="56038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" sz="1600" b="1">
                <a:solidFill>
                  <a:schemeClr val="tx1"/>
                </a:solidFill>
                <a:cs typeface="Arial" pitchFamily="34" charset="0"/>
              </a:rPr>
              <a:t>Nifedipine: 30-60 </a:t>
            </a:r>
            <a:r>
              <a:rPr lang="en" sz="1600" b="1" i="1">
                <a:solidFill>
                  <a:schemeClr val="tx1"/>
                </a:solidFill>
                <a:cs typeface="Arial" pitchFamily="34" charset="0"/>
              </a:rPr>
              <a:t>mg </a:t>
            </a:r>
            <a:r>
              <a:rPr lang="en" sz="1600" b="1">
                <a:solidFill>
                  <a:schemeClr val="tx1"/>
                </a:solidFill>
                <a:cs typeface="Arial" pitchFamily="34" charset="0"/>
              </a:rPr>
              <a:t>/</a:t>
            </a:r>
            <a:r>
              <a:rPr lang="en" sz="1600" b="1" smtClean="0">
                <a:solidFill>
                  <a:schemeClr val="tx1"/>
                </a:solidFill>
                <a:cs typeface="Arial" pitchFamily="34" charset="0"/>
              </a:rPr>
              <a:t>day, </a:t>
            </a:r>
            <a:r>
              <a:rPr lang="en" sz="1600" b="1" i="1">
                <a:solidFill>
                  <a:schemeClr val="tx1"/>
                </a:solidFill>
                <a:cs typeface="Arial" pitchFamily="34" charset="0"/>
              </a:rPr>
              <a:t>per </a:t>
            </a:r>
            <a:r>
              <a:rPr lang="en" sz="1600" b="1" i="1" smtClean="0">
                <a:solidFill>
                  <a:schemeClr val="tx1"/>
                </a:solidFill>
                <a:cs typeface="Arial" pitchFamily="34" charset="0"/>
              </a:rPr>
              <a:t>os</a:t>
            </a:r>
            <a:r>
              <a:rPr lang="en" sz="1600" b="1" smtClean="0">
                <a:solidFill>
                  <a:schemeClr val="tx1"/>
                </a:solidFill>
                <a:cs typeface="Arial" pitchFamily="34" charset="0"/>
              </a:rPr>
              <a:t>, </a:t>
            </a:r>
            <a:r>
              <a:rPr lang="en" sz="1600" b="1">
                <a:solidFill>
                  <a:schemeClr val="tx1"/>
                </a:solidFill>
                <a:cs typeface="Arial" pitchFamily="34" charset="0"/>
              </a:rPr>
              <a:t>daily </a:t>
            </a:r>
            <a:r>
              <a:rPr lang="en" sz="1600" b="1" smtClean="0">
                <a:solidFill>
                  <a:schemeClr val="tx1"/>
                </a:solidFill>
                <a:cs typeface="Arial" pitchFamily="34" charset="0"/>
              </a:rPr>
              <a:t>dose </a:t>
            </a:r>
            <a:endParaRPr lang="sr-Latn-RS" sz="1600" b="1">
              <a:solidFill>
                <a:schemeClr val="tx1"/>
              </a:solidFill>
              <a:cs typeface="Arial" pitchFamily="34" charset="0"/>
            </a:endParaRPr>
          </a:p>
          <a:p>
            <a:pPr algn="ctr" eaLnBrk="1" hangingPunct="1">
              <a:defRPr/>
            </a:pPr>
            <a:r>
              <a:rPr lang="en" sz="1600" b="1">
                <a:solidFill>
                  <a:schemeClr val="tx1"/>
                </a:solidFill>
                <a:cs typeface="Arial" pitchFamily="34" charset="0"/>
              </a:rPr>
              <a:t>not more than 90-120 </a:t>
            </a:r>
            <a:r>
              <a:rPr lang="en" sz="1600" b="1" i="1" smtClean="0">
                <a:solidFill>
                  <a:schemeClr val="tx1"/>
                </a:solidFill>
                <a:cs typeface="Arial" pitchFamily="34" charset="0"/>
              </a:rPr>
              <a:t>mg/day</a:t>
            </a:r>
            <a:endParaRPr lang="en-US" sz="1600" b="1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77813" y="5138738"/>
            <a:ext cx="2609850" cy="135731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" sz="1600" b="1">
                <a:solidFill>
                  <a:schemeClr val="tx1"/>
                </a:solidFill>
                <a:cs typeface="Arial" pitchFamily="34" charset="0"/>
              </a:rPr>
              <a:t>Hard</a:t>
            </a:r>
            <a:r>
              <a:rPr lang="en" b="1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n" sz="1600" b="1">
                <a:solidFill>
                  <a:schemeClr val="tx1"/>
                </a:solidFill>
                <a:cs typeface="Arial" pitchFamily="34" charset="0"/>
              </a:rPr>
              <a:t>hypertension</a:t>
            </a:r>
          </a:p>
          <a:p>
            <a:pPr algn="ctr" eaLnBrk="1" hangingPunct="1">
              <a:defRPr/>
            </a:pPr>
            <a:r>
              <a:rPr lang="en" sz="1600" b="1">
                <a:solidFill>
                  <a:schemeClr val="tx1"/>
                </a:solidFill>
                <a:cs typeface="Arial" pitchFamily="34" charset="0"/>
              </a:rPr>
              <a:t>(with encephalopathy)</a:t>
            </a:r>
            <a:endParaRPr lang="en-US" sz="1600" b="1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887663" y="5138738"/>
            <a:ext cx="6000750" cy="33972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" sz="1600" b="1">
                <a:solidFill>
                  <a:schemeClr val="tx1"/>
                </a:solidFill>
                <a:cs typeface="Arial" pitchFamily="34" charset="0"/>
              </a:rPr>
              <a:t>Labetalol: 0.5-3.0 </a:t>
            </a:r>
            <a:r>
              <a:rPr lang="en" sz="1600" b="1" i="1">
                <a:solidFill>
                  <a:schemeClr val="tx1"/>
                </a:solidFill>
                <a:cs typeface="Arial" pitchFamily="34" charset="0"/>
                <a:sym typeface="Symbol"/>
              </a:rPr>
              <a:t>g/kg/h iv</a:t>
            </a:r>
            <a:endParaRPr lang="en-US" sz="1600" b="1" i="1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887663" y="6156325"/>
            <a:ext cx="6000750" cy="33972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" sz="1600" b="1">
                <a:solidFill>
                  <a:schemeClr val="tx1"/>
                </a:solidFill>
                <a:cs typeface="Arial" pitchFamily="34" charset="0"/>
              </a:rPr>
              <a:t>Furosemide: 2 </a:t>
            </a:r>
            <a:r>
              <a:rPr lang="en" sz="1600" b="1" i="1">
                <a:solidFill>
                  <a:schemeClr val="tx1"/>
                </a:solidFill>
                <a:cs typeface="Arial" pitchFamily="34" charset="0"/>
              </a:rPr>
              <a:t>mg/kg iv</a:t>
            </a:r>
            <a:endParaRPr lang="en-US" sz="1600" b="1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887663" y="5478463"/>
            <a:ext cx="6000750" cy="33972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" sz="1600" b="1">
                <a:solidFill>
                  <a:schemeClr val="tx1"/>
                </a:solidFill>
                <a:cs typeface="Arial" pitchFamily="34" charset="0"/>
              </a:rPr>
              <a:t>Diazoxide: 1-3 </a:t>
            </a:r>
            <a:r>
              <a:rPr lang="en" sz="1600" b="1" i="1">
                <a:solidFill>
                  <a:schemeClr val="tx1"/>
                </a:solidFill>
                <a:cs typeface="Arial" pitchFamily="34" charset="0"/>
              </a:rPr>
              <a:t>mg </a:t>
            </a:r>
            <a:r>
              <a:rPr lang="en" sz="1600" b="1" i="1">
                <a:solidFill>
                  <a:schemeClr val="tx1"/>
                </a:solidFill>
                <a:cs typeface="Arial" pitchFamily="34" charset="0"/>
                <a:sym typeface="Symbol"/>
              </a:rPr>
              <a:t>/kg iv </a:t>
            </a:r>
            <a:r>
              <a:rPr lang="en" sz="1600" b="1">
                <a:solidFill>
                  <a:schemeClr val="tx1"/>
                </a:solidFill>
                <a:cs typeface="Arial" pitchFamily="34" charset="0"/>
                <a:sym typeface="Symbol"/>
              </a:rPr>
              <a:t>( dose not exceeding 150 </a:t>
            </a:r>
            <a:r>
              <a:rPr lang="en" sz="1600" b="1" i="1">
                <a:solidFill>
                  <a:schemeClr val="tx1"/>
                </a:solidFill>
                <a:cs typeface="Arial" pitchFamily="34" charset="0"/>
                <a:sym typeface="Symbol"/>
              </a:rPr>
              <a:t>mg </a:t>
            </a:r>
            <a:r>
              <a:rPr lang="en" sz="1600" b="1">
                <a:solidFill>
                  <a:schemeClr val="tx1"/>
                </a:solidFill>
                <a:cs typeface="Arial" pitchFamily="34" charset="0"/>
                <a:sym typeface="Symbol"/>
              </a:rPr>
              <a:t>) </a:t>
            </a:r>
            <a:endParaRPr lang="en-US" sz="1600" b="1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887663" y="5818188"/>
            <a:ext cx="6000750" cy="33972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" sz="1600" b="1">
                <a:solidFill>
                  <a:schemeClr val="tx1"/>
                </a:solidFill>
                <a:cs typeface="Arial" pitchFamily="34" charset="0"/>
              </a:rPr>
              <a:t>Sodium nitroprusside: 0.5-2.0 </a:t>
            </a:r>
            <a:r>
              <a:rPr lang="en" sz="1600" b="1" i="1">
                <a:solidFill>
                  <a:schemeClr val="tx1"/>
                </a:solidFill>
                <a:cs typeface="Arial" pitchFamily="34" charset="0"/>
                <a:sym typeface="Symbol"/>
              </a:rPr>
              <a:t>g/kg/min</a:t>
            </a:r>
            <a:r>
              <a:rPr lang="en" sz="1600" b="1">
                <a:solidFill>
                  <a:schemeClr val="tx1"/>
                </a:solidFill>
                <a:cs typeface="Arial" pitchFamily="34" charset="0"/>
                <a:sym typeface="Symbol"/>
              </a:rPr>
              <a:t> </a:t>
            </a:r>
            <a:r>
              <a:rPr lang="en" sz="1600" b="1" i="1">
                <a:solidFill>
                  <a:schemeClr val="tx1"/>
                </a:solidFill>
                <a:cs typeface="Arial" pitchFamily="34" charset="0"/>
                <a:sym typeface="Symbol"/>
              </a:rPr>
              <a:t>iv </a:t>
            </a:r>
            <a:r>
              <a:rPr lang="en" sz="1600" b="1">
                <a:solidFill>
                  <a:schemeClr val="tx1"/>
                </a:solidFill>
                <a:cs typeface="Arial" pitchFamily="34" charset="0"/>
                <a:sym typeface="Symbol"/>
              </a:rPr>
              <a:t>infusion</a:t>
            </a:r>
            <a:endParaRPr lang="en-US" sz="1600" b="1">
              <a:solidFill>
                <a:schemeClr val="tx1"/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8"/>
          <p:cNvGrpSpPr>
            <a:grpSpLocks/>
          </p:cNvGrpSpPr>
          <p:nvPr/>
        </p:nvGrpSpPr>
        <p:grpSpPr bwMode="auto">
          <a:xfrm>
            <a:off x="277813" y="1111250"/>
            <a:ext cx="8570912" cy="936469"/>
            <a:chOff x="277813" y="1110792"/>
            <a:chExt cx="8570913" cy="936625"/>
          </a:xfrm>
        </p:grpSpPr>
        <p:sp>
          <p:nvSpPr>
            <p:cNvPr id="12291" name="Rectangle 3"/>
            <p:cNvSpPr>
              <a:spLocks noChangeArrowheads="1"/>
            </p:cNvSpPr>
            <p:nvPr/>
          </p:nvSpPr>
          <p:spPr bwMode="auto">
            <a:xfrm>
              <a:off x="322944" y="1110792"/>
              <a:ext cx="8497888" cy="936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b="1"/>
                <a:t>ACUTE GLOMERULONEPHRITIS</a:t>
              </a:r>
            </a:p>
          </p:txBody>
        </p:sp>
        <p:sp>
          <p:nvSpPr>
            <p:cNvPr id="12292" name="Line 4"/>
            <p:cNvSpPr>
              <a:spLocks noChangeShapeType="1"/>
            </p:cNvSpPr>
            <p:nvPr/>
          </p:nvSpPr>
          <p:spPr bwMode="auto">
            <a:xfrm>
              <a:off x="277813" y="1874376"/>
              <a:ext cx="8570913" cy="0"/>
            </a:xfrm>
            <a:prstGeom prst="line">
              <a:avLst/>
            </a:prstGeom>
            <a:noFill/>
            <a:ln w="38100">
              <a:solidFill>
                <a:srgbClr val="FF797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9"/>
          <p:cNvGrpSpPr>
            <a:grpSpLocks/>
          </p:cNvGrpSpPr>
          <p:nvPr/>
        </p:nvGrpSpPr>
        <p:grpSpPr bwMode="auto">
          <a:xfrm>
            <a:off x="174625" y="203200"/>
            <a:ext cx="8780463" cy="6473825"/>
            <a:chOff x="174625" y="203200"/>
            <a:chExt cx="8780463" cy="6473825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auto">
            <a:xfrm>
              <a:off x="276225" y="1112838"/>
              <a:ext cx="8621713" cy="755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" sz="2450" b="1">
                  <a:latin typeface="Arial" charset="0"/>
                </a:rPr>
                <a:t>ACUTE POSTSTREPTOCOCCAL GLOMERULONEPHRITIS</a:t>
              </a:r>
              <a:endParaRPr lang="sr-Latn-CS" sz="2450" b="1">
                <a:latin typeface="Arial" charset="0"/>
              </a:endParaRPr>
            </a:p>
            <a:p>
              <a:pPr algn="ctr" eaLnBrk="1" hangingPunct="1">
                <a:defRPr/>
              </a:pPr>
              <a:r>
                <a:rPr lang="en" sz="2000" b="1" i="1">
                  <a:latin typeface="Arial" charset="0"/>
                </a:rPr>
                <a:t>Acute Poststreptococcal Glomerulonephritis</a:t>
              </a:r>
              <a:endParaRPr lang="sr-Cyrl-CS" sz="2000" b="1" i="1">
                <a:latin typeface="Arial" charset="0"/>
              </a:endParaRPr>
            </a:p>
          </p:txBody>
        </p:sp>
        <p:sp>
          <p:nvSpPr>
            <p:cNvPr id="13316" name="Rectangle 3"/>
            <p:cNvSpPr>
              <a:spLocks noChangeArrowheads="1"/>
            </p:cNvSpPr>
            <p:nvPr/>
          </p:nvSpPr>
          <p:spPr bwMode="auto">
            <a:xfrm>
              <a:off x="174625" y="203200"/>
              <a:ext cx="8780463" cy="6473825"/>
            </a:xfrm>
            <a:prstGeom prst="rect">
              <a:avLst/>
            </a:prstGeom>
            <a:noFill/>
            <a:ln w="317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3317" name="Line 4"/>
            <p:cNvSpPr>
              <a:spLocks noChangeShapeType="1"/>
            </p:cNvSpPr>
            <p:nvPr/>
          </p:nvSpPr>
          <p:spPr bwMode="auto">
            <a:xfrm flipV="1">
              <a:off x="320675" y="1866658"/>
              <a:ext cx="8491538" cy="1588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18" name="Rectangle 7"/>
            <p:cNvSpPr>
              <a:spLocks noChangeArrowheads="1"/>
            </p:cNvSpPr>
            <p:nvPr/>
          </p:nvSpPr>
          <p:spPr bwMode="auto">
            <a:xfrm>
              <a:off x="325438" y="1879582"/>
              <a:ext cx="8461375" cy="2890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" altLang="en-US" sz="2400" b="1"/>
                <a:t>DEFINITION</a:t>
              </a:r>
              <a:endParaRPr lang="sr-Latn-CS" altLang="en-US" sz="2400" b="1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sr-Latn-CS" altLang="en-US" sz="800" b="1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" altLang="en-US" sz="1600" b="1"/>
                <a:t>Acute poststreptococcal glomerulonephritis is an immune-induced inflammation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" altLang="en-US" sz="1600" b="1"/>
                <a:t>of the kidneys, which occurs after infections of the upper respiratory tract or skin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" altLang="en-US" sz="1600" b="1"/>
                <a:t>caused by nephritogenic types of group A beta hemolytic streptococcus</a:t>
              </a:r>
              <a:endParaRPr lang="sr-Latn-CS" altLang="en-US" sz="1600" b="1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sr-Latn-CS" altLang="en-US" sz="1400" b="1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" altLang="en-US" sz="1600" b="1"/>
                <a:t>The nephritogenic potential of group A beta hemolytic streptococcus:</a:t>
              </a:r>
              <a:endParaRPr lang="sr-Latn-CS" altLang="en-US" sz="1600" b="1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" altLang="en-US" sz="1600" b="1"/>
                <a:t>TYPES : M 1, M 2, M 4, M 12, M 18, M 25, M 49, M 55, M 57, M 60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sr-Latn-CS" altLang="en-US" sz="1600" b="1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" altLang="en-US" sz="1600" b="1"/>
                <a:t>Types of streptococci associated with skin infection :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" altLang="en-US" sz="1600" b="1"/>
                <a:t>TYPES : M 49, M 55, M 57, M 60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11"/>
          <p:cNvGrpSpPr>
            <a:grpSpLocks/>
          </p:cNvGrpSpPr>
          <p:nvPr/>
        </p:nvGrpSpPr>
        <p:grpSpPr bwMode="auto">
          <a:xfrm>
            <a:off x="174625" y="174625"/>
            <a:ext cx="8839200" cy="6502400"/>
            <a:chOff x="174625" y="174172"/>
            <a:chExt cx="8838519" cy="6502854"/>
          </a:xfrm>
        </p:grpSpPr>
        <p:sp>
          <p:nvSpPr>
            <p:cNvPr id="14339" name="Rectangle 3"/>
            <p:cNvSpPr>
              <a:spLocks noChangeArrowheads="1"/>
            </p:cNvSpPr>
            <p:nvPr/>
          </p:nvSpPr>
          <p:spPr bwMode="auto">
            <a:xfrm>
              <a:off x="174625" y="174172"/>
              <a:ext cx="8780463" cy="6502854"/>
            </a:xfrm>
            <a:prstGeom prst="rect">
              <a:avLst/>
            </a:prstGeom>
            <a:noFill/>
            <a:ln w="317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4340" name="Line 4"/>
            <p:cNvSpPr>
              <a:spLocks noChangeShapeType="1"/>
            </p:cNvSpPr>
            <p:nvPr/>
          </p:nvSpPr>
          <p:spPr bwMode="auto">
            <a:xfrm flipV="1">
              <a:off x="320675" y="1140964"/>
              <a:ext cx="8491538" cy="1588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5" name="Rectangle 5"/>
            <p:cNvSpPr>
              <a:spLocks noChangeArrowheads="1"/>
            </p:cNvSpPr>
            <p:nvPr/>
          </p:nvSpPr>
          <p:spPr bwMode="auto">
            <a:xfrm>
              <a:off x="233358" y="825092"/>
              <a:ext cx="8779786" cy="56645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just" eaLnBrk="1" hangingPunct="1">
                <a:defRPr/>
              </a:pPr>
              <a:endParaRPr lang="sr-Latn-CS" sz="800" b="1">
                <a:latin typeface="Arial" charset="0"/>
                <a:cs typeface="Arial" charset="0"/>
              </a:endParaRPr>
            </a:p>
            <a:p>
              <a:pPr algn="just" eaLnBrk="1" hangingPunct="1">
                <a:defRPr/>
              </a:pPr>
              <a:r>
                <a:rPr lang="en" sz="2400" b="1">
                  <a:latin typeface="Arial" charset="0"/>
                  <a:cs typeface="Arial" charset="0"/>
                </a:rPr>
                <a:t>PATHOGENESIS</a:t>
              </a:r>
              <a:endParaRPr lang="sr-Latn-CS" sz="2400" b="1">
                <a:latin typeface="Arial" charset="0"/>
                <a:cs typeface="Arial" charset="0"/>
              </a:endParaRPr>
            </a:p>
            <a:p>
              <a:pPr algn="just" eaLnBrk="1" hangingPunct="1">
                <a:defRPr/>
              </a:pPr>
              <a:endParaRPr lang="sr-Latn-CS" sz="800" b="1">
                <a:latin typeface="Arial" charset="0"/>
                <a:cs typeface="Arial" charset="0"/>
              </a:endParaRPr>
            </a:p>
            <a:p>
              <a:pPr algn="just" eaLnBrk="1" hangingPunct="1">
                <a:defRPr/>
              </a:pPr>
              <a:r>
                <a:rPr lang="en" b="1">
                  <a:latin typeface="Arial" charset="0"/>
                  <a:cs typeface="Arial" charset="0"/>
                </a:rPr>
                <a:t>PATHOGENETIC MECHANISMS OF GLOMERULONEPHRITIS DEVELOPMENT</a:t>
              </a:r>
              <a:endParaRPr lang="sr-Latn-CS" b="1">
                <a:latin typeface="Arial" charset="0"/>
                <a:cs typeface="Arial" charset="0"/>
              </a:endParaRPr>
            </a:p>
            <a:p>
              <a:pPr algn="just" eaLnBrk="1" hangingPunct="1">
                <a:defRPr/>
              </a:pPr>
              <a:endParaRPr lang="sr-Latn-CS" sz="400" b="1">
                <a:latin typeface="Arial" charset="0"/>
                <a:cs typeface="Arial" charset="0"/>
              </a:endParaRPr>
            </a:p>
            <a:p>
              <a:pPr algn="just" eaLnBrk="1" hangingPunct="1">
                <a:buClr>
                  <a:srgbClr val="FF1919"/>
                </a:buClr>
                <a:buFont typeface="Wingdings 2" pitchFamily="18" charset="2"/>
                <a:buChar char=""/>
                <a:tabLst>
                  <a:tab pos="266700" algn="l"/>
                </a:tabLst>
                <a:defRPr/>
              </a:pPr>
              <a:r>
                <a:rPr lang="en" b="1">
                  <a:latin typeface="Arial" charset="0"/>
                  <a:cs typeface="Arial" charset="0"/>
                </a:rPr>
                <a:t> disease caused by immune complexes</a:t>
              </a:r>
              <a:endParaRPr lang="sr-Latn-CS" b="1">
                <a:latin typeface="Arial" charset="0"/>
                <a:cs typeface="Arial" charset="0"/>
              </a:endParaRPr>
            </a:p>
            <a:p>
              <a:pPr lvl="1" algn="just" eaLnBrk="1" hangingPunct="1">
                <a:buClr>
                  <a:srgbClr val="FF3737"/>
                </a:buClr>
                <a:buFont typeface="Wingdings" pitchFamily="2" charset="2"/>
                <a:buChar char="v"/>
                <a:tabLst>
                  <a:tab pos="714375" algn="l"/>
                </a:tabLst>
                <a:defRPr/>
              </a:pPr>
              <a:r>
                <a:rPr lang="en" sz="1600" b="1">
                  <a:latin typeface="Arial" charset="0"/>
                  <a:cs typeface="Arial" charset="0"/>
                </a:rPr>
                <a:t>  circulating immune complexes </a:t>
              </a:r>
              <a:r>
                <a:rPr lang="en" sz="1600" b="1" smtClean="0">
                  <a:latin typeface="Arial" charset="0"/>
                  <a:cs typeface="Arial" charset="0"/>
                </a:rPr>
                <a:t>(</a:t>
              </a:r>
              <a:r>
                <a:rPr lang="en" sz="1600" b="1" i="1" smtClean="0">
                  <a:latin typeface="Arial" charset="0"/>
                  <a:cs typeface="Arial" charset="0"/>
                </a:rPr>
                <a:t>CIC</a:t>
              </a:r>
              <a:r>
                <a:rPr lang="en" sz="1600" b="1" smtClean="0">
                  <a:latin typeface="Arial" charset="0"/>
                  <a:cs typeface="Arial" charset="0"/>
                </a:rPr>
                <a:t>)</a:t>
              </a:r>
              <a:endParaRPr lang="sr-Latn-CS" sz="1600" b="1">
                <a:latin typeface="Arial" charset="0"/>
                <a:cs typeface="Arial" charset="0"/>
              </a:endParaRPr>
            </a:p>
            <a:p>
              <a:pPr lvl="1" algn="just" eaLnBrk="1" hangingPunct="1">
                <a:buClr>
                  <a:srgbClr val="FF0000"/>
                </a:buClr>
                <a:buFont typeface="Wingdings" pitchFamily="2" charset="2"/>
                <a:buChar char="v"/>
                <a:tabLst>
                  <a:tab pos="714375" algn="l"/>
                </a:tabLst>
                <a:defRPr/>
              </a:pPr>
              <a:r>
                <a:rPr lang="en" sz="1600" b="1">
                  <a:latin typeface="Arial" charset="0"/>
                  <a:cs typeface="Arial" charset="0"/>
                </a:rPr>
                <a:t>  granular deposits in glomeruli</a:t>
              </a:r>
              <a:endParaRPr lang="sr-Cyrl-RS" sz="1600" b="1">
                <a:latin typeface="Arial" charset="0"/>
                <a:cs typeface="Arial" charset="0"/>
              </a:endParaRPr>
            </a:p>
            <a:p>
              <a:pPr lvl="1" algn="just" eaLnBrk="1" hangingPunct="1">
                <a:buClr>
                  <a:srgbClr val="FF0000"/>
                </a:buClr>
                <a:buFont typeface="Wingdings" pitchFamily="2" charset="2"/>
                <a:buChar char="v"/>
                <a:tabLst>
                  <a:tab pos="714375" algn="l"/>
                </a:tabLst>
                <a:defRPr/>
              </a:pPr>
              <a:r>
                <a:rPr lang="en" sz="1600" b="1">
                  <a:latin typeface="Arial" charset="0"/>
                  <a:cs typeface="Arial" charset="0"/>
                </a:rPr>
                <a:t>  reduced concentration </a:t>
              </a:r>
              <a:r>
                <a:rPr lang="en" sz="1600" b="1" i="1">
                  <a:latin typeface="Arial" charset="0"/>
                  <a:cs typeface="Arial" charset="0"/>
                </a:rPr>
                <a:t>of C3</a:t>
              </a:r>
              <a:r>
                <a:rPr lang="en" sz="1600" b="1">
                  <a:latin typeface="Arial" charset="0"/>
                  <a:cs typeface="Arial" charset="0"/>
                </a:rPr>
                <a:t> complement components </a:t>
              </a:r>
              <a:r>
                <a:rPr lang="en" sz="1600" b="1" smtClean="0">
                  <a:latin typeface="Arial" charset="0"/>
                  <a:cs typeface="Arial" charset="0"/>
                </a:rPr>
                <a:t>(</a:t>
              </a:r>
              <a:r>
                <a:rPr lang="en" sz="1600" b="1" smtClean="0">
                  <a:latin typeface="Arial" charset="0"/>
                  <a:cs typeface="Arial" charset="0"/>
                  <a:sym typeface="Symbol" pitchFamily="18" charset="2"/>
                </a:rPr>
                <a:t> </a:t>
              </a:r>
              <a:r>
                <a:rPr lang="en" sz="1600" b="1">
                  <a:latin typeface="Arial" charset="0"/>
                  <a:cs typeface="Arial" charset="0"/>
                  <a:sym typeface="Symbol" pitchFamily="18" charset="2"/>
                </a:rPr>
                <a:t>8 </a:t>
              </a:r>
              <a:r>
                <a:rPr lang="en" sz="1600" b="1" smtClean="0">
                  <a:latin typeface="Arial" charset="0"/>
                  <a:cs typeface="Arial" charset="0"/>
                  <a:sym typeface="Symbol" pitchFamily="18" charset="2"/>
                </a:rPr>
                <a:t>weeks)</a:t>
              </a:r>
              <a:endParaRPr lang="en" sz="1600" b="1">
                <a:latin typeface="Arial" charset="0"/>
                <a:cs typeface="Arial" charset="0"/>
                <a:sym typeface="Symbol" pitchFamily="18" charset="2"/>
              </a:endParaRPr>
            </a:p>
            <a:p>
              <a:pPr lvl="1" algn="just" eaLnBrk="1" hangingPunct="1">
                <a:buClr>
                  <a:srgbClr val="FF0000"/>
                </a:buClr>
                <a:buFont typeface="Wingdings" pitchFamily="2" charset="2"/>
                <a:buChar char="v"/>
                <a:tabLst>
                  <a:tab pos="714375" algn="l"/>
                </a:tabLst>
                <a:defRPr/>
              </a:pPr>
              <a:r>
                <a:rPr lang="en" sz="1600" b="1">
                  <a:latin typeface="Arial" charset="0"/>
                  <a:cs typeface="Arial" charset="0"/>
                  <a:sym typeface="Symbol" pitchFamily="18" charset="2"/>
                </a:rPr>
                <a:t>  </a:t>
              </a:r>
              <a:r>
                <a:rPr lang="en" sz="1600" b="1">
                  <a:latin typeface="Arial" charset="0"/>
                  <a:cs typeface="Arial" charset="0"/>
                </a:rPr>
                <a:t>group A streptococcal antigens, endostreptosin promotes the formation</a:t>
              </a:r>
              <a:endParaRPr lang="sr-Latn-CS" sz="1600" b="1">
                <a:latin typeface="Arial" charset="0"/>
                <a:cs typeface="Arial" charset="0"/>
              </a:endParaRPr>
            </a:p>
            <a:p>
              <a:pPr lvl="1" algn="just" eaLnBrk="1" hangingPunct="1">
                <a:tabLst>
                  <a:tab pos="714375" algn="l"/>
                </a:tabLst>
                <a:defRPr/>
              </a:pPr>
              <a:r>
                <a:rPr lang="en" sz="1600" b="1">
                  <a:latin typeface="Arial" charset="0"/>
                  <a:cs typeface="Arial" charset="0"/>
                </a:rPr>
                <a:t> </a:t>
              </a:r>
              <a:r>
                <a:rPr lang="en" sz="1600" b="1" smtClean="0">
                  <a:latin typeface="Arial" charset="0"/>
                  <a:cs typeface="Arial" charset="0"/>
                </a:rPr>
                <a:t>antibodies </a:t>
              </a:r>
              <a:r>
                <a:rPr lang="en" sz="1600" b="1">
                  <a:latin typeface="Arial" charset="0"/>
                  <a:cs typeface="Arial" charset="0"/>
                </a:rPr>
                <a:t>and the resulting complexes are deposited in the glomeruli</a:t>
              </a:r>
              <a:endParaRPr lang="sr-Latn-CS" sz="1600" b="1">
                <a:latin typeface="Arial" charset="0"/>
                <a:cs typeface="Arial" charset="0"/>
              </a:endParaRPr>
            </a:p>
            <a:p>
              <a:pPr lvl="1" algn="just" eaLnBrk="1" hangingPunct="1">
                <a:defRPr/>
              </a:pPr>
              <a:endParaRPr lang="sr-Latn-CS" sz="800" b="1">
                <a:latin typeface="Arial" charset="0"/>
                <a:cs typeface="Arial" charset="0"/>
              </a:endParaRPr>
            </a:p>
            <a:p>
              <a:pPr algn="just" eaLnBrk="1" hangingPunct="1">
                <a:buClr>
                  <a:srgbClr val="FF1D1D"/>
                </a:buClr>
                <a:buFont typeface="Wingdings 2" pitchFamily="18" charset="2"/>
                <a:buChar char=""/>
                <a:tabLst>
                  <a:tab pos="266700" algn="l"/>
                </a:tabLst>
                <a:defRPr/>
              </a:pPr>
              <a:r>
                <a:rPr lang="en" sz="1400" b="1">
                  <a:latin typeface="Arial" charset="0"/>
                  <a:cs typeface="Arial" charset="0"/>
                </a:rPr>
                <a:t>  </a:t>
              </a:r>
              <a:r>
                <a:rPr lang="en" sz="1600" b="1">
                  <a:latin typeface="Arial" charset="0"/>
                  <a:cs typeface="Arial" charset="0"/>
                </a:rPr>
                <a:t>streptococcal antigens bind to the glomerular basement membrane </a:t>
              </a:r>
              <a:r>
                <a:rPr lang="en" sz="1600" b="1" i="1">
                  <a:latin typeface="Arial" charset="0"/>
                  <a:cs typeface="Arial" charset="0"/>
                </a:rPr>
                <a:t>in vivo </a:t>
              </a:r>
              <a:r>
                <a:rPr lang="en" sz="1600" b="1">
                  <a:latin typeface="Arial" charset="0"/>
                  <a:cs typeface="Arial" charset="0"/>
                </a:rPr>
                <a:t>and so</a:t>
              </a:r>
            </a:p>
            <a:p>
              <a:pPr algn="just" eaLnBrk="1" hangingPunct="1">
                <a:tabLst>
                  <a:tab pos="266700" algn="l"/>
                </a:tabLst>
                <a:defRPr/>
              </a:pPr>
              <a:r>
                <a:rPr lang="en" sz="1600" b="1">
                  <a:latin typeface="Arial" charset="0"/>
                  <a:cs typeface="Arial" charset="0"/>
                </a:rPr>
                <a:t>    implanted stimulate the formation of immune complexes </a:t>
              </a:r>
              <a:r>
                <a:rPr lang="en" sz="1600" b="1" i="1">
                  <a:latin typeface="Arial" charset="0"/>
                  <a:cs typeface="Arial" charset="0"/>
                </a:rPr>
                <a:t>in situ</a:t>
              </a:r>
              <a:endParaRPr lang="sr-Cyrl-RS" sz="1600" b="1" i="1">
                <a:latin typeface="Arial" charset="0"/>
                <a:cs typeface="Arial" charset="0"/>
              </a:endParaRPr>
            </a:p>
            <a:p>
              <a:pPr algn="just" eaLnBrk="1" hangingPunct="1">
                <a:tabLst>
                  <a:tab pos="266700" algn="l"/>
                </a:tabLst>
                <a:defRPr/>
              </a:pPr>
              <a:endParaRPr lang="sr-Cyrl-RS" sz="1600" b="1" i="1">
                <a:latin typeface="Arial" charset="0"/>
                <a:cs typeface="Arial" charset="0"/>
              </a:endParaRPr>
            </a:p>
            <a:p>
              <a:pPr algn="just" eaLnBrk="1" hangingPunct="1">
                <a:defRPr/>
              </a:pPr>
              <a:r>
                <a:rPr lang="en" b="1" smtClean="0">
                  <a:latin typeface="Arial" charset="0"/>
                </a:rPr>
                <a:t>PATHOHYSTOLOGY</a:t>
              </a:r>
              <a:endParaRPr lang="en" b="1">
                <a:latin typeface="Arial" charset="0"/>
              </a:endParaRPr>
            </a:p>
            <a:p>
              <a:pPr algn="just" eaLnBrk="1" hangingPunct="1">
                <a:defRPr/>
              </a:pPr>
              <a:endParaRPr lang="sr-Latn-CS" sz="400" b="1">
                <a:latin typeface="Arial" charset="0"/>
              </a:endParaRPr>
            </a:p>
            <a:p>
              <a:pPr algn="just" eaLnBrk="1" hangingPunct="1">
                <a:buClr>
                  <a:srgbClr val="FF1515"/>
                </a:buClr>
                <a:buFont typeface="Wingdings 2" pitchFamily="18" charset="2"/>
                <a:buChar char=""/>
                <a:tabLst>
                  <a:tab pos="266700" algn="l"/>
                </a:tabLst>
                <a:defRPr/>
              </a:pPr>
              <a:r>
                <a:rPr lang="en" sz="1600" b="1">
                  <a:latin typeface="Arial" charset="0"/>
                </a:rPr>
                <a:t>  " diffuse endocapillary proliferative glomerulonephritis "</a:t>
              </a:r>
              <a:endParaRPr lang="sr-Cyrl-RS" sz="1600" b="1">
                <a:latin typeface="Arial" charset="0"/>
              </a:endParaRPr>
            </a:p>
            <a:p>
              <a:pPr algn="just" eaLnBrk="1" hangingPunct="1">
                <a:buClr>
                  <a:srgbClr val="FF1515"/>
                </a:buClr>
                <a:buFont typeface="Wingdings 2" pitchFamily="18" charset="2"/>
                <a:buChar char=""/>
                <a:tabLst>
                  <a:tab pos="266700" algn="l"/>
                </a:tabLst>
                <a:defRPr/>
              </a:pPr>
              <a:r>
                <a:rPr lang="en" sz="1600" b="1">
                  <a:latin typeface="Arial" charset="0"/>
                </a:rPr>
                <a:t>  glomerular hypercellularity </a:t>
              </a:r>
              <a:endParaRPr lang="sr-Latn-CS" sz="1600" b="1">
                <a:latin typeface="Arial" charset="0"/>
              </a:endParaRPr>
            </a:p>
            <a:p>
              <a:pPr lvl="1" algn="just" eaLnBrk="1" hangingPunct="1">
                <a:buClr>
                  <a:srgbClr val="FF3333"/>
                </a:buClr>
                <a:buFont typeface="Wingdings" pitchFamily="2" charset="2"/>
                <a:buChar char="v"/>
                <a:defRPr/>
              </a:pPr>
              <a:r>
                <a:rPr lang="en" sz="1600" b="1">
                  <a:latin typeface="Arial" charset="0"/>
                </a:rPr>
                <a:t> proliferation of endothelial and mesangial cells</a:t>
              </a:r>
              <a:endParaRPr lang="sr-Cyrl-RS" sz="1600" b="1">
                <a:latin typeface="Arial" charset="0"/>
              </a:endParaRPr>
            </a:p>
            <a:p>
              <a:pPr lvl="1" algn="just" eaLnBrk="1" hangingPunct="1">
                <a:buClr>
                  <a:srgbClr val="FF3333"/>
                </a:buClr>
                <a:buFont typeface="Wingdings" pitchFamily="2" charset="2"/>
                <a:buChar char="v"/>
                <a:defRPr/>
              </a:pPr>
              <a:r>
                <a:rPr lang="en" sz="1600" b="1">
                  <a:latin typeface="Arial" charset="0"/>
                </a:rPr>
                <a:t> marked cellular infiltration of glomeruli </a:t>
              </a:r>
              <a:r>
                <a:rPr lang="en" sz="1600" b="1" smtClean="0">
                  <a:latin typeface="Arial" charset="0"/>
                </a:rPr>
                <a:t>(polymorphonuclear cells, </a:t>
              </a:r>
              <a:r>
                <a:rPr lang="en" sz="1600" b="1">
                  <a:latin typeface="Arial" charset="0"/>
                </a:rPr>
                <a:t>monocytes )</a:t>
              </a:r>
            </a:p>
            <a:p>
              <a:pPr marL="0" lvl="1" algn="just" eaLnBrk="1" hangingPunct="1">
                <a:buClr>
                  <a:srgbClr val="FF2525"/>
                </a:buClr>
                <a:buFont typeface="Wingdings 2" pitchFamily="18" charset="2"/>
                <a:buChar char=""/>
                <a:tabLst>
                  <a:tab pos="266700" algn="l"/>
                </a:tabLst>
                <a:defRPr/>
              </a:pPr>
              <a:r>
                <a:rPr lang="en" sz="1600" b="1">
                  <a:latin typeface="Arial" charset="0"/>
                </a:rPr>
                <a:t>  granular subepithelial deposits consist </a:t>
              </a:r>
              <a:r>
                <a:rPr lang="en" sz="1600" b="1" smtClean="0">
                  <a:latin typeface="Arial" charset="0"/>
                </a:rPr>
                <a:t>of </a:t>
              </a:r>
              <a:r>
                <a:rPr lang="en" sz="1600" b="1" i="1" smtClean="0">
                  <a:latin typeface="Arial" charset="0"/>
                </a:rPr>
                <a:t>C3</a:t>
              </a:r>
              <a:r>
                <a:rPr lang="en" sz="1600" b="1" smtClean="0">
                  <a:latin typeface="Arial" charset="0"/>
                </a:rPr>
                <a:t>, </a:t>
              </a:r>
              <a:r>
                <a:rPr lang="en" sz="1600" b="1" i="1" smtClean="0">
                  <a:latin typeface="Arial" charset="0"/>
                </a:rPr>
                <a:t>IgG</a:t>
              </a:r>
              <a:r>
                <a:rPr lang="en" sz="1600" b="1" smtClean="0">
                  <a:latin typeface="Arial" charset="0"/>
                </a:rPr>
                <a:t>, </a:t>
              </a:r>
              <a:r>
                <a:rPr lang="en" sz="1600" b="1">
                  <a:latin typeface="Arial" charset="0"/>
                </a:rPr>
                <a:t>rarely </a:t>
              </a:r>
              <a:r>
                <a:rPr lang="en" sz="1600" b="1" i="1" smtClean="0">
                  <a:latin typeface="Arial" charset="0"/>
                </a:rPr>
                <a:t>IgM,</a:t>
              </a:r>
              <a:r>
                <a:rPr lang="en" sz="1600" b="1" smtClean="0">
                  <a:latin typeface="Arial" charset="0"/>
                </a:rPr>
                <a:t> </a:t>
              </a:r>
              <a:r>
                <a:rPr lang="en" sz="1600" b="1">
                  <a:latin typeface="Arial" charset="0"/>
                </a:rPr>
                <a:t>and </a:t>
              </a:r>
              <a:r>
                <a:rPr lang="en" sz="1600" b="1" i="1">
                  <a:latin typeface="Arial" charset="0"/>
                </a:rPr>
                <a:t>IgA</a:t>
              </a:r>
              <a:endParaRPr lang="sr-Latn-CS" sz="1400" b="1" i="1">
                <a:latin typeface="Arial" charset="0"/>
                <a:cs typeface="Arial" charset="0"/>
              </a:endParaRPr>
            </a:p>
            <a:p>
              <a:pPr algn="just" eaLnBrk="1" hangingPunct="1">
                <a:defRPr/>
              </a:pPr>
              <a:endParaRPr lang="sr-Latn-CS" sz="1400" b="1" i="1">
                <a:latin typeface="Arial" charset="0"/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2138" y="1210735"/>
            <a:ext cx="5632671" cy="5180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8766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9"/>
          <p:cNvGrpSpPr>
            <a:grpSpLocks/>
          </p:cNvGrpSpPr>
          <p:nvPr/>
        </p:nvGrpSpPr>
        <p:grpSpPr bwMode="auto">
          <a:xfrm>
            <a:off x="174625" y="203200"/>
            <a:ext cx="8780463" cy="6473825"/>
            <a:chOff x="174625" y="203200"/>
            <a:chExt cx="8780463" cy="6473825"/>
          </a:xfrm>
        </p:grpSpPr>
        <p:sp>
          <p:nvSpPr>
            <p:cNvPr id="15363" name="Rectangle 2"/>
            <p:cNvSpPr>
              <a:spLocks noChangeArrowheads="1"/>
            </p:cNvSpPr>
            <p:nvPr/>
          </p:nvSpPr>
          <p:spPr bwMode="auto">
            <a:xfrm>
              <a:off x="276225" y="1112822"/>
              <a:ext cx="8621713" cy="4969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2400" b="1"/>
                <a:t>ACUTE POSTSTREPTOCOCCAL GLOMERULONEPHRITIS</a:t>
              </a:r>
              <a:endParaRPr lang="sr-Latn-CS" altLang="en-US" sz="2400" b="1"/>
            </a:p>
          </p:txBody>
        </p:sp>
        <p:sp>
          <p:nvSpPr>
            <p:cNvPr id="15364" name="Rectangle 3"/>
            <p:cNvSpPr>
              <a:spLocks noChangeArrowheads="1"/>
            </p:cNvSpPr>
            <p:nvPr/>
          </p:nvSpPr>
          <p:spPr bwMode="auto">
            <a:xfrm>
              <a:off x="174625" y="203200"/>
              <a:ext cx="8780463" cy="6473825"/>
            </a:xfrm>
            <a:prstGeom prst="rect">
              <a:avLst/>
            </a:prstGeom>
            <a:noFill/>
            <a:ln w="317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5365" name="Line 4"/>
            <p:cNvSpPr>
              <a:spLocks noChangeShapeType="1"/>
            </p:cNvSpPr>
            <p:nvPr/>
          </p:nvSpPr>
          <p:spPr bwMode="auto">
            <a:xfrm flipV="1">
              <a:off x="320675" y="1576372"/>
              <a:ext cx="8491538" cy="1588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66" name="Rectangle 5"/>
            <p:cNvSpPr>
              <a:spLocks noChangeArrowheads="1"/>
            </p:cNvSpPr>
            <p:nvPr/>
          </p:nvSpPr>
          <p:spPr bwMode="auto">
            <a:xfrm>
              <a:off x="330200" y="1444156"/>
              <a:ext cx="8461375" cy="4778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" altLang="en-US" sz="2000" b="1"/>
                <a:t>CLINICAL PICTURE</a:t>
              </a:r>
              <a:endParaRPr lang="sr-Latn-CS" altLang="en-US" sz="2000" b="1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sr-Latn-CS" altLang="en-US" sz="800" b="1"/>
            </a:p>
            <a:p>
              <a:pPr eaLnBrk="1" hangingPunct="1">
                <a:spcBef>
                  <a:spcPct val="0"/>
                </a:spcBef>
                <a:buClr>
                  <a:srgbClr val="FF1D1D"/>
                </a:buClr>
                <a:buFont typeface="Wingdings 2" panose="05020102010507070707" pitchFamily="18" charset="2"/>
                <a:buChar char=""/>
              </a:pPr>
              <a:r>
                <a:rPr lang="en" altLang="en-US" sz="1800" b="1" smtClean="0"/>
                <a:t> LATENT </a:t>
              </a:r>
              <a:r>
                <a:rPr lang="en" altLang="en-US" sz="1800" b="1"/>
                <a:t>PERIOD </a:t>
              </a:r>
              <a:r>
                <a:rPr lang="en" altLang="en-US" sz="1600" b="1"/>
                <a:t>(after a streptococcal infection of the throat or skin)</a:t>
              </a:r>
              <a:endParaRPr lang="sr-Latn-CS" altLang="en-US" sz="1600" b="1"/>
            </a:p>
            <a:p>
              <a:pPr lvl="1" eaLnBrk="1" hangingPunct="1">
                <a:spcBef>
                  <a:spcPct val="0"/>
                </a:spcBef>
                <a:buClr>
                  <a:srgbClr val="FF1D1D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/>
                <a:t>1-3 weeks (rarely longer)</a:t>
              </a:r>
              <a:endParaRPr lang="sr-Latn-CS" altLang="en-US" sz="1600" b="1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sr-Latn-CS" altLang="en-US" sz="800" b="1"/>
            </a:p>
            <a:p>
              <a:pPr eaLnBrk="1" hangingPunct="1">
                <a:spcBef>
                  <a:spcPct val="0"/>
                </a:spcBef>
                <a:buClr>
                  <a:srgbClr val="FF2121"/>
                </a:buClr>
                <a:buFont typeface="Wingdings 2" panose="05020102010507070707" pitchFamily="18" charset="2"/>
                <a:buChar char=""/>
              </a:pPr>
              <a:r>
                <a:rPr lang="en" altLang="en-US" sz="1800" b="1" smtClean="0"/>
                <a:t> ACUTE </a:t>
              </a:r>
              <a:r>
                <a:rPr lang="en" altLang="en-US" sz="1800" b="1"/>
                <a:t>ONSET</a:t>
              </a:r>
              <a:endParaRPr lang="sr-Latn-CS" altLang="en-US" sz="1800" b="1"/>
            </a:p>
            <a:p>
              <a:pPr lvl="1" eaLnBrk="1" hangingPunct="1">
                <a:spcBef>
                  <a:spcPct val="0"/>
                </a:spcBef>
                <a:buClr>
                  <a:srgbClr val="FF2F2F"/>
                </a:buClr>
                <a:buFont typeface="Wingdings" panose="05000000000000000000" pitchFamily="2" charset="2"/>
                <a:buChar char=""/>
              </a:pPr>
              <a:r>
                <a:rPr lang="en" altLang="en-US" sz="1600" b="1"/>
                <a:t> general condition disorder</a:t>
              </a:r>
            </a:p>
            <a:p>
              <a:pPr lvl="1" eaLnBrk="1" hangingPunct="1">
                <a:spcBef>
                  <a:spcPct val="0"/>
                </a:spcBef>
                <a:buClr>
                  <a:srgbClr val="FF2F2F"/>
                </a:buClr>
                <a:buFont typeface="Wingdings" panose="05000000000000000000" pitchFamily="2" charset="2"/>
                <a:buChar char=""/>
              </a:pPr>
              <a:r>
                <a:rPr lang="en" altLang="en-US" sz="1600" b="1" smtClean="0"/>
                <a:t> hematuria </a:t>
              </a:r>
              <a:r>
                <a:rPr lang="en" altLang="en-US" sz="1600" b="1"/>
                <a:t>( coke-colored urine )</a:t>
              </a:r>
              <a:endParaRPr lang="en-US" altLang="en-US" sz="1600" b="1"/>
            </a:p>
            <a:p>
              <a:pPr lvl="1" eaLnBrk="1" hangingPunct="1">
                <a:spcBef>
                  <a:spcPct val="0"/>
                </a:spcBef>
                <a:buClr>
                  <a:srgbClr val="FF2F2F"/>
                </a:buClr>
                <a:buFont typeface="Wingdings" panose="05000000000000000000" pitchFamily="2" charset="2"/>
                <a:buChar char=""/>
              </a:pPr>
              <a:r>
                <a:rPr lang="en" altLang="en-US" sz="1600" b="1" smtClean="0"/>
                <a:t> oliguria</a:t>
              </a:r>
              <a:endParaRPr lang="en" altLang="en-US" sz="1600" b="1"/>
            </a:p>
            <a:p>
              <a:pPr lvl="1" eaLnBrk="1" hangingPunct="1">
                <a:spcBef>
                  <a:spcPct val="0"/>
                </a:spcBef>
                <a:buClr>
                  <a:srgbClr val="FF2F2F"/>
                </a:buClr>
                <a:buFont typeface="Wingdings" panose="05000000000000000000" pitchFamily="2" charset="2"/>
                <a:buChar char=""/>
              </a:pPr>
              <a:r>
                <a:rPr lang="en" altLang="en-US" sz="1600" b="1" smtClean="0"/>
                <a:t> edema</a:t>
              </a:r>
              <a:endParaRPr lang="sr-Latn-CS" altLang="en-US" sz="1600" b="1"/>
            </a:p>
            <a:p>
              <a:pPr lvl="1" eaLnBrk="1" hangingPunct="1">
                <a:spcBef>
                  <a:spcPct val="0"/>
                </a:spcBef>
                <a:buClr>
                  <a:srgbClr val="FF2F2F"/>
                </a:buClr>
                <a:buFont typeface="Wingdings" panose="05000000000000000000" pitchFamily="2" charset="2"/>
                <a:buChar char=""/>
              </a:pPr>
              <a:r>
                <a:rPr lang="en" altLang="en-US" sz="1600" b="1" smtClean="0"/>
                <a:t> hypertension </a:t>
              </a:r>
              <a:r>
                <a:rPr lang="en" altLang="en-US" sz="1600" b="1"/>
                <a:t>(occipital headache)</a:t>
              </a:r>
            </a:p>
            <a:p>
              <a:pPr lvl="1" eaLnBrk="1" hangingPunct="1">
                <a:spcBef>
                  <a:spcPct val="0"/>
                </a:spcBef>
                <a:buClr>
                  <a:srgbClr val="FF2F2F"/>
                </a:buClr>
                <a:buFont typeface="Wingdings" panose="05000000000000000000" pitchFamily="2" charset="2"/>
                <a:buChar char=""/>
              </a:pPr>
              <a:r>
                <a:rPr lang="en" altLang="en-US" sz="1600" b="1" smtClean="0"/>
                <a:t> lumbar </a:t>
              </a:r>
              <a:r>
                <a:rPr lang="en" altLang="en-US" sz="1600" b="1"/>
                <a:t>pains</a:t>
              </a:r>
              <a:endParaRPr lang="sr-Latn-CS" altLang="en-US" sz="1600" b="1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sr-Latn-CS" altLang="en-US" sz="800" b="1"/>
            </a:p>
            <a:p>
              <a:pPr eaLnBrk="1" hangingPunct="1">
                <a:spcBef>
                  <a:spcPct val="0"/>
                </a:spcBef>
                <a:buClr>
                  <a:srgbClr val="FF0909"/>
                </a:buClr>
                <a:buFont typeface="Wingdings 2" panose="05020102010507070707" pitchFamily="18" charset="2"/>
                <a:buChar char=""/>
              </a:pPr>
              <a:r>
                <a:rPr lang="en" altLang="en-US" sz="1800" b="1" smtClean="0"/>
                <a:t> COMPLICATIONS</a:t>
              </a:r>
              <a:endParaRPr lang="sr-Latn-CS" altLang="en-US" sz="1800" b="1"/>
            </a:p>
            <a:p>
              <a:pPr lvl="1" eaLnBrk="1" hangingPunct="1">
                <a:spcBef>
                  <a:spcPct val="0"/>
                </a:spcBef>
                <a:buClr>
                  <a:srgbClr val="FF2F2F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 smtClean="0"/>
                <a:t> congestive </a:t>
              </a:r>
              <a:r>
                <a:rPr lang="en" altLang="en-US" sz="1600" b="1"/>
                <a:t>heart failure</a:t>
              </a:r>
            </a:p>
            <a:p>
              <a:pPr lvl="1" eaLnBrk="1" hangingPunct="1">
                <a:spcBef>
                  <a:spcPct val="0"/>
                </a:spcBef>
                <a:buClr>
                  <a:srgbClr val="FF2F2F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 smtClean="0"/>
                <a:t> hypertensive </a:t>
              </a:r>
              <a:r>
                <a:rPr lang="en" altLang="en-US" sz="1600" b="1"/>
                <a:t>encephalopathy</a:t>
              </a:r>
            </a:p>
            <a:p>
              <a:pPr lvl="1" eaLnBrk="1" hangingPunct="1">
                <a:spcBef>
                  <a:spcPct val="0"/>
                </a:spcBef>
                <a:buClr>
                  <a:srgbClr val="FF2F2F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 smtClean="0"/>
                <a:t> acute </a:t>
              </a:r>
              <a:r>
                <a:rPr lang="en" altLang="en-US" sz="1600" b="1"/>
                <a:t>kidney failure</a:t>
              </a:r>
              <a:endParaRPr lang="sr-Latn-CS" altLang="en-US" sz="1600" b="1"/>
            </a:p>
            <a:p>
              <a:pPr eaLnBrk="1" hangingPunct="1">
                <a:spcBef>
                  <a:spcPct val="0"/>
                </a:spcBef>
              </a:pPr>
              <a:endParaRPr lang="en-US" altLang="en-US" sz="1400" b="1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sr-Latn-CS" altLang="en-US" sz="1400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5"/>
          <p:cNvGrpSpPr>
            <a:grpSpLocks/>
          </p:cNvGrpSpPr>
          <p:nvPr/>
        </p:nvGrpSpPr>
        <p:grpSpPr bwMode="auto">
          <a:xfrm>
            <a:off x="174625" y="203200"/>
            <a:ext cx="8780463" cy="6473825"/>
            <a:chOff x="174625" y="203200"/>
            <a:chExt cx="8780463" cy="6473825"/>
          </a:xfrm>
        </p:grpSpPr>
        <p:sp>
          <p:nvSpPr>
            <p:cNvPr id="16387" name="Rectangle 2"/>
            <p:cNvSpPr>
              <a:spLocks noChangeArrowheads="1"/>
            </p:cNvSpPr>
            <p:nvPr/>
          </p:nvSpPr>
          <p:spPr bwMode="auto">
            <a:xfrm>
              <a:off x="315686" y="1098550"/>
              <a:ext cx="8482014" cy="755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2400" b="1"/>
                <a:t>ACUTE POSTSTREPTOCOCCAL GLOMERULONEPHRITIS</a:t>
              </a:r>
              <a:endParaRPr lang="sr-Latn-CS" altLang="en-US" sz="2400" b="1"/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2000" b="1" i="1"/>
                <a:t>Acute Poststreptococcal Glomerulonephritis</a:t>
              </a:r>
              <a:endParaRPr lang="sr-Cyrl-CS" altLang="en-US" sz="2000" b="1" i="1"/>
            </a:p>
          </p:txBody>
        </p:sp>
        <p:sp>
          <p:nvSpPr>
            <p:cNvPr id="16388" name="Rectangle 3"/>
            <p:cNvSpPr>
              <a:spLocks noChangeArrowheads="1"/>
            </p:cNvSpPr>
            <p:nvPr/>
          </p:nvSpPr>
          <p:spPr bwMode="auto">
            <a:xfrm>
              <a:off x="174625" y="203200"/>
              <a:ext cx="8780463" cy="6473825"/>
            </a:xfrm>
            <a:prstGeom prst="rect">
              <a:avLst/>
            </a:prstGeom>
            <a:noFill/>
            <a:ln w="317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6389" name="Line 4"/>
            <p:cNvSpPr>
              <a:spLocks noChangeShapeType="1"/>
            </p:cNvSpPr>
            <p:nvPr/>
          </p:nvSpPr>
          <p:spPr bwMode="auto">
            <a:xfrm flipV="1">
              <a:off x="320675" y="1895475"/>
              <a:ext cx="8491538" cy="1588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390" name="Rectangle 5"/>
            <p:cNvSpPr>
              <a:spLocks noChangeArrowheads="1"/>
            </p:cNvSpPr>
            <p:nvPr/>
          </p:nvSpPr>
          <p:spPr bwMode="auto">
            <a:xfrm>
              <a:off x="330200" y="1855788"/>
              <a:ext cx="8461375" cy="445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" altLang="en-US" sz="2000" b="1"/>
                <a:t>DIAGNOSIS</a:t>
              </a:r>
              <a:endParaRPr lang="sr-Latn-CS" altLang="en-US" sz="2000" b="1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sr-Latn-CS" altLang="en-US" sz="800" b="1"/>
            </a:p>
            <a:p>
              <a:pPr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r>
                <a:rPr lang="en" altLang="en-US" sz="1800" b="1"/>
                <a:t> the existence of a latency period (2-4 weeks)</a:t>
              </a:r>
            </a:p>
            <a:p>
              <a:pPr eaLnBrk="1" hangingPunct="1">
                <a:spcBef>
                  <a:spcPct val="0"/>
                </a:spcBef>
                <a:buClr>
                  <a:srgbClr val="FF7575"/>
                </a:buClr>
                <a:buFontTx/>
                <a:buNone/>
              </a:pPr>
              <a:endParaRPr lang="en-US" altLang="en-US" sz="800" b="1"/>
            </a:p>
            <a:p>
              <a:pPr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r>
                <a:rPr lang="en" altLang="en-US" sz="1800" b="1" smtClean="0"/>
                <a:t> isolated </a:t>
              </a:r>
              <a:r>
                <a:rPr lang="en" altLang="en-US" sz="1800" b="1" i="1">
                  <a:sym typeface="Symbol" panose="05050102010706020507" pitchFamily="18" charset="2"/>
                </a:rPr>
                <a:t> </a:t>
              </a:r>
              <a:r>
                <a:rPr lang="en" altLang="en-US" sz="1800" b="1">
                  <a:sym typeface="Symbol" panose="05050102010706020507" pitchFamily="18" charset="2"/>
                </a:rPr>
                <a:t>- hemolytic streptococcal group A bacteria</a:t>
              </a:r>
              <a:endParaRPr lang="en-US" altLang="en-US" sz="1800" b="1">
                <a:sym typeface="Symbol" panose="05050102010706020507" pitchFamily="18" charset="2"/>
              </a:endParaRPr>
            </a:p>
            <a:p>
              <a:pPr eaLnBrk="1" hangingPunct="1">
                <a:spcBef>
                  <a:spcPct val="0"/>
                </a:spcBef>
                <a:buClr>
                  <a:srgbClr val="FF7575"/>
                </a:buClr>
                <a:buFontTx/>
                <a:buNone/>
              </a:pPr>
              <a:r>
                <a:rPr lang="en" altLang="en-US" sz="1600" b="1">
                  <a:sym typeface="Symbol" panose="05050102010706020507" pitchFamily="18" charset="2"/>
                </a:rPr>
                <a:t>(nephritogenic M protein in the wall)</a:t>
              </a:r>
              <a:endParaRPr lang="sr-Latn-CS" altLang="en-US" sz="1600" b="1">
                <a:sym typeface="Symbol" panose="05050102010706020507" pitchFamily="18" charset="2"/>
              </a:endParaRPr>
            </a:p>
            <a:p>
              <a:pPr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None/>
              </a:pPr>
              <a:endParaRPr lang="sr-Latn-CS" altLang="en-US" sz="800" b="1">
                <a:sym typeface="Symbol" panose="05050102010706020507" pitchFamily="18" charset="2"/>
              </a:endParaRPr>
            </a:p>
            <a:p>
              <a:pPr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r>
                <a:rPr lang="en" altLang="en-US" sz="1800" b="1">
                  <a:sym typeface="Symbol" panose="05050102010706020507" pitchFamily="18" charset="2"/>
                </a:rPr>
                <a:t> the body's immune response to bacterial exoantigens :</a:t>
              </a:r>
            </a:p>
            <a:p>
              <a:pPr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None/>
              </a:pPr>
              <a:endParaRPr lang="sr-Latn-CS" altLang="en-US" sz="600" b="1">
                <a:sym typeface="Symbol" panose="05050102010706020507" pitchFamily="18" charset="2"/>
              </a:endParaRPr>
            </a:p>
            <a:p>
              <a:pPr lvl="1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>
                  <a:sym typeface="Symbol" panose="05050102010706020507" pitchFamily="18" charset="2"/>
                </a:rPr>
                <a:t> antistreptolysin O </a:t>
              </a:r>
              <a:r>
                <a:rPr lang="en" altLang="en-US" sz="1600" b="1" smtClean="0">
                  <a:sym typeface="Symbol" panose="05050102010706020507" pitchFamily="18" charset="2"/>
                </a:rPr>
                <a:t>(</a:t>
              </a:r>
              <a:r>
                <a:rPr lang="en" altLang="en-US" sz="1600" b="1" i="1" smtClean="0">
                  <a:sym typeface="Symbol" panose="05050102010706020507" pitchFamily="18" charset="2"/>
                </a:rPr>
                <a:t>ASTO</a:t>
              </a:r>
              <a:r>
                <a:rPr lang="en" altLang="en-US" sz="1600" b="1" smtClean="0">
                  <a:sym typeface="Symbol" panose="05050102010706020507" pitchFamily="18" charset="2"/>
                </a:rPr>
                <a:t>)</a:t>
              </a:r>
              <a:endParaRPr lang="en" altLang="en-US" sz="1600" b="1">
                <a:sym typeface="Symbol" panose="05050102010706020507" pitchFamily="18" charset="2"/>
              </a:endParaRPr>
            </a:p>
            <a:p>
              <a:pPr lvl="1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>
                  <a:sym typeface="Symbol" panose="05050102010706020507" pitchFamily="18" charset="2"/>
                </a:rPr>
                <a:t> antistreptokinase </a:t>
              </a:r>
              <a:r>
                <a:rPr lang="en" altLang="en-US" sz="1600" b="1" smtClean="0">
                  <a:sym typeface="Symbol" panose="05050102010706020507" pitchFamily="18" charset="2"/>
                </a:rPr>
                <a:t>(</a:t>
              </a:r>
              <a:r>
                <a:rPr lang="en" altLang="en-US" sz="1600" b="1" i="1" smtClean="0">
                  <a:sym typeface="Symbol" panose="05050102010706020507" pitchFamily="18" charset="2"/>
                </a:rPr>
                <a:t>ASK</a:t>
              </a:r>
              <a:r>
                <a:rPr lang="en" altLang="en-US" sz="1600" b="1" smtClean="0">
                  <a:sym typeface="Symbol" panose="05050102010706020507" pitchFamily="18" charset="2"/>
                </a:rPr>
                <a:t>)</a:t>
              </a:r>
              <a:endParaRPr lang="en" altLang="en-US" sz="1600" b="1">
                <a:sym typeface="Symbol" panose="05050102010706020507" pitchFamily="18" charset="2"/>
              </a:endParaRPr>
            </a:p>
            <a:p>
              <a:pPr lvl="1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>
                  <a:sym typeface="Symbol" panose="05050102010706020507" pitchFamily="18" charset="2"/>
                </a:rPr>
                <a:t> antideoxyribonuclease </a:t>
              </a:r>
              <a:r>
                <a:rPr lang="en" altLang="en-US" sz="1600" b="1" i="1">
                  <a:sym typeface="Symbol" panose="05050102010706020507" pitchFamily="18" charset="2"/>
                </a:rPr>
                <a:t>B </a:t>
              </a:r>
              <a:r>
                <a:rPr lang="en" altLang="en-US" sz="1600" b="1" smtClean="0">
                  <a:sym typeface="Symbol" panose="05050102010706020507" pitchFamily="18" charset="2"/>
                </a:rPr>
                <a:t>(</a:t>
              </a:r>
              <a:r>
                <a:rPr lang="en" altLang="en-US" sz="1600" b="1" i="1" smtClean="0">
                  <a:sym typeface="Symbol" panose="05050102010706020507" pitchFamily="18" charset="2"/>
                </a:rPr>
                <a:t>ADNase B</a:t>
              </a:r>
              <a:r>
                <a:rPr lang="en" altLang="en-US" sz="1600" b="1" smtClean="0">
                  <a:sym typeface="Symbol" panose="05050102010706020507" pitchFamily="18" charset="2"/>
                </a:rPr>
                <a:t>)</a:t>
              </a:r>
              <a:endParaRPr lang="en" altLang="en-US" sz="1600" b="1">
                <a:sym typeface="Symbol" panose="05050102010706020507" pitchFamily="18" charset="2"/>
              </a:endParaRPr>
            </a:p>
            <a:p>
              <a:pPr lvl="1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>
                  <a:sym typeface="Symbol" panose="05050102010706020507" pitchFamily="18" charset="2"/>
                </a:rPr>
                <a:t> antihyaluronidase </a:t>
              </a:r>
              <a:r>
                <a:rPr lang="en" altLang="en-US" sz="1600" b="1" smtClean="0">
                  <a:sym typeface="Symbol" panose="05050102010706020507" pitchFamily="18" charset="2"/>
                </a:rPr>
                <a:t>(</a:t>
              </a:r>
              <a:r>
                <a:rPr lang="en" altLang="en-US" sz="1600" b="1" i="1" smtClean="0">
                  <a:sym typeface="Symbol" panose="05050102010706020507" pitchFamily="18" charset="2"/>
                </a:rPr>
                <a:t>AH</a:t>
              </a:r>
              <a:r>
                <a:rPr lang="en" altLang="en-US" sz="1600" b="1" smtClean="0">
                  <a:sym typeface="Symbol" panose="05050102010706020507" pitchFamily="18" charset="2"/>
                </a:rPr>
                <a:t>)</a:t>
              </a:r>
              <a:endParaRPr lang="en" altLang="en-US" sz="1600" b="1">
                <a:sym typeface="Symbol" panose="05050102010706020507" pitchFamily="18" charset="2"/>
              </a:endParaRPr>
            </a:p>
            <a:p>
              <a:pPr lvl="1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None/>
              </a:pPr>
              <a:endParaRPr lang="sr-Latn-CS" altLang="en-US" sz="800" b="1">
                <a:sym typeface="Symbol" panose="05050102010706020507" pitchFamily="18" charset="2"/>
              </a:endParaRPr>
            </a:p>
            <a:p>
              <a:pPr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r>
                <a:rPr lang="en" altLang="en-US" sz="1800" b="1">
                  <a:sym typeface="Symbol" panose="05050102010706020507" pitchFamily="18" charset="2"/>
                </a:rPr>
                <a:t> transient decrease </a:t>
              </a:r>
              <a:r>
                <a:rPr lang="en" altLang="en-US" sz="1800" b="1" i="1">
                  <a:sym typeface="Symbol" panose="05050102010706020507" pitchFamily="18" charset="2"/>
                </a:rPr>
                <a:t>in C3</a:t>
              </a:r>
              <a:r>
                <a:rPr lang="en" altLang="en-US" sz="1800" b="1">
                  <a:sym typeface="Symbol" panose="05050102010706020507" pitchFamily="18" charset="2"/>
                </a:rPr>
                <a:t> complement components</a:t>
              </a:r>
              <a:endParaRPr lang="sr-Latn-CS" altLang="en-US" sz="1800" b="1">
                <a:sym typeface="Symbol" panose="05050102010706020507" pitchFamily="18" charset="2"/>
              </a:endParaRPr>
            </a:p>
            <a:p>
              <a:pPr lvl="1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>
                  <a:sym typeface="Symbol" panose="05050102010706020507" pitchFamily="18" charset="2"/>
                </a:rPr>
                <a:t> return to normal values within 6-8 weeks</a:t>
              </a:r>
              <a:endParaRPr lang="sr-Latn-CS" altLang="en-US" sz="1600" b="1">
                <a:sym typeface="Symbol" panose="05050102010706020507" pitchFamily="18" charset="2"/>
              </a:endParaRPr>
            </a:p>
            <a:p>
              <a:pPr lvl="1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None/>
              </a:pPr>
              <a:endParaRPr lang="sr-Latn-CS" altLang="en-US" sz="800" b="1">
                <a:sym typeface="Symbol" panose="05050102010706020507" pitchFamily="18" charset="2"/>
              </a:endParaRPr>
            </a:p>
            <a:p>
              <a:pPr eaLnBrk="1" hangingPunct="1">
                <a:spcBef>
                  <a:spcPct val="0"/>
                </a:spcBef>
                <a:buClr>
                  <a:srgbClr val="FF7575"/>
                </a:buClr>
                <a:buFontTx/>
                <a:buNone/>
              </a:pPr>
              <a:endParaRPr lang="sr-Latn-CS" altLang="en-US" sz="1400" b="1">
                <a:sym typeface="Symbol" panose="05050102010706020507" pitchFamily="18" charset="2"/>
              </a:endParaRPr>
            </a:p>
            <a:p>
              <a:pPr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None/>
              </a:pPr>
              <a:endParaRPr lang="sr-Latn-CS" altLang="en-US" sz="1400" b="1">
                <a:sym typeface="Symbol" panose="05050102010706020507" pitchFamily="18" charset="2"/>
              </a:endParaRPr>
            </a:p>
            <a:p>
              <a:pPr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None/>
              </a:pPr>
              <a:endParaRPr lang="sr-Latn-CS" altLang="en-US" sz="1400" b="1">
                <a:sym typeface="Symbol" panose="05050102010706020507" pitchFamily="18" charset="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5"/>
          <p:cNvGrpSpPr>
            <a:grpSpLocks/>
          </p:cNvGrpSpPr>
          <p:nvPr/>
        </p:nvGrpSpPr>
        <p:grpSpPr bwMode="auto">
          <a:xfrm>
            <a:off x="174625" y="203200"/>
            <a:ext cx="8780463" cy="6473825"/>
            <a:chOff x="174625" y="203200"/>
            <a:chExt cx="8780463" cy="6473825"/>
          </a:xfrm>
        </p:grpSpPr>
        <p:sp>
          <p:nvSpPr>
            <p:cNvPr id="17411" name="Rectangle 3"/>
            <p:cNvSpPr>
              <a:spLocks noChangeArrowheads="1"/>
            </p:cNvSpPr>
            <p:nvPr/>
          </p:nvSpPr>
          <p:spPr bwMode="auto">
            <a:xfrm>
              <a:off x="276225" y="1069975"/>
              <a:ext cx="8621713" cy="755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2400" b="1"/>
                <a:t>ACUTE POSTSTREPTOCOCCAL GLOMERULONEPHRITIS</a:t>
              </a:r>
              <a:endParaRPr lang="sr-Latn-CS" altLang="en-US" sz="2400" b="1"/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2000" b="1" i="1"/>
                <a:t>Acute Poststreptococcal Glomerulonephritis</a:t>
              </a:r>
              <a:endParaRPr lang="sr-Cyrl-CS" altLang="en-US" sz="2000" b="1" i="1"/>
            </a:p>
          </p:txBody>
        </p:sp>
        <p:sp>
          <p:nvSpPr>
            <p:cNvPr id="17412" name="Rectangle 4"/>
            <p:cNvSpPr>
              <a:spLocks noChangeArrowheads="1"/>
            </p:cNvSpPr>
            <p:nvPr/>
          </p:nvSpPr>
          <p:spPr bwMode="auto">
            <a:xfrm>
              <a:off x="174625" y="203200"/>
              <a:ext cx="8780463" cy="6473825"/>
            </a:xfrm>
            <a:prstGeom prst="rect">
              <a:avLst/>
            </a:prstGeom>
            <a:noFill/>
            <a:ln w="317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7413" name="Line 6"/>
            <p:cNvSpPr>
              <a:spLocks noChangeShapeType="1"/>
            </p:cNvSpPr>
            <p:nvPr/>
          </p:nvSpPr>
          <p:spPr bwMode="auto">
            <a:xfrm flipV="1">
              <a:off x="320675" y="1866900"/>
              <a:ext cx="8491538" cy="1588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14" name="Rectangle 7"/>
            <p:cNvSpPr>
              <a:spLocks noChangeArrowheads="1"/>
            </p:cNvSpPr>
            <p:nvPr/>
          </p:nvSpPr>
          <p:spPr bwMode="auto">
            <a:xfrm>
              <a:off x="330200" y="1916113"/>
              <a:ext cx="8461375" cy="3757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" altLang="en-US" sz="2000" b="1"/>
                <a:t>INDICATIONS FOR KIDNEY BIOPSY</a:t>
              </a:r>
              <a:endParaRPr lang="sr-Latn-CS" altLang="en-US" sz="2000" b="1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sr-Latn-CS" altLang="en-US" sz="800" b="1"/>
            </a:p>
            <a:p>
              <a:pPr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r>
                <a:rPr lang="en" altLang="en-US" sz="1800" b="1"/>
                <a:t> atypical presentation of the disease</a:t>
              </a:r>
              <a:endParaRPr lang="sr-Latn-CS" altLang="en-US" sz="1800" b="1"/>
            </a:p>
            <a:p>
              <a:pPr lvl="1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/>
                <a:t> prolonged oliguria</a:t>
              </a:r>
              <a:endParaRPr lang="sr-Latn-CS" altLang="en-US" sz="1600" b="1"/>
            </a:p>
            <a:p>
              <a:pPr lvl="1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/>
                <a:t> anuria</a:t>
              </a:r>
              <a:endParaRPr lang="sr-Latn-CS" altLang="en-US" sz="1600" b="1"/>
            </a:p>
            <a:p>
              <a:pPr lvl="1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/>
                <a:t> large proteinuria (nephrotic grade proteinuria)</a:t>
              </a:r>
              <a:endParaRPr lang="sr-Latn-CS" altLang="en-US" sz="1600" b="1"/>
            </a:p>
            <a:p>
              <a:pPr lvl="1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/>
                <a:t> progressive azotemia</a:t>
              </a:r>
              <a:endParaRPr lang="sr-Latn-CS" altLang="en-US" sz="1600" b="1"/>
            </a:p>
            <a:p>
              <a:pPr lvl="1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/>
                <a:t> absence of serological confirmation of previous streptococcal infection</a:t>
              </a:r>
              <a:endParaRPr lang="sr-Latn-CS" altLang="en-US" sz="1600" b="1"/>
            </a:p>
            <a:p>
              <a:pPr lvl="1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None/>
              </a:pPr>
              <a:endParaRPr lang="sr-Latn-CS" altLang="en-US" sz="800" b="1"/>
            </a:p>
            <a:p>
              <a:pPr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r>
                <a:rPr lang="en" altLang="en-US" sz="1800" b="1"/>
                <a:t> macroscopic hematuria </a:t>
              </a:r>
              <a:r>
                <a:rPr lang="en" altLang="en-US" sz="1600" b="1"/>
                <a:t>lasting 2-3 weeks or persistent</a:t>
              </a:r>
              <a:endParaRPr lang="sr-Latn-CS" altLang="en-US" sz="1600" b="1"/>
            </a:p>
            <a:p>
              <a:pPr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None/>
              </a:pPr>
              <a:r>
                <a:rPr lang="en" altLang="en-US" sz="1600" b="1"/>
                <a:t>    proteinuria ( </a:t>
              </a:r>
              <a:r>
                <a:rPr lang="en" altLang="en-US" sz="1600" b="1">
                  <a:sym typeface="Symbol" panose="05050102010706020507" pitchFamily="18" charset="2"/>
                </a:rPr>
                <a:t> 2.0 </a:t>
              </a:r>
              <a:r>
                <a:rPr lang="en" altLang="en-US" sz="1600" b="1" i="1">
                  <a:sym typeface="Symbol" panose="05050102010706020507" pitchFamily="18" charset="2"/>
                </a:rPr>
                <a:t>g/24h </a:t>
              </a:r>
              <a:r>
                <a:rPr lang="en" altLang="en-US" sz="1600" b="1" smtClean="0">
                  <a:sym typeface="Symbol" panose="05050102010706020507" pitchFamily="18" charset="2"/>
                </a:rPr>
                <a:t>), </a:t>
              </a:r>
              <a:r>
                <a:rPr lang="en" altLang="en-US" sz="1600" b="1">
                  <a:sym typeface="Symbol" panose="05050102010706020507" pitchFamily="18" charset="2"/>
                </a:rPr>
                <a:t>with or without hematuria, lasting longer than 6 months</a:t>
              </a:r>
              <a:endParaRPr lang="sr-Latn-CS" altLang="en-US" sz="1600" b="1">
                <a:sym typeface="Symbol" panose="05050102010706020507" pitchFamily="18" charset="2"/>
              </a:endParaRPr>
            </a:p>
            <a:p>
              <a:pPr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None/>
              </a:pPr>
              <a:endParaRPr lang="sr-Latn-CS" altLang="en-US" sz="800" b="1">
                <a:sym typeface="Symbol" panose="05050102010706020507" pitchFamily="18" charset="2"/>
              </a:endParaRPr>
            </a:p>
            <a:p>
              <a:pPr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r>
                <a:rPr lang="en" altLang="en-US" sz="1800" b="1"/>
                <a:t> decreased C3 component of complement </a:t>
              </a:r>
              <a:r>
                <a:rPr lang="en" altLang="en-US" sz="1600" b="1"/>
                <a:t>for a period longer than 8 weeks </a:t>
              </a:r>
              <a:endParaRPr lang="en-US" altLang="en-US" sz="1600" b="1"/>
            </a:p>
            <a:p>
              <a:pPr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endParaRPr lang="en-US" altLang="en-US" sz="1600" b="1"/>
            </a:p>
            <a:p>
              <a:pPr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endParaRPr lang="en-US" altLang="en-US" sz="1600" b="1"/>
            </a:p>
            <a:p>
              <a:pPr eaLnBrk="1" hangingPunct="1">
                <a:spcBef>
                  <a:spcPct val="0"/>
                </a:spcBef>
                <a:buClr>
                  <a:srgbClr val="FF7575"/>
                </a:buClr>
                <a:buFontTx/>
                <a:buNone/>
              </a:pPr>
              <a:endParaRPr lang="sr-Latn-CS" altLang="en-US" sz="1600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5"/>
          <p:cNvGrpSpPr>
            <a:grpSpLocks/>
          </p:cNvGrpSpPr>
          <p:nvPr/>
        </p:nvGrpSpPr>
        <p:grpSpPr bwMode="auto">
          <a:xfrm>
            <a:off x="174625" y="203200"/>
            <a:ext cx="8780463" cy="6473825"/>
            <a:chOff x="174625" y="203200"/>
            <a:chExt cx="8780463" cy="6473825"/>
          </a:xfrm>
        </p:grpSpPr>
        <p:sp>
          <p:nvSpPr>
            <p:cNvPr id="18435" name="Rectangle 2"/>
            <p:cNvSpPr>
              <a:spLocks noChangeArrowheads="1"/>
            </p:cNvSpPr>
            <p:nvPr/>
          </p:nvSpPr>
          <p:spPr bwMode="auto">
            <a:xfrm>
              <a:off x="276225" y="939800"/>
              <a:ext cx="8621713" cy="755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2400" b="1"/>
                <a:t>ACUTE POSTSTREPTOCOCCAL GLOMERULONEPHRITIS</a:t>
              </a:r>
              <a:endParaRPr lang="sr-Latn-CS" altLang="en-US" sz="2400" b="1"/>
            </a:p>
          </p:txBody>
        </p:sp>
        <p:sp>
          <p:nvSpPr>
            <p:cNvPr id="18436" name="Rectangle 3"/>
            <p:cNvSpPr>
              <a:spLocks noChangeArrowheads="1"/>
            </p:cNvSpPr>
            <p:nvPr/>
          </p:nvSpPr>
          <p:spPr bwMode="auto">
            <a:xfrm>
              <a:off x="174625" y="203200"/>
              <a:ext cx="8780463" cy="6473825"/>
            </a:xfrm>
            <a:prstGeom prst="rect">
              <a:avLst/>
            </a:prstGeom>
            <a:noFill/>
            <a:ln w="317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8437" name="Line 4"/>
            <p:cNvSpPr>
              <a:spLocks noChangeShapeType="1"/>
            </p:cNvSpPr>
            <p:nvPr/>
          </p:nvSpPr>
          <p:spPr bwMode="auto">
            <a:xfrm flipV="1">
              <a:off x="320675" y="1489075"/>
              <a:ext cx="8491538" cy="1588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38" name="Rectangle 5"/>
            <p:cNvSpPr>
              <a:spLocks noChangeArrowheads="1"/>
            </p:cNvSpPr>
            <p:nvPr/>
          </p:nvSpPr>
          <p:spPr bwMode="auto">
            <a:xfrm>
              <a:off x="330200" y="1492250"/>
              <a:ext cx="8461375" cy="445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" altLang="en-US" sz="2000" b="1"/>
                <a:t>DIFFERENTIAL DIAGNOSIS</a:t>
              </a:r>
              <a:endParaRPr lang="sr-Latn-CS" altLang="en-US" sz="2000" b="1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sr-Latn-CS" altLang="en-US" sz="600" b="1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" altLang="en-US" sz="1800" b="1"/>
                <a:t>ACUTE NEPHRITIC SYNDROME</a:t>
              </a:r>
              <a:endParaRPr lang="sr-Latn-CS" altLang="en-US" sz="1800" b="1"/>
            </a:p>
            <a:p>
              <a:pPr eaLnBrk="1" hangingPunct="1">
                <a:spcBef>
                  <a:spcPct val="0"/>
                </a:spcBef>
                <a:buClr>
                  <a:srgbClr val="FF4343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/>
                <a:t> </a:t>
              </a:r>
              <a:r>
                <a:rPr lang="en" altLang="en-US" sz="1800" b="1"/>
                <a:t>membranoproliferative glomerulonephritis</a:t>
              </a:r>
            </a:p>
            <a:p>
              <a:pPr eaLnBrk="1" hangingPunct="1">
                <a:spcBef>
                  <a:spcPct val="0"/>
                </a:spcBef>
                <a:buClr>
                  <a:srgbClr val="FF4343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 smtClean="0"/>
                <a:t> rapidly </a:t>
              </a:r>
              <a:r>
                <a:rPr lang="en" altLang="en-US" sz="1600" b="1"/>
                <a:t>progressive glomerulonephritis with crescent formation</a:t>
              </a:r>
            </a:p>
            <a:p>
              <a:pPr eaLnBrk="1" hangingPunct="1">
                <a:spcBef>
                  <a:spcPct val="0"/>
                </a:spcBef>
                <a:buClr>
                  <a:srgbClr val="FF4343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/>
                <a:t> </a:t>
              </a:r>
              <a:r>
                <a:rPr lang="en" altLang="en-US" sz="1600" b="1" i="1"/>
                <a:t>Good- </a:t>
              </a:r>
              <a:r>
                <a:rPr lang="en" altLang="en-US" sz="1600" b="1"/>
                <a:t>Pasture syndrome</a:t>
              </a:r>
            </a:p>
            <a:p>
              <a:pPr eaLnBrk="1" hangingPunct="1">
                <a:spcBef>
                  <a:spcPct val="0"/>
                </a:spcBef>
                <a:buClr>
                  <a:srgbClr val="FF4343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/>
                <a:t> </a:t>
              </a:r>
              <a:r>
                <a:rPr lang="en" altLang="en-US" sz="1600" b="1" i="1" smtClean="0"/>
                <a:t>Henoch-Schö</a:t>
              </a:r>
              <a:r>
                <a:rPr lang="en" altLang="en-US" sz="1600" b="1" i="1" smtClean="0">
                  <a:cs typeface="Arial" panose="020B0604020202020204" pitchFamily="34" charset="0"/>
                </a:rPr>
                <a:t>nlein </a:t>
              </a:r>
              <a:r>
                <a:rPr lang="en" altLang="en-US" sz="1600" b="1" smtClean="0">
                  <a:cs typeface="Arial" panose="020B0604020202020204" pitchFamily="34" charset="0"/>
                </a:rPr>
                <a:t>purpura</a:t>
              </a:r>
              <a:endParaRPr lang="en" altLang="en-US" sz="1600" b="1">
                <a:cs typeface="Arial" panose="020B0604020202020204" pitchFamily="34" charset="0"/>
              </a:endParaRPr>
            </a:p>
            <a:p>
              <a:pPr eaLnBrk="1" hangingPunct="1">
                <a:spcBef>
                  <a:spcPct val="0"/>
                </a:spcBef>
                <a:buClr>
                  <a:srgbClr val="FF4343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 smtClean="0">
                  <a:cs typeface="Arial" panose="020B0604020202020204" pitchFamily="34" charset="0"/>
                </a:rPr>
                <a:t> glomerulonephritis </a:t>
              </a:r>
              <a:r>
                <a:rPr lang="en" altLang="en-US" sz="1600" b="1">
                  <a:cs typeface="Arial" panose="020B0604020202020204" pitchFamily="34" charset="0"/>
                </a:rPr>
                <a:t>after other infections </a:t>
              </a:r>
              <a:r>
                <a:rPr lang="en" altLang="en-US" sz="1600" b="1" smtClean="0">
                  <a:cs typeface="Arial" panose="020B0604020202020204" pitchFamily="34" charset="0"/>
                </a:rPr>
                <a:t>(postinfectious GN)</a:t>
              </a:r>
              <a:endParaRPr lang="en-US" altLang="en-US" sz="1600" b="1">
                <a:cs typeface="Arial" panose="020B0604020202020204" pitchFamily="34" charset="0"/>
              </a:endParaRPr>
            </a:p>
            <a:p>
              <a:pPr eaLnBrk="1" hangingPunct="1">
                <a:spcBef>
                  <a:spcPct val="0"/>
                </a:spcBef>
                <a:buClr>
                  <a:srgbClr val="FF4343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 smtClean="0">
                  <a:cs typeface="Arial" panose="020B0604020202020204" pitchFamily="34" charset="0"/>
                </a:rPr>
                <a:t> cryoglobulinemia</a:t>
              </a:r>
              <a:endParaRPr lang="en" altLang="en-US" sz="1600" b="1">
                <a:cs typeface="Arial" panose="020B0604020202020204" pitchFamily="34" charset="0"/>
              </a:endParaRPr>
            </a:p>
            <a:p>
              <a:pPr eaLnBrk="1" hangingPunct="1">
                <a:spcBef>
                  <a:spcPct val="0"/>
                </a:spcBef>
                <a:buClr>
                  <a:srgbClr val="FF4343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 smtClean="0">
                  <a:cs typeface="Arial" panose="020B0604020202020204" pitchFamily="34" charset="0"/>
                </a:rPr>
                <a:t> hemolytic </a:t>
              </a:r>
              <a:r>
                <a:rPr lang="en" altLang="en-US" sz="1600" b="1">
                  <a:cs typeface="Arial" panose="020B0604020202020204" pitchFamily="34" charset="0"/>
                </a:rPr>
                <a:t>uremic syndrome</a:t>
              </a:r>
            </a:p>
            <a:p>
              <a:pPr eaLnBrk="1" hangingPunct="1">
                <a:spcBef>
                  <a:spcPct val="0"/>
                </a:spcBef>
                <a:buClr>
                  <a:srgbClr val="FF4343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 smtClean="0">
                  <a:cs typeface="Arial" panose="020B0604020202020204" pitchFamily="34" charset="0"/>
                </a:rPr>
                <a:t> lupus </a:t>
              </a:r>
              <a:r>
                <a:rPr lang="en" altLang="en-US" sz="1600" b="1">
                  <a:cs typeface="Arial" panose="020B0604020202020204" pitchFamily="34" charset="0"/>
                </a:rPr>
                <a:t>nephritis</a:t>
              </a:r>
              <a:endParaRPr lang="sr-Latn-CS" altLang="en-US" sz="1600" b="1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sr-Latn-CS" altLang="en-US" sz="800" b="1">
                <a:cs typeface="Arial" panose="020B0604020202020204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" altLang="en-US" sz="1600" b="1">
                  <a:cs typeface="Arial" panose="020B0604020202020204" pitchFamily="34" charset="0"/>
                </a:rPr>
                <a:t>MACROSCOPIC HEMATURIA WITH OR WITHOUT PROTEINURIA</a:t>
              </a:r>
              <a:endParaRPr lang="sr-Latn-CS" altLang="en-US" sz="1600" b="1">
                <a:cs typeface="Arial" panose="020B0604020202020204" pitchFamily="34" charset="0"/>
              </a:endParaRPr>
            </a:p>
            <a:p>
              <a:pPr eaLnBrk="1" hangingPunct="1">
                <a:spcBef>
                  <a:spcPct val="0"/>
                </a:spcBef>
                <a:buClr>
                  <a:srgbClr val="FF3F3F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>
                  <a:cs typeface="Arial" panose="020B0604020202020204" pitchFamily="34" charset="0"/>
                </a:rPr>
                <a:t> </a:t>
              </a:r>
              <a:r>
                <a:rPr lang="en" altLang="en-US" sz="1600" b="1" i="1">
                  <a:cs typeface="Arial" panose="020B0604020202020204" pitchFamily="34" charset="0"/>
                </a:rPr>
                <a:t>Alport </a:t>
              </a:r>
              <a:r>
                <a:rPr lang="en" altLang="en-US" sz="1600" b="1">
                  <a:cs typeface="Arial" panose="020B0604020202020204" pitchFamily="34" charset="0"/>
                </a:rPr>
                <a:t>'s syndrome</a:t>
              </a:r>
            </a:p>
            <a:p>
              <a:pPr eaLnBrk="1" hangingPunct="1">
                <a:spcBef>
                  <a:spcPct val="0"/>
                </a:spcBef>
                <a:buClr>
                  <a:srgbClr val="FF3F3F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>
                  <a:cs typeface="Arial" panose="020B0604020202020204" pitchFamily="34" charset="0"/>
                </a:rPr>
                <a:t> </a:t>
              </a:r>
              <a:r>
                <a:rPr lang="en" altLang="en-US" sz="1600" b="1" i="1">
                  <a:cs typeface="Arial" panose="020B0604020202020204" pitchFamily="34" charset="0"/>
                </a:rPr>
                <a:t>IgA</a:t>
              </a:r>
              <a:r>
                <a:rPr lang="en" altLang="en-US" sz="1600" b="1">
                  <a:cs typeface="Arial" panose="020B0604020202020204" pitchFamily="34" charset="0"/>
                </a:rPr>
                <a:t> nephropathy</a:t>
              </a:r>
            </a:p>
            <a:p>
              <a:pPr eaLnBrk="1" hangingPunct="1">
                <a:spcBef>
                  <a:spcPct val="0"/>
                </a:spcBef>
                <a:buClr>
                  <a:srgbClr val="FF3F3F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 smtClean="0">
                  <a:cs typeface="Arial" panose="020B0604020202020204" pitchFamily="34" charset="0"/>
                </a:rPr>
                <a:t> focal-segmental </a:t>
              </a:r>
              <a:r>
                <a:rPr lang="en" altLang="en-US" sz="1600" b="1">
                  <a:cs typeface="Arial" panose="020B0604020202020204" pitchFamily="34" charset="0"/>
                </a:rPr>
                <a:t>glomerulosclerosis</a:t>
              </a:r>
            </a:p>
            <a:p>
              <a:pPr eaLnBrk="1" hangingPunct="1">
                <a:spcBef>
                  <a:spcPct val="0"/>
                </a:spcBef>
                <a:buClr>
                  <a:srgbClr val="FF3F3F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 smtClean="0">
                  <a:cs typeface="Arial" panose="020B0604020202020204" pitchFamily="34" charset="0"/>
                </a:rPr>
                <a:t> familial </a:t>
              </a:r>
              <a:r>
                <a:rPr lang="en" altLang="en-US" sz="1600" b="1">
                  <a:cs typeface="Arial" panose="020B0604020202020204" pitchFamily="34" charset="0"/>
                </a:rPr>
                <a:t>hematuria</a:t>
              </a:r>
            </a:p>
            <a:p>
              <a:pPr eaLnBrk="1" hangingPunct="1">
                <a:spcBef>
                  <a:spcPct val="0"/>
                </a:spcBef>
                <a:buClr>
                  <a:srgbClr val="FF3F3F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 smtClean="0">
                  <a:cs typeface="Arial" panose="020B0604020202020204" pitchFamily="34" charset="0"/>
                </a:rPr>
                <a:t> idiopathic </a:t>
              </a:r>
              <a:r>
                <a:rPr lang="en" altLang="en-US" sz="1600" b="1">
                  <a:cs typeface="Arial" panose="020B0604020202020204" pitchFamily="34" charset="0"/>
                </a:rPr>
                <a:t>hematuria</a:t>
              </a:r>
              <a:endParaRPr lang="sr-Latn-CS" altLang="en-US" sz="1600" b="1"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5"/>
          <p:cNvGrpSpPr>
            <a:grpSpLocks/>
          </p:cNvGrpSpPr>
          <p:nvPr/>
        </p:nvGrpSpPr>
        <p:grpSpPr bwMode="auto">
          <a:xfrm>
            <a:off x="174625" y="203200"/>
            <a:ext cx="8780463" cy="6591300"/>
            <a:chOff x="174625" y="203200"/>
            <a:chExt cx="8780463" cy="6591300"/>
          </a:xfrm>
        </p:grpSpPr>
        <p:sp>
          <p:nvSpPr>
            <p:cNvPr id="19459" name="Rectangle 3"/>
            <p:cNvSpPr>
              <a:spLocks noChangeArrowheads="1"/>
            </p:cNvSpPr>
            <p:nvPr/>
          </p:nvSpPr>
          <p:spPr bwMode="auto">
            <a:xfrm>
              <a:off x="174625" y="203200"/>
              <a:ext cx="8780463" cy="6473825"/>
            </a:xfrm>
            <a:prstGeom prst="rect">
              <a:avLst/>
            </a:prstGeom>
            <a:noFill/>
            <a:ln w="317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9460" name="Line 4"/>
            <p:cNvSpPr>
              <a:spLocks noChangeShapeType="1"/>
            </p:cNvSpPr>
            <p:nvPr/>
          </p:nvSpPr>
          <p:spPr bwMode="auto">
            <a:xfrm flipV="1">
              <a:off x="320675" y="1187450"/>
              <a:ext cx="8491538" cy="1588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61" name="Rectangle 5"/>
            <p:cNvSpPr>
              <a:spLocks noChangeArrowheads="1"/>
            </p:cNvSpPr>
            <p:nvPr/>
          </p:nvSpPr>
          <p:spPr bwMode="auto">
            <a:xfrm>
              <a:off x="330200" y="1217613"/>
              <a:ext cx="8461375" cy="5576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" altLang="en-US" sz="2400" b="1"/>
                <a:t>TREATMENT</a:t>
              </a:r>
              <a:endParaRPr lang="sr-Latn-CS" altLang="en-US" sz="2400" b="1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sr-Latn-CS" altLang="en-US" sz="800" b="1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" altLang="en-US" sz="1800" b="1"/>
                <a:t>ANTIMICROBIAL THERAPY</a:t>
              </a:r>
              <a:endParaRPr lang="sr-Latn-CS" altLang="en-US" sz="1800" b="1"/>
            </a:p>
            <a:p>
              <a:pPr eaLnBrk="1" hangingPunct="1">
                <a:spcBef>
                  <a:spcPct val="0"/>
                </a:spcBef>
                <a:buClr>
                  <a:srgbClr val="FF6582"/>
                </a:buClr>
                <a:buFont typeface="Wingdings 2" panose="05020102010507070707" pitchFamily="18" charset="2"/>
                <a:buChar char=""/>
              </a:pPr>
              <a:r>
                <a:rPr lang="en" altLang="en-US" sz="1600" b="1"/>
                <a:t> ANTIBIOTICS </a:t>
              </a:r>
              <a:r>
                <a:rPr lang="en" altLang="en-US" sz="1600" b="1" smtClean="0"/>
                <a:t>(</a:t>
              </a:r>
              <a:r>
                <a:rPr lang="en" altLang="en-US" sz="1600" b="1" i="1" smtClean="0"/>
                <a:t>penicillin</a:t>
              </a:r>
              <a:r>
                <a:rPr lang="en" altLang="en-US" sz="1600" b="1" smtClean="0"/>
                <a:t>)</a:t>
              </a:r>
              <a:endParaRPr lang="en" altLang="en-US" sz="1600" b="1"/>
            </a:p>
            <a:p>
              <a:pPr lvl="1" eaLnBrk="1" hangingPunct="1">
                <a:spcBef>
                  <a:spcPct val="0"/>
                </a:spcBef>
                <a:buClr>
                  <a:srgbClr val="FF617F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/>
                <a:t> to control local symptoms</a:t>
              </a:r>
              <a:endParaRPr lang="sr-Latn-CS" altLang="en-US" sz="1600" b="1"/>
            </a:p>
            <a:p>
              <a:pPr lvl="1" eaLnBrk="1" hangingPunct="1">
                <a:spcBef>
                  <a:spcPct val="0"/>
                </a:spcBef>
                <a:buClr>
                  <a:srgbClr val="FF5B7A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/>
                <a:t> </a:t>
              </a:r>
              <a:r>
                <a:rPr lang="en" altLang="en-US" sz="1600" b="1" i="1"/>
                <a:t>Penicillin </a:t>
              </a:r>
              <a:r>
                <a:rPr lang="en" altLang="en-US" sz="1600" b="1"/>
                <a:t>250-500 </a:t>
              </a:r>
              <a:r>
                <a:rPr lang="en" altLang="en-US" sz="1600" b="1" i="1"/>
                <a:t>mg per os na</a:t>
              </a:r>
              <a:r>
                <a:rPr lang="en" altLang="en-US" sz="1600" b="1"/>
                <a:t> </a:t>
              </a:r>
              <a:r>
                <a:rPr lang="en" altLang="en-US" sz="1600" b="1" i="1"/>
                <a:t>6-8 </a:t>
              </a:r>
              <a:r>
                <a:rPr lang="en" altLang="en-US" sz="1600" b="1" i="1" smtClean="0"/>
                <a:t>hours</a:t>
              </a:r>
              <a:r>
                <a:rPr lang="en" altLang="en-US" sz="1600" b="1" smtClean="0"/>
                <a:t>, </a:t>
              </a:r>
              <a:r>
                <a:rPr lang="en" altLang="en-US" sz="1600" b="1"/>
                <a:t>10 days</a:t>
              </a:r>
              <a:endParaRPr lang="sr-Latn-CS" altLang="en-US" sz="1600" b="1"/>
            </a:p>
            <a:p>
              <a:pPr lvl="1" eaLnBrk="1" hangingPunct="1">
                <a:spcBef>
                  <a:spcPct val="0"/>
                </a:spcBef>
                <a:buClr>
                  <a:srgbClr val="FF4B6D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/>
                <a:t> </a:t>
              </a:r>
              <a:r>
                <a:rPr lang="en" altLang="en-US" sz="1600" b="1" i="1"/>
                <a:t>Erythromycin </a:t>
              </a:r>
              <a:r>
                <a:rPr lang="en" altLang="en-US" sz="1600" b="1"/>
                <a:t>250 </a:t>
              </a:r>
              <a:r>
                <a:rPr lang="en" altLang="en-US" sz="1600" b="1" i="1"/>
                <a:t>mg per os </a:t>
              </a:r>
              <a:r>
                <a:rPr lang="en" altLang="en-US" sz="1600" b="1"/>
                <a:t>na </a:t>
              </a:r>
              <a:r>
                <a:rPr lang="en" altLang="en-US" sz="1600" b="1" i="1"/>
                <a:t>6 a.m</a:t>
              </a:r>
            </a:p>
            <a:p>
              <a:pPr eaLnBrk="1" hangingPunct="1">
                <a:spcBef>
                  <a:spcPct val="0"/>
                </a:spcBef>
              </a:pPr>
              <a:endParaRPr lang="sr-Latn-CS" altLang="en-US" sz="1600" b="1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" altLang="en-US" sz="1800" b="1"/>
                <a:t>DIURETICS</a:t>
              </a:r>
              <a:endParaRPr lang="sr-Latn-CS" altLang="en-US" sz="1800" b="1"/>
            </a:p>
            <a:p>
              <a:pPr eaLnBrk="1" hangingPunct="1">
                <a:spcBef>
                  <a:spcPct val="0"/>
                </a:spcBef>
                <a:buClr>
                  <a:srgbClr val="FF476A"/>
                </a:buClr>
                <a:buFont typeface="Wingdings 2" panose="05020102010507070707" pitchFamily="18" charset="2"/>
                <a:buChar char=""/>
              </a:pPr>
              <a:r>
                <a:rPr lang="en" altLang="en-US" sz="1600" b="1"/>
                <a:t> DIURETICS OF THE LOOP OF HENLE</a:t>
              </a:r>
              <a:endParaRPr lang="sr-Latn-CS" altLang="en-US" sz="1600" b="1"/>
            </a:p>
            <a:p>
              <a:pPr lvl="1" eaLnBrk="1" hangingPunct="1">
                <a:spcBef>
                  <a:spcPct val="0"/>
                </a:spcBef>
                <a:buClr>
                  <a:srgbClr val="FF4B6D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/>
                <a:t> treatment of swelling</a:t>
              </a:r>
              <a:endParaRPr lang="sr-Latn-CS" altLang="en-US" sz="1600" b="1"/>
            </a:p>
            <a:p>
              <a:pPr lvl="1" eaLnBrk="1" hangingPunct="1">
                <a:spcBef>
                  <a:spcPct val="0"/>
                </a:spcBef>
                <a:buClr>
                  <a:srgbClr val="FF5D7C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/>
                <a:t> control of hypervolemia</a:t>
              </a:r>
            </a:p>
            <a:p>
              <a:pPr lvl="1" eaLnBrk="1" hangingPunct="1">
                <a:spcBef>
                  <a:spcPct val="0"/>
                </a:spcBef>
                <a:buClr>
                  <a:srgbClr val="FF2F57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 smtClean="0"/>
                <a:t> control </a:t>
              </a:r>
              <a:r>
                <a:rPr lang="en" altLang="en-US" sz="1600" b="1"/>
                <a:t>of hypertension</a:t>
              </a:r>
              <a:endParaRPr lang="sr-Latn-CS" altLang="en-US" sz="1600" b="1"/>
            </a:p>
            <a:p>
              <a:pPr lvl="1" eaLnBrk="1" hangingPunct="1">
                <a:spcBef>
                  <a:spcPct val="0"/>
                </a:spcBef>
                <a:buClr>
                  <a:srgbClr val="FF2D5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/>
                <a:t> volume dependent hypertension</a:t>
              </a:r>
            </a:p>
            <a:p>
              <a:pPr lvl="1" eaLnBrk="1" hangingPunct="1">
                <a:spcBef>
                  <a:spcPct val="0"/>
                </a:spcBef>
                <a:buFontTx/>
                <a:buChar char="•"/>
              </a:pPr>
              <a:endParaRPr lang="en-US" altLang="en-US" sz="1400" b="1"/>
            </a:p>
            <a:p>
              <a:pPr lvl="1" eaLnBrk="1" hangingPunct="1">
                <a:spcBef>
                  <a:spcPct val="0"/>
                </a:spcBef>
                <a:buFontTx/>
                <a:buNone/>
              </a:pPr>
              <a:endParaRPr lang="en-US" altLang="en-US" sz="1400" b="1"/>
            </a:p>
            <a:p>
              <a:pPr lvl="1" eaLnBrk="1" hangingPunct="1">
                <a:spcBef>
                  <a:spcPct val="0"/>
                </a:spcBef>
                <a:buFontTx/>
                <a:buChar char="•"/>
              </a:pPr>
              <a:endParaRPr lang="en-US" altLang="en-US" sz="1400" b="1"/>
            </a:p>
            <a:p>
              <a:pPr lvl="1" eaLnBrk="1" hangingPunct="1">
                <a:spcBef>
                  <a:spcPct val="0"/>
                </a:spcBef>
                <a:buFontTx/>
                <a:buChar char="•"/>
              </a:pPr>
              <a:endParaRPr lang="en-US" altLang="en-US" sz="1400" b="1"/>
            </a:p>
            <a:p>
              <a:pPr lvl="1" eaLnBrk="1" hangingPunct="1">
                <a:spcBef>
                  <a:spcPct val="0"/>
                </a:spcBef>
                <a:buFontTx/>
                <a:buChar char="•"/>
              </a:pPr>
              <a:endParaRPr lang="en-US" altLang="en-US" sz="1400" b="1"/>
            </a:p>
            <a:p>
              <a:pPr lvl="1" eaLnBrk="1" hangingPunct="1">
                <a:spcBef>
                  <a:spcPct val="0"/>
                </a:spcBef>
                <a:buFontTx/>
                <a:buChar char="•"/>
              </a:pPr>
              <a:endParaRPr lang="en-US" altLang="en-US" sz="1400" b="1"/>
            </a:p>
            <a:p>
              <a:pPr lvl="1" eaLnBrk="1" hangingPunct="1">
                <a:spcBef>
                  <a:spcPct val="0"/>
                </a:spcBef>
                <a:buFontTx/>
                <a:buChar char="•"/>
              </a:pPr>
              <a:endParaRPr lang="en-US" altLang="en-US" sz="1400" b="1"/>
            </a:p>
            <a:p>
              <a:pPr lvl="1" eaLnBrk="1" hangingPunct="1">
                <a:spcBef>
                  <a:spcPct val="0"/>
                </a:spcBef>
                <a:buFontTx/>
                <a:buChar char="•"/>
              </a:pPr>
              <a:endParaRPr lang="sr-Latn-CS" altLang="en-US" sz="1400" b="1"/>
            </a:p>
            <a:p>
              <a:pPr lvl="1" eaLnBrk="1" hangingPunct="1">
                <a:spcBef>
                  <a:spcPct val="0"/>
                </a:spcBef>
                <a:buFontTx/>
                <a:buNone/>
              </a:pPr>
              <a:endParaRPr lang="sr-Latn-CS" altLang="en-US" sz="400" b="1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sr-Latn-CS" altLang="en-US" sz="400" b="1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sr-Latn-CS" altLang="en-US" sz="1400" b="1"/>
            </a:p>
          </p:txBody>
        </p:sp>
        <p:sp>
          <p:nvSpPr>
            <p:cNvPr id="19462" name="Rectangle 7"/>
            <p:cNvSpPr>
              <a:spLocks noChangeArrowheads="1"/>
            </p:cNvSpPr>
            <p:nvPr/>
          </p:nvSpPr>
          <p:spPr bwMode="auto">
            <a:xfrm>
              <a:off x="449263" y="4862513"/>
              <a:ext cx="5475676" cy="1581150"/>
            </a:xfrm>
            <a:prstGeom prst="rect">
              <a:avLst/>
            </a:prstGeom>
            <a:noFill/>
            <a:ln w="317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" altLang="en-US" sz="1600" b="1"/>
                <a:t>DIURETICS OF THE LOOP OF HENLE</a:t>
              </a:r>
              <a:endParaRPr lang="sr-Latn-CS" altLang="en-US" sz="1600" b="1"/>
            </a:p>
            <a:p>
              <a:pPr eaLnBrk="1" hangingPunct="1">
                <a:spcBef>
                  <a:spcPct val="0"/>
                </a:spcBef>
                <a:buClr>
                  <a:srgbClr val="FF9F9F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/>
                <a:t> </a:t>
              </a:r>
              <a:r>
                <a:rPr lang="en" altLang="en-US" sz="1600" b="1" i="1"/>
                <a:t>Lasix</a:t>
              </a:r>
              <a:r>
                <a:rPr lang="en" altLang="en-US" sz="1600" b="1"/>
                <a:t> </a:t>
              </a:r>
              <a:r>
                <a:rPr lang="en" altLang="en-US" sz="1600" b="1" smtClean="0"/>
                <a:t>tabl. 40 </a:t>
              </a:r>
              <a:r>
                <a:rPr lang="en" altLang="en-US" sz="1600" b="1" i="1"/>
                <a:t>mg</a:t>
              </a:r>
            </a:p>
            <a:p>
              <a:pPr eaLnBrk="1" hangingPunct="1">
                <a:spcBef>
                  <a:spcPct val="0"/>
                </a:spcBef>
                <a:buClr>
                  <a:srgbClr val="FF9F9F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/>
                <a:t> initial </a:t>
              </a:r>
              <a:r>
                <a:rPr lang="en" altLang="en-US" sz="1600" b="1" smtClean="0"/>
                <a:t>dose: </a:t>
              </a:r>
              <a:r>
                <a:rPr lang="en" altLang="en-US" sz="1600" b="1"/>
                <a:t>40-80 </a:t>
              </a:r>
              <a:r>
                <a:rPr lang="en" altLang="en-US" sz="1600" b="1" i="1"/>
                <a:t>mg</a:t>
              </a:r>
              <a:r>
                <a:rPr lang="en" altLang="en-US" sz="1600" b="1"/>
                <a:t> </a:t>
              </a:r>
              <a:r>
                <a:rPr lang="en" altLang="en-US" sz="1600" b="1" i="1"/>
                <a:t>per person</a:t>
              </a:r>
            </a:p>
            <a:p>
              <a:pPr eaLnBrk="1" hangingPunct="1">
                <a:spcBef>
                  <a:spcPct val="0"/>
                </a:spcBef>
                <a:buClr>
                  <a:srgbClr val="FF9F9F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/>
                <a:t> increase the dose by 20-40 </a:t>
              </a:r>
              <a:r>
                <a:rPr lang="en" altLang="en-US" sz="1600" b="1" i="1"/>
                <a:t>mg</a:t>
              </a:r>
              <a:r>
                <a:rPr lang="en" altLang="en-US" sz="1600" b="1"/>
                <a:t> every time </a:t>
              </a:r>
              <a:r>
                <a:rPr lang="en" altLang="en-US" sz="1600" b="1" i="1"/>
                <a:t>6 a.m</a:t>
              </a:r>
            </a:p>
            <a:p>
              <a:pPr eaLnBrk="1" hangingPunct="1">
                <a:spcBef>
                  <a:spcPct val="0"/>
                </a:spcBef>
                <a:buClr>
                  <a:srgbClr val="FF9F9F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/>
                <a:t> maximum dose </a:t>
              </a:r>
              <a:r>
                <a:rPr lang="en" altLang="en-US" sz="1600" b="1" i="1"/>
                <a:t>Lasix </a:t>
              </a:r>
              <a:r>
                <a:rPr lang="en" altLang="en-US" sz="1600" b="1"/>
                <a:t>200 </a:t>
              </a:r>
              <a:r>
                <a:rPr lang="en" altLang="en-US" sz="1600" b="1" i="1" smtClean="0"/>
                <a:t>mg/day</a:t>
              </a:r>
              <a:endParaRPr lang="en-US" altLang="en-US" sz="1400" b="1">
                <a:sym typeface="Symbol" panose="05050102010706020507" pitchFamily="18" charset="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sr-Latn-CS" altLang="en-US" sz="1400" b="1">
                <a:sym typeface="Symbol" panose="05050102010706020507" pitchFamily="18" charset="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0"/>
          <p:cNvGrpSpPr>
            <a:grpSpLocks/>
          </p:cNvGrpSpPr>
          <p:nvPr/>
        </p:nvGrpSpPr>
        <p:grpSpPr bwMode="auto">
          <a:xfrm>
            <a:off x="247650" y="1114425"/>
            <a:ext cx="8621713" cy="5280025"/>
            <a:chOff x="276225" y="1113724"/>
            <a:chExt cx="8621714" cy="5280025"/>
          </a:xfrm>
        </p:grpSpPr>
        <p:sp>
          <p:nvSpPr>
            <p:cNvPr id="3076" name="Rectangle 2"/>
            <p:cNvSpPr>
              <a:spLocks noChangeArrowheads="1"/>
            </p:cNvSpPr>
            <p:nvPr/>
          </p:nvSpPr>
          <p:spPr bwMode="auto">
            <a:xfrm>
              <a:off x="276225" y="1113724"/>
              <a:ext cx="8621714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b="1"/>
                <a:t>GLOMERULONEPHRITIS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2000" b="1"/>
                <a:t>(GLOMERULAR KIDNEY DISEASES)</a:t>
              </a:r>
              <a:endParaRPr lang="sr-Latn-CS" altLang="en-US" sz="2000" b="1"/>
            </a:p>
          </p:txBody>
        </p:sp>
        <p:sp>
          <p:nvSpPr>
            <p:cNvPr id="3077" name="Line 4"/>
            <p:cNvSpPr>
              <a:spLocks noChangeShapeType="1"/>
            </p:cNvSpPr>
            <p:nvPr/>
          </p:nvSpPr>
          <p:spPr bwMode="auto">
            <a:xfrm flipV="1">
              <a:off x="320675" y="1999549"/>
              <a:ext cx="8432801" cy="1587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8" name="Rectangle 5"/>
            <p:cNvSpPr>
              <a:spLocks noChangeArrowheads="1"/>
            </p:cNvSpPr>
            <p:nvPr/>
          </p:nvSpPr>
          <p:spPr bwMode="auto">
            <a:xfrm>
              <a:off x="320675" y="2066223"/>
              <a:ext cx="8432801" cy="4327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tabLst>
                  <a:tab pos="261938" algn="l"/>
                </a:tabLst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tabLst>
                  <a:tab pos="261938" algn="l"/>
                </a:tabLs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tabLst>
                  <a:tab pos="2619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tabLst>
                  <a:tab pos="261938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tabLst>
                  <a:tab pos="261938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261938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261938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261938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261938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 eaLnBrk="1" hangingPunct="1">
                <a:spcBef>
                  <a:spcPct val="0"/>
                </a:spcBef>
                <a:buFontTx/>
                <a:buNone/>
              </a:pPr>
              <a:endParaRPr lang="sr-Cyrl-CS" altLang="en-US" sz="2000" b="1"/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en" altLang="en-US" sz="2400" b="1"/>
                <a:t>DEFINITION:</a:t>
              </a: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endParaRPr lang="sr-Cyrl-CS" altLang="en-US" sz="800" b="1"/>
            </a:p>
            <a:p>
              <a:pPr algn="just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r>
                <a:rPr lang="sr-Latn-RS" altLang="en-US" sz="1800" b="1" smtClean="0"/>
                <a:t> </a:t>
              </a:r>
              <a:r>
                <a:rPr lang="en" altLang="en-US" sz="1800" b="1" smtClean="0"/>
                <a:t>Glomerular kidney diseases (glomerulonephritis) are diverse</a:t>
              </a:r>
            </a:p>
            <a:p>
              <a:pPr algn="just" eaLnBrk="1" hangingPunct="1">
                <a:spcBef>
                  <a:spcPct val="0"/>
                </a:spcBef>
                <a:buClr>
                  <a:srgbClr val="FF7575"/>
                </a:buClr>
                <a:buFontTx/>
                <a:buNone/>
              </a:pPr>
              <a:r>
                <a:rPr lang="sr-Latn-RS" altLang="en-US" sz="1800" b="1" smtClean="0"/>
                <a:t>     </a:t>
              </a:r>
              <a:r>
                <a:rPr lang="en" altLang="en-US" sz="1800" b="1" smtClean="0"/>
                <a:t>group of glomerular diseases, mediated by immune mechanisms,</a:t>
              </a:r>
              <a:r>
                <a:rPr lang="sr-Latn-RS" altLang="en-US" sz="1800" b="1" smtClean="0"/>
                <a:t> in</a:t>
              </a:r>
              <a:r>
                <a:rPr lang="en" altLang="en-US" sz="1800" b="1" smtClean="0"/>
                <a:t> </a:t>
              </a:r>
            </a:p>
            <a:p>
              <a:pPr algn="just" eaLnBrk="1" hangingPunct="1">
                <a:spcBef>
                  <a:spcPct val="0"/>
                </a:spcBef>
                <a:buClr>
                  <a:srgbClr val="FF7575"/>
                </a:buClr>
                <a:buFontTx/>
                <a:buNone/>
              </a:pPr>
              <a:r>
                <a:rPr lang="sr-Latn-RS" altLang="en-US" sz="1800" b="1" smtClean="0"/>
                <a:t>     </a:t>
              </a:r>
              <a:r>
                <a:rPr lang="en" altLang="en-US" sz="1800" b="1" smtClean="0"/>
                <a:t>which </a:t>
              </a:r>
              <a:r>
                <a:rPr lang="sr-Latn-RS" altLang="en-US" sz="1800" b="1" smtClean="0"/>
                <a:t>the structure and function of glomerul are </a:t>
              </a:r>
              <a:r>
                <a:rPr lang="en" altLang="en-US" sz="1800" b="1" smtClean="0"/>
                <a:t>primarily damaged</a:t>
              </a:r>
            </a:p>
            <a:p>
              <a:pPr algn="just" eaLnBrk="1" hangingPunct="1">
                <a:spcBef>
                  <a:spcPct val="0"/>
                </a:spcBef>
                <a:buClr>
                  <a:srgbClr val="FF7575"/>
                </a:buClr>
                <a:buFontTx/>
                <a:buNone/>
              </a:pPr>
              <a:endParaRPr lang="sr-Cyrl-CS" altLang="en-US" sz="1800" b="1" smtClean="0"/>
            </a:p>
            <a:p>
              <a:pPr algn="just" eaLnBrk="1" hangingPunct="1">
                <a:spcBef>
                  <a:spcPct val="0"/>
                </a:spcBef>
                <a:buClr>
                  <a:srgbClr val="FF7575"/>
                </a:buClr>
                <a:buFontTx/>
                <a:buNone/>
              </a:pPr>
              <a:endParaRPr lang="sr-Cyrl-CS" altLang="en-US" sz="1800" b="1"/>
            </a:p>
            <a:p>
              <a:pPr algn="just" eaLnBrk="1" hangingPunct="1">
                <a:spcBef>
                  <a:spcPct val="0"/>
                </a:spcBef>
                <a:buClr>
                  <a:srgbClr val="FF7575"/>
                </a:buClr>
                <a:buFontTx/>
                <a:buNone/>
              </a:pPr>
              <a:endParaRPr lang="sr-Cyrl-CS" altLang="en-US" sz="1800" b="1"/>
            </a:p>
            <a:p>
              <a:pPr algn="just" eaLnBrk="1" hangingPunct="1">
                <a:spcBef>
                  <a:spcPct val="0"/>
                </a:spcBef>
                <a:buClr>
                  <a:srgbClr val="FF7575"/>
                </a:buClr>
                <a:buFontTx/>
                <a:buNone/>
              </a:pPr>
              <a:endParaRPr lang="sr-Cyrl-CS" altLang="en-US" sz="1800" b="1"/>
            </a:p>
            <a:p>
              <a:pPr algn="just" eaLnBrk="1" hangingPunct="1">
                <a:spcBef>
                  <a:spcPct val="0"/>
                </a:spcBef>
                <a:buClr>
                  <a:srgbClr val="FF7575"/>
                </a:buClr>
                <a:buFontTx/>
                <a:buNone/>
              </a:pPr>
              <a:endParaRPr lang="en-US" altLang="en-US" sz="1800" b="1"/>
            </a:p>
            <a:p>
              <a:pPr algn="just" eaLnBrk="1" hangingPunct="1">
                <a:spcBef>
                  <a:spcPct val="0"/>
                </a:spcBef>
                <a:buClr>
                  <a:srgbClr val="FF7575"/>
                </a:buClr>
                <a:buFontTx/>
                <a:buNone/>
              </a:pPr>
              <a:endParaRPr lang="en-US" altLang="en-US" sz="200" b="1"/>
            </a:p>
            <a:p>
              <a:pPr lvl="1" algn="just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endParaRPr lang="en-US" altLang="en-US" sz="1600" b="1"/>
            </a:p>
            <a:p>
              <a:pPr algn="just" eaLnBrk="1" hangingPunct="1">
                <a:spcBef>
                  <a:spcPct val="0"/>
                </a:spcBef>
                <a:buClr>
                  <a:srgbClr val="FF7575"/>
                </a:buClr>
                <a:buFontTx/>
                <a:buNone/>
              </a:pPr>
              <a:endParaRPr lang="en-US" altLang="en-US" sz="1600" b="1"/>
            </a:p>
            <a:p>
              <a:pPr algn="just" eaLnBrk="1" hangingPunct="1">
                <a:spcBef>
                  <a:spcPct val="0"/>
                </a:spcBef>
                <a:buClr>
                  <a:srgbClr val="FF7575"/>
                </a:buClr>
                <a:buFontTx/>
                <a:buNone/>
              </a:pPr>
              <a:endParaRPr lang="en-US" altLang="en-US" sz="1600" b="1"/>
            </a:p>
            <a:p>
              <a:pPr algn="just" eaLnBrk="1" hangingPunct="1">
                <a:spcBef>
                  <a:spcPct val="0"/>
                </a:spcBef>
                <a:buClr>
                  <a:srgbClr val="FF7575"/>
                </a:buClr>
                <a:buFontTx/>
                <a:buNone/>
              </a:pPr>
              <a:endParaRPr lang="en-US" altLang="en-US" sz="1600" b="1"/>
            </a:p>
            <a:p>
              <a:pPr algn="just" eaLnBrk="1" hangingPunct="1">
                <a:spcBef>
                  <a:spcPct val="0"/>
                </a:spcBef>
                <a:buClr>
                  <a:srgbClr val="FF7575"/>
                </a:buClr>
                <a:buFontTx/>
                <a:buNone/>
              </a:pPr>
              <a:endParaRPr lang="en-US" altLang="en-US" sz="1600" b="1"/>
            </a:p>
            <a:p>
              <a:pPr algn="just" eaLnBrk="1" hangingPunct="1">
                <a:spcBef>
                  <a:spcPct val="0"/>
                </a:spcBef>
                <a:buClr>
                  <a:srgbClr val="FF7575"/>
                </a:buClr>
                <a:buFontTx/>
                <a:buNone/>
              </a:pPr>
              <a:endParaRPr lang="en-US" altLang="en-US" sz="1600" b="1"/>
            </a:p>
            <a:p>
              <a:pPr algn="just" eaLnBrk="1" hangingPunct="1">
                <a:spcBef>
                  <a:spcPct val="0"/>
                </a:spcBef>
                <a:buClr>
                  <a:srgbClr val="FF7575"/>
                </a:buClr>
                <a:buFontTx/>
                <a:buNone/>
              </a:pPr>
              <a:endParaRPr lang="en-US" altLang="en-US" sz="1600" b="1"/>
            </a:p>
          </p:txBody>
        </p:sp>
      </p:grpSp>
      <p:sp>
        <p:nvSpPr>
          <p:cNvPr id="7" name="Rectangle 6"/>
          <p:cNvSpPr/>
          <p:nvPr/>
        </p:nvSpPr>
        <p:spPr>
          <a:xfrm>
            <a:off x="292100" y="2066925"/>
            <a:ext cx="8432800" cy="4543425"/>
          </a:xfrm>
          <a:prstGeom prst="rect">
            <a:avLst/>
          </a:prstGeom>
          <a:noFill/>
          <a:ln w="3175"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9"/>
          <p:cNvGrpSpPr>
            <a:grpSpLocks/>
          </p:cNvGrpSpPr>
          <p:nvPr/>
        </p:nvGrpSpPr>
        <p:grpSpPr bwMode="auto">
          <a:xfrm>
            <a:off x="174625" y="203200"/>
            <a:ext cx="8791575" cy="6532563"/>
            <a:chOff x="174625" y="203200"/>
            <a:chExt cx="8792074" cy="6531881"/>
          </a:xfrm>
        </p:grpSpPr>
        <p:sp>
          <p:nvSpPr>
            <p:cNvPr id="20483" name="Rectangle 3"/>
            <p:cNvSpPr>
              <a:spLocks noChangeArrowheads="1"/>
            </p:cNvSpPr>
            <p:nvPr/>
          </p:nvSpPr>
          <p:spPr bwMode="auto">
            <a:xfrm>
              <a:off x="174625" y="203200"/>
              <a:ext cx="8780463" cy="6473825"/>
            </a:xfrm>
            <a:prstGeom prst="rect">
              <a:avLst/>
            </a:prstGeom>
            <a:noFill/>
            <a:ln w="317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20484" name="Line 4"/>
            <p:cNvSpPr>
              <a:spLocks noChangeShapeType="1"/>
            </p:cNvSpPr>
            <p:nvPr/>
          </p:nvSpPr>
          <p:spPr bwMode="auto">
            <a:xfrm flipV="1">
              <a:off x="320675" y="1128709"/>
              <a:ext cx="8491538" cy="1587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85" name="Rectangle 5"/>
            <p:cNvSpPr>
              <a:spLocks noChangeArrowheads="1"/>
            </p:cNvSpPr>
            <p:nvPr/>
          </p:nvSpPr>
          <p:spPr bwMode="auto">
            <a:xfrm>
              <a:off x="214088" y="1071787"/>
              <a:ext cx="8461375" cy="5576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" altLang="en-US" sz="2000" b="1"/>
                <a:t>TREATMENT</a:t>
              </a:r>
              <a:endParaRPr lang="sr-Latn-CS" altLang="en-US" sz="2000" b="1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sr-Latn-CS" altLang="en-US" sz="400" b="1"/>
            </a:p>
            <a:p>
              <a:pPr lvl="1" eaLnBrk="1" hangingPunct="1">
                <a:spcBef>
                  <a:spcPct val="0"/>
                </a:spcBef>
                <a:buFontTx/>
                <a:buNone/>
              </a:pPr>
              <a:endParaRPr lang="sr-Latn-CS" altLang="en-US" sz="400" b="1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" altLang="en-US" sz="1600" b="1"/>
                <a:t>VASODILATOR DRUGS</a:t>
              </a:r>
              <a:endParaRPr lang="sr-Latn-CS" altLang="en-US" sz="1600" b="1"/>
            </a:p>
            <a:p>
              <a:pPr eaLnBrk="1" hangingPunct="1">
                <a:spcBef>
                  <a:spcPct val="0"/>
                </a:spcBef>
                <a:buClr>
                  <a:srgbClr val="FF2D2D"/>
                </a:buClr>
              </a:pPr>
              <a:r>
                <a:rPr lang="en" altLang="en-US" sz="1600" b="1"/>
                <a:t> control of hypertension</a:t>
              </a:r>
              <a:endParaRPr lang="sr-Latn-CS" altLang="en-US" sz="1600" b="1"/>
            </a:p>
            <a:p>
              <a:pPr eaLnBrk="1" hangingPunct="1">
                <a:spcBef>
                  <a:spcPct val="0"/>
                </a:spcBef>
                <a:buClr>
                  <a:srgbClr val="FF2525"/>
                </a:buClr>
              </a:pPr>
              <a:r>
                <a:rPr lang="en" altLang="en-US" sz="1600" b="1"/>
                <a:t> treatment of hypertensive encephalopathy</a:t>
              </a:r>
              <a:endParaRPr lang="sr-Latn-CS" altLang="en-US" sz="1600" b="1"/>
            </a:p>
            <a:p>
              <a:pPr lvl="1" eaLnBrk="1" hangingPunct="1">
                <a:spcBef>
                  <a:spcPct val="0"/>
                </a:spcBef>
                <a:buClr>
                  <a:srgbClr val="FF2929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/>
                <a:t> </a:t>
              </a:r>
              <a:r>
                <a:rPr lang="en" altLang="en-US" sz="1600" b="1" i="1"/>
                <a:t>hydralazine</a:t>
              </a:r>
              <a:endParaRPr lang="en-US" altLang="en-US" sz="1600" b="1" i="1"/>
            </a:p>
            <a:p>
              <a:pPr lvl="1" eaLnBrk="1" hangingPunct="1">
                <a:spcBef>
                  <a:spcPct val="0"/>
                </a:spcBef>
                <a:buClr>
                  <a:srgbClr val="FF2929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i="1"/>
                <a:t> </a:t>
              </a:r>
              <a:r>
                <a:rPr lang="en" altLang="en-US" sz="1600" b="1" i="1" smtClean="0"/>
                <a:t>nifedipine</a:t>
              </a:r>
              <a:endParaRPr lang="en-US" altLang="en-US" sz="1600" b="1" i="1"/>
            </a:p>
            <a:p>
              <a:pPr lvl="1" eaLnBrk="1" hangingPunct="1">
                <a:spcBef>
                  <a:spcPct val="0"/>
                </a:spcBef>
                <a:buClr>
                  <a:srgbClr val="FF2929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i="1" smtClean="0"/>
                <a:t> sodium </a:t>
              </a:r>
              <a:r>
                <a:rPr lang="en" altLang="en-US" sz="1600" b="1" i="1"/>
                <a:t>- nitroprusside</a:t>
              </a:r>
              <a:endParaRPr lang="en-US" altLang="en-US" sz="1600" b="1" i="1"/>
            </a:p>
            <a:p>
              <a:pPr lvl="1" eaLnBrk="1" hangingPunct="1">
                <a:spcBef>
                  <a:spcPct val="0"/>
                </a:spcBef>
                <a:buClr>
                  <a:srgbClr val="FF2929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i="1"/>
                <a:t> </a:t>
              </a:r>
              <a:r>
                <a:rPr lang="en" altLang="en-US" sz="1600" b="1" i="1" smtClean="0"/>
                <a:t>diazoxide</a:t>
              </a:r>
              <a:endParaRPr lang="en" altLang="en-US" sz="1600" b="1" i="1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sr-Latn-CS" altLang="en-US" sz="800" b="1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" altLang="en-US" sz="1600" b="1"/>
                <a:t>CORTICOSTEROIDS AND </a:t>
              </a:r>
              <a:r>
                <a:rPr lang="en" altLang="en-US" sz="1600" b="1" smtClean="0"/>
                <a:t>IMMUNOSUPPR.</a:t>
              </a:r>
              <a:endParaRPr lang="sr-Latn-CS" altLang="en-US" sz="1600" b="1"/>
            </a:p>
            <a:p>
              <a:pPr eaLnBrk="1" hangingPunct="1">
                <a:spcBef>
                  <a:spcPct val="0"/>
                </a:spcBef>
                <a:buClr>
                  <a:srgbClr val="FF2D2D"/>
                </a:buClr>
              </a:pPr>
              <a:r>
                <a:rPr lang="en" altLang="en-US" sz="1600" b="1"/>
                <a:t> in the most severe cases </a:t>
              </a:r>
              <a:r>
                <a:rPr lang="en" altLang="en-US" sz="1600" b="1" i="1"/>
                <a:t>PSGN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sr-Latn-CS" altLang="en-US" sz="800" b="1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" altLang="en-US" sz="1600" b="1"/>
                <a:t>HEMODIALYSIS</a:t>
              </a:r>
              <a:endParaRPr lang="sr-Latn-CS" altLang="en-US" sz="1600" b="1"/>
            </a:p>
            <a:p>
              <a:pPr eaLnBrk="1" hangingPunct="1">
                <a:spcBef>
                  <a:spcPct val="0"/>
                </a:spcBef>
                <a:buClr>
                  <a:srgbClr val="FF3B3B"/>
                </a:buClr>
              </a:pPr>
              <a:r>
                <a:rPr lang="en" altLang="en-US" sz="1600" b="1"/>
                <a:t> hypervolemia resistant to diuretic therapy</a:t>
              </a:r>
            </a:p>
            <a:p>
              <a:pPr eaLnBrk="1" hangingPunct="1">
                <a:spcBef>
                  <a:spcPct val="0"/>
                </a:spcBef>
                <a:buClr>
                  <a:srgbClr val="FF3B3B"/>
                </a:buClr>
              </a:pPr>
              <a:r>
                <a:rPr lang="en" altLang="en-US" sz="1600" b="1" smtClean="0"/>
                <a:t> pulmonary </a:t>
              </a:r>
              <a:r>
                <a:rPr lang="en" altLang="en-US" sz="1600" b="1"/>
                <a:t>edema resistant to diuretic therapy</a:t>
              </a:r>
            </a:p>
            <a:p>
              <a:pPr eaLnBrk="1" hangingPunct="1">
                <a:spcBef>
                  <a:spcPct val="0"/>
                </a:spcBef>
                <a:buClr>
                  <a:srgbClr val="FF3B3B"/>
                </a:buClr>
              </a:pPr>
              <a:r>
                <a:rPr lang="en" altLang="en-US" sz="1600" b="1" smtClean="0"/>
                <a:t> fast-progressive </a:t>
              </a:r>
              <a:r>
                <a:rPr lang="en" altLang="en-US" sz="1600" b="1"/>
                <a:t>increase of nitrogen substances</a:t>
              </a:r>
              <a:endParaRPr lang="sr-Latn-CS" altLang="en-US" sz="1600" b="1"/>
            </a:p>
            <a:p>
              <a:pPr eaLnBrk="1" hangingPunct="1">
                <a:spcBef>
                  <a:spcPct val="0"/>
                </a:spcBef>
              </a:pPr>
              <a:endParaRPr lang="en-US" altLang="en-US" sz="1600" b="1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600" b="1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600" b="1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600" b="1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600" b="1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sr-Latn-CS" altLang="en-US" sz="1600" b="1"/>
            </a:p>
          </p:txBody>
        </p:sp>
        <p:sp>
          <p:nvSpPr>
            <p:cNvPr id="19462" name="Rectangle 7"/>
            <p:cNvSpPr>
              <a:spLocks noChangeArrowheads="1"/>
            </p:cNvSpPr>
            <p:nvPr/>
          </p:nvSpPr>
          <p:spPr bwMode="auto">
            <a:xfrm>
              <a:off x="4889768" y="1219094"/>
              <a:ext cx="4076931" cy="5515987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sr-Latn-CS" sz="1400" b="1">
                <a:latin typeface="Arial" charset="0"/>
              </a:endParaRPr>
            </a:p>
            <a:p>
              <a:pPr eaLnBrk="1" hangingPunct="1">
                <a:defRPr/>
              </a:pPr>
              <a:endParaRPr lang="sr-Latn-CS" sz="1400" b="1">
                <a:latin typeface="Arial" charset="0"/>
              </a:endParaRPr>
            </a:p>
            <a:p>
              <a:pPr eaLnBrk="1" hangingPunct="1">
                <a:defRPr/>
              </a:pPr>
              <a:r>
                <a:rPr lang="en" sz="1600" b="1">
                  <a:latin typeface="Arial" charset="0"/>
                </a:rPr>
                <a:t>VASODILATORS:</a:t>
              </a:r>
              <a:r>
                <a:rPr lang="en" sz="1400" b="1">
                  <a:latin typeface="Arial" charset="0"/>
                </a:rPr>
                <a:t> </a:t>
              </a:r>
              <a:endParaRPr lang="en-US" sz="1400" b="1">
                <a:latin typeface="Arial" charset="0"/>
              </a:endParaRPr>
            </a:p>
            <a:p>
              <a:pPr eaLnBrk="1" hangingPunct="1">
                <a:buClr>
                  <a:srgbClr val="FF9F9F"/>
                </a:buClr>
                <a:buFont typeface="Wingdings" pitchFamily="2" charset="2"/>
                <a:buChar char="v"/>
                <a:defRPr/>
              </a:pPr>
              <a:r>
                <a:rPr lang="en" sz="1600" b="1" i="1">
                  <a:latin typeface="Arial" charset="0"/>
                </a:rPr>
                <a:t>Sodium nitroprusside</a:t>
              </a:r>
            </a:p>
            <a:p>
              <a:pPr eaLnBrk="1" hangingPunct="1">
                <a:buClr>
                  <a:srgbClr val="FF9F9F"/>
                </a:buClr>
                <a:buFont typeface="Wingdings" pitchFamily="2" charset="2"/>
                <a:buChar char="§"/>
                <a:tabLst>
                  <a:tab pos="180975" algn="l"/>
                </a:tabLst>
                <a:defRPr/>
              </a:pPr>
              <a:r>
                <a:rPr lang="en" sz="1600" b="1">
                  <a:latin typeface="Arial" charset="0"/>
                </a:rPr>
                <a:t>  0.5-8 </a:t>
              </a:r>
              <a:r>
                <a:rPr lang="en" sz="1600" b="1" i="1">
                  <a:latin typeface="Arial" charset="0"/>
                  <a:sym typeface="Symbol" pitchFamily="18" charset="2"/>
                </a:rPr>
                <a:t>g/kg/min iv </a:t>
              </a:r>
              <a:r>
                <a:rPr lang="en" sz="1600" b="1" smtClean="0">
                  <a:latin typeface="Arial" charset="0"/>
                  <a:sym typeface="Symbol" pitchFamily="18" charset="2"/>
                </a:rPr>
                <a:t>inf.</a:t>
              </a:r>
              <a:endParaRPr lang="en" sz="1600" b="1">
                <a:latin typeface="Arial" charset="0"/>
                <a:sym typeface="Symbol" pitchFamily="18" charset="2"/>
              </a:endParaRPr>
            </a:p>
            <a:p>
              <a:pPr eaLnBrk="1" hangingPunct="1">
                <a:buClr>
                  <a:srgbClr val="FF9F9F"/>
                </a:buClr>
                <a:buFont typeface="Wingdings" pitchFamily="2" charset="2"/>
                <a:buChar char="§"/>
                <a:tabLst>
                  <a:tab pos="180975" algn="l"/>
                </a:tabLst>
                <a:defRPr/>
              </a:pPr>
              <a:r>
                <a:rPr lang="en" sz="1600" b="1">
                  <a:latin typeface="Arial" charset="0"/>
                  <a:sym typeface="Symbol" pitchFamily="18" charset="2"/>
                </a:rPr>
                <a:t>   infusion rate by 0.5 </a:t>
              </a:r>
              <a:r>
                <a:rPr lang="en" sz="1600" b="1" i="1">
                  <a:latin typeface="Arial" charset="0"/>
                  <a:sym typeface="Symbol" pitchFamily="18" charset="2"/>
                </a:rPr>
                <a:t>g/kg/min</a:t>
              </a:r>
            </a:p>
            <a:p>
              <a:pPr eaLnBrk="1" hangingPunct="1">
                <a:buClr>
                  <a:srgbClr val="FF9F9F"/>
                </a:buClr>
                <a:buFont typeface="Wingdings" pitchFamily="2" charset="2"/>
                <a:buChar char="§"/>
                <a:tabLst>
                  <a:tab pos="180975" algn="l"/>
                </a:tabLst>
                <a:defRPr/>
              </a:pPr>
              <a:r>
                <a:rPr lang="en" sz="1600" b="1">
                  <a:latin typeface="Arial" charset="0"/>
                  <a:sym typeface="Symbol" pitchFamily="18" charset="2"/>
                </a:rPr>
                <a:t>  infusion  10 </a:t>
              </a:r>
              <a:r>
                <a:rPr lang="en" sz="1600" b="1" i="1">
                  <a:latin typeface="Arial" charset="0"/>
                  <a:sym typeface="Symbol" pitchFamily="18" charset="2"/>
                </a:rPr>
                <a:t>g/kg/min </a:t>
              </a:r>
              <a:r>
                <a:rPr lang="en" sz="1600" b="1">
                  <a:latin typeface="Arial" charset="0"/>
                  <a:sym typeface="Symbol" pitchFamily="18" charset="2"/>
                </a:rPr>
                <a:t>leads</a:t>
              </a:r>
            </a:p>
            <a:p>
              <a:pPr eaLnBrk="1" hangingPunct="1">
                <a:tabLst>
                  <a:tab pos="180975" algn="l"/>
                </a:tabLst>
                <a:defRPr/>
              </a:pPr>
              <a:r>
                <a:rPr lang="en" sz="1600" b="1">
                  <a:latin typeface="Arial" charset="0"/>
                  <a:sym typeface="Symbol" pitchFamily="18" charset="2"/>
                </a:rPr>
                <a:t>   to cyanide intoxication</a:t>
              </a:r>
              <a:endParaRPr lang="sr-Latn-CS" sz="1600" b="1">
                <a:latin typeface="Arial" charset="0"/>
                <a:sym typeface="Symbol" pitchFamily="18" charset="2"/>
              </a:endParaRPr>
            </a:p>
            <a:p>
              <a:pPr eaLnBrk="1" hangingPunct="1">
                <a:defRPr/>
              </a:pPr>
              <a:endParaRPr lang="sr-Latn-CS" sz="800" b="1">
                <a:latin typeface="Arial" charset="0"/>
                <a:sym typeface="Symbol" pitchFamily="18" charset="2"/>
              </a:endParaRPr>
            </a:p>
            <a:p>
              <a:pPr eaLnBrk="1" hangingPunct="1">
                <a:buClr>
                  <a:srgbClr val="FF9F9F"/>
                </a:buClr>
                <a:buFont typeface="Wingdings" pitchFamily="2" charset="2"/>
                <a:buChar char="v"/>
                <a:defRPr/>
              </a:pPr>
              <a:r>
                <a:rPr lang="en" sz="1600" b="1">
                  <a:latin typeface="Arial" charset="0"/>
                  <a:sym typeface="Symbol" pitchFamily="18" charset="2"/>
                </a:rPr>
                <a:t> </a:t>
              </a:r>
              <a:r>
                <a:rPr lang="en" sz="1600" b="1" i="1" smtClean="0">
                  <a:latin typeface="Arial" charset="0"/>
                  <a:sym typeface="Symbol" pitchFamily="18" charset="2"/>
                </a:rPr>
                <a:t>Hydralazine</a:t>
              </a:r>
            </a:p>
            <a:p>
              <a:pPr eaLnBrk="1" hangingPunct="1">
                <a:buClr>
                  <a:srgbClr val="FF9F9F"/>
                </a:buClr>
                <a:buFont typeface="Wingdings" pitchFamily="2" charset="2"/>
                <a:buChar char="§"/>
                <a:tabLst>
                  <a:tab pos="180975" algn="l"/>
                </a:tabLst>
                <a:defRPr/>
              </a:pPr>
              <a:r>
                <a:rPr lang="en" sz="1600" b="1" smtClean="0">
                  <a:latin typeface="Arial" charset="0"/>
                  <a:sym typeface="Symbol" pitchFamily="18" charset="2"/>
                </a:rPr>
                <a:t>  </a:t>
              </a:r>
              <a:r>
                <a:rPr lang="en" sz="1600" b="1" i="1" smtClean="0">
                  <a:latin typeface="Arial" charset="0"/>
                  <a:sym typeface="Symbol" pitchFamily="18" charset="2"/>
                </a:rPr>
                <a:t>iv </a:t>
              </a:r>
              <a:r>
                <a:rPr lang="en" sz="1600" b="1">
                  <a:latin typeface="Arial" charset="0"/>
                  <a:sym typeface="Symbol" pitchFamily="18" charset="2"/>
                </a:rPr>
                <a:t>.: 5-10 </a:t>
              </a:r>
              <a:r>
                <a:rPr lang="en" sz="1600" b="1" i="1" smtClean="0">
                  <a:latin typeface="Arial" charset="0"/>
                  <a:sym typeface="Symbol" pitchFamily="18" charset="2"/>
                </a:rPr>
                <a:t>mg</a:t>
              </a:r>
              <a:r>
                <a:rPr lang="en" sz="1600" b="1" smtClean="0">
                  <a:latin typeface="Arial" charset="0"/>
                  <a:sym typeface="Symbol" pitchFamily="18" charset="2"/>
                </a:rPr>
                <a:t>, </a:t>
              </a:r>
              <a:r>
                <a:rPr lang="en" sz="1600" b="1">
                  <a:latin typeface="Arial" charset="0"/>
                  <a:sym typeface="Symbol" pitchFamily="18" charset="2"/>
                </a:rPr>
                <a:t>repeat every 20-30 </a:t>
              </a:r>
              <a:r>
                <a:rPr lang="en" sz="1600" b="1" i="1">
                  <a:latin typeface="Arial" charset="0"/>
                  <a:sym typeface="Symbol" pitchFamily="18" charset="2"/>
                </a:rPr>
                <a:t>min</a:t>
              </a:r>
            </a:p>
            <a:p>
              <a:pPr eaLnBrk="1" hangingPunct="1">
                <a:buClr>
                  <a:srgbClr val="FF9F9F"/>
                </a:buClr>
                <a:buFont typeface="Wingdings" pitchFamily="2" charset="2"/>
                <a:buChar char="§"/>
                <a:tabLst>
                  <a:tab pos="180975" algn="l"/>
                </a:tabLst>
                <a:defRPr/>
              </a:pPr>
              <a:r>
                <a:rPr lang="en" sz="1600" b="1" smtClean="0">
                  <a:latin typeface="Arial" charset="0"/>
                  <a:sym typeface="Symbol" pitchFamily="18" charset="2"/>
                </a:rPr>
                <a:t>  </a:t>
              </a:r>
              <a:r>
                <a:rPr lang="en" sz="1600" b="1" i="1">
                  <a:latin typeface="Arial" charset="0"/>
                  <a:sym typeface="Symbol" pitchFamily="18" charset="2"/>
                </a:rPr>
                <a:t>per </a:t>
              </a:r>
              <a:r>
                <a:rPr lang="en" sz="1600" b="1" i="1" smtClean="0">
                  <a:latin typeface="Arial" charset="0"/>
                  <a:sym typeface="Symbol" pitchFamily="18" charset="2"/>
                </a:rPr>
                <a:t>os</a:t>
              </a:r>
              <a:r>
                <a:rPr lang="en" sz="1600" b="1" smtClean="0">
                  <a:latin typeface="Arial" charset="0"/>
                  <a:sym typeface="Symbol" pitchFamily="18" charset="2"/>
                </a:rPr>
                <a:t>: </a:t>
              </a:r>
              <a:r>
                <a:rPr lang="en" sz="1600" b="1">
                  <a:latin typeface="Arial" charset="0"/>
                  <a:sym typeface="Symbol" pitchFamily="18" charset="2"/>
                </a:rPr>
                <a:t>10 </a:t>
              </a:r>
              <a:r>
                <a:rPr lang="en" sz="1600" b="1" i="1">
                  <a:latin typeface="Arial" charset="0"/>
                  <a:sym typeface="Symbol" pitchFamily="18" charset="2"/>
                </a:rPr>
                <a:t>mg </a:t>
              </a:r>
              <a:r>
                <a:rPr lang="en" sz="1600" b="1">
                  <a:latin typeface="Arial" charset="0"/>
                  <a:sym typeface="Symbol" pitchFamily="18" charset="2"/>
                </a:rPr>
                <a:t>/ </a:t>
              </a:r>
              <a:r>
                <a:rPr lang="en" sz="1600" b="1" smtClean="0">
                  <a:latin typeface="Arial" charset="0"/>
                  <a:sym typeface="Symbol" pitchFamily="18" charset="2"/>
                </a:rPr>
                <a:t>day, </a:t>
              </a:r>
              <a:r>
                <a:rPr lang="en" sz="1600" b="1">
                  <a:latin typeface="Arial" charset="0"/>
                  <a:sym typeface="Symbol" pitchFamily="18" charset="2"/>
                </a:rPr>
                <a:t>gradually  up to</a:t>
              </a:r>
            </a:p>
            <a:p>
              <a:pPr marL="87313" indent="-87313" eaLnBrk="1" hangingPunct="1">
                <a:tabLst>
                  <a:tab pos="180975" algn="l"/>
                </a:tabLst>
                <a:defRPr/>
              </a:pPr>
              <a:r>
                <a:rPr lang="en" sz="1600" b="1">
                  <a:latin typeface="Arial" charset="0"/>
                  <a:sym typeface="Symbol" pitchFamily="18" charset="2"/>
                </a:rPr>
                <a:t>  doses of 25-50 </a:t>
              </a:r>
              <a:r>
                <a:rPr lang="en" sz="1600" b="1" i="1">
                  <a:latin typeface="Arial" charset="0"/>
                  <a:sym typeface="Symbol" pitchFamily="18" charset="2"/>
                </a:rPr>
                <a:t>mg / </a:t>
              </a:r>
              <a:r>
                <a:rPr lang="en" sz="1600" b="1">
                  <a:latin typeface="Arial" charset="0"/>
                  <a:sym typeface="Symbol" pitchFamily="18" charset="2"/>
                </a:rPr>
                <a:t>day</a:t>
              </a:r>
              <a:endParaRPr lang="sr-Latn-CS" sz="1400" b="1">
                <a:latin typeface="Arial" charset="0"/>
                <a:sym typeface="Symbol" pitchFamily="18" charset="2"/>
              </a:endParaRPr>
            </a:p>
            <a:p>
              <a:pPr eaLnBrk="1" hangingPunct="1">
                <a:defRPr/>
              </a:pPr>
              <a:endParaRPr lang="sr-Latn-CS" sz="1400" b="1">
                <a:latin typeface="Arial" charset="0"/>
                <a:sym typeface="Symbol" pitchFamily="18" charset="2"/>
              </a:endParaRPr>
            </a:p>
            <a:p>
              <a:pPr eaLnBrk="1" hangingPunct="1">
                <a:defRPr/>
              </a:pPr>
              <a:endParaRPr lang="sr-Latn-CS" sz="1400" b="1">
                <a:latin typeface="Arial" charset="0"/>
                <a:sym typeface="Symbol" pitchFamily="18" charset="2"/>
              </a:endParaRPr>
            </a:p>
            <a:p>
              <a:pPr eaLnBrk="1" hangingPunct="1">
                <a:defRPr/>
              </a:pPr>
              <a:endParaRPr lang="sr-Latn-CS" sz="1400" b="1">
                <a:latin typeface="Arial" charset="0"/>
                <a:sym typeface="Symbol" pitchFamily="18" charset="2"/>
              </a:endParaRPr>
            </a:p>
            <a:p>
              <a:pPr eaLnBrk="1" hangingPunct="1">
                <a:defRPr/>
              </a:pPr>
              <a:endParaRPr lang="sr-Latn-CS" sz="1400" b="1">
                <a:latin typeface="Arial" charset="0"/>
                <a:sym typeface="Symbol" pitchFamily="18" charset="2"/>
              </a:endParaRPr>
            </a:p>
            <a:p>
              <a:pPr eaLnBrk="1" hangingPunct="1">
                <a:defRPr/>
              </a:pPr>
              <a:endParaRPr lang="sr-Latn-CS" sz="1400" b="1">
                <a:latin typeface="Arial" charset="0"/>
                <a:sym typeface="Symbol" pitchFamily="18" charset="2"/>
              </a:endParaRPr>
            </a:p>
            <a:p>
              <a:pPr eaLnBrk="1" hangingPunct="1">
                <a:defRPr/>
              </a:pPr>
              <a:endParaRPr lang="sr-Latn-CS" sz="1400" b="1">
                <a:latin typeface="Arial" charset="0"/>
                <a:sym typeface="Symbol" pitchFamily="18" charset="2"/>
              </a:endParaRPr>
            </a:p>
            <a:p>
              <a:pPr eaLnBrk="1" hangingPunct="1">
                <a:defRPr/>
              </a:pPr>
              <a:endParaRPr lang="sr-Latn-CS" sz="1400" b="1">
                <a:latin typeface="Arial" charset="0"/>
                <a:sym typeface="Symbol" pitchFamily="18" charset="2"/>
              </a:endParaRPr>
            </a:p>
            <a:p>
              <a:pPr eaLnBrk="1" hangingPunct="1">
                <a:defRPr/>
              </a:pPr>
              <a:endParaRPr lang="sr-Latn-CS" sz="1400" b="1">
                <a:latin typeface="Arial" charset="0"/>
                <a:sym typeface="Symbol" pitchFamily="18" charset="2"/>
              </a:endParaRPr>
            </a:p>
            <a:p>
              <a:pPr eaLnBrk="1" hangingPunct="1">
                <a:defRPr/>
              </a:pPr>
              <a:endParaRPr lang="sr-Latn-CS" sz="1400" b="1">
                <a:latin typeface="Arial" charset="0"/>
                <a:sym typeface="Symbol" pitchFamily="18" charset="2"/>
              </a:endParaRPr>
            </a:p>
            <a:p>
              <a:pPr eaLnBrk="1" hangingPunct="1">
                <a:defRPr/>
              </a:pPr>
              <a:endParaRPr lang="sr-Latn-CS" sz="1400" b="1">
                <a:latin typeface="Arial" charset="0"/>
                <a:sym typeface="Symbol" pitchFamily="18" charset="2"/>
              </a:endParaRPr>
            </a:p>
            <a:p>
              <a:pPr eaLnBrk="1" hangingPunct="1">
                <a:defRPr/>
              </a:pPr>
              <a:endParaRPr lang="sr-Latn-CS" sz="1400" b="1">
                <a:latin typeface="Arial" charset="0"/>
                <a:sym typeface="Symbol" pitchFamily="18" charset="2"/>
              </a:endParaRPr>
            </a:p>
            <a:p>
              <a:pPr eaLnBrk="1" hangingPunct="1">
                <a:defRPr/>
              </a:pPr>
              <a:endParaRPr lang="sr-Latn-CS" sz="1400" b="1">
                <a:latin typeface="Arial" charset="0"/>
                <a:sym typeface="Symbol" pitchFamily="18" charset="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4"/>
          <p:cNvGrpSpPr>
            <a:grpSpLocks/>
          </p:cNvGrpSpPr>
          <p:nvPr/>
        </p:nvGrpSpPr>
        <p:grpSpPr bwMode="auto">
          <a:xfrm>
            <a:off x="247650" y="1187450"/>
            <a:ext cx="8621713" cy="757238"/>
            <a:chOff x="247650" y="1187450"/>
            <a:chExt cx="8621713" cy="757238"/>
          </a:xfrm>
        </p:grpSpPr>
        <p:sp>
          <p:nvSpPr>
            <p:cNvPr id="21507" name="Rectangle 3"/>
            <p:cNvSpPr>
              <a:spLocks noChangeArrowheads="1"/>
            </p:cNvSpPr>
            <p:nvPr/>
          </p:nvSpPr>
          <p:spPr bwMode="auto">
            <a:xfrm>
              <a:off x="247650" y="1187450"/>
              <a:ext cx="8621713" cy="757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b="1" i="1"/>
                <a:t>IgA </a:t>
              </a:r>
              <a:r>
                <a:rPr lang="en" altLang="en-US" b="1"/>
                <a:t>NEPHROPATHY</a:t>
              </a:r>
              <a:endParaRPr lang="sr-Latn-CS" altLang="en-US" b="1"/>
            </a:p>
          </p:txBody>
        </p:sp>
        <p:sp>
          <p:nvSpPr>
            <p:cNvPr id="21508" name="Line 5"/>
            <p:cNvSpPr>
              <a:spLocks noChangeShapeType="1"/>
            </p:cNvSpPr>
            <p:nvPr/>
          </p:nvSpPr>
          <p:spPr bwMode="auto">
            <a:xfrm flipV="1">
              <a:off x="320675" y="1898426"/>
              <a:ext cx="8432800" cy="1587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6"/>
          <p:cNvGrpSpPr>
            <a:grpSpLocks/>
          </p:cNvGrpSpPr>
          <p:nvPr/>
        </p:nvGrpSpPr>
        <p:grpSpPr bwMode="auto">
          <a:xfrm>
            <a:off x="257175" y="992188"/>
            <a:ext cx="8621713" cy="4513262"/>
            <a:chOff x="257175" y="992146"/>
            <a:chExt cx="8621713" cy="4513512"/>
          </a:xfrm>
        </p:grpSpPr>
        <p:sp>
          <p:nvSpPr>
            <p:cNvPr id="22531" name="Rectangle 3"/>
            <p:cNvSpPr>
              <a:spLocks noChangeArrowheads="1"/>
            </p:cNvSpPr>
            <p:nvPr/>
          </p:nvSpPr>
          <p:spPr bwMode="auto">
            <a:xfrm>
              <a:off x="257175" y="992146"/>
              <a:ext cx="8621713" cy="914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b="1" i="1"/>
                <a:t>IgA </a:t>
              </a:r>
              <a:r>
                <a:rPr lang="en" altLang="en-US" b="1"/>
                <a:t>NEPHROPATHY</a:t>
              </a:r>
              <a:endParaRPr lang="sr-Latn-CS" altLang="en-US" b="1"/>
            </a:p>
          </p:txBody>
        </p:sp>
        <p:sp>
          <p:nvSpPr>
            <p:cNvPr id="22532" name="Line 5"/>
            <p:cNvSpPr>
              <a:spLocks noChangeShapeType="1"/>
            </p:cNvSpPr>
            <p:nvPr/>
          </p:nvSpPr>
          <p:spPr bwMode="auto">
            <a:xfrm flipV="1">
              <a:off x="320675" y="1737813"/>
              <a:ext cx="8432800" cy="1587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33" name="Rectangle 6"/>
            <p:cNvSpPr>
              <a:spLocks noChangeArrowheads="1"/>
            </p:cNvSpPr>
            <p:nvPr/>
          </p:nvSpPr>
          <p:spPr bwMode="auto">
            <a:xfrm>
              <a:off x="446088" y="1917907"/>
              <a:ext cx="8128000" cy="3587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en" altLang="en-US" sz="2000" b="1" smtClean="0"/>
                <a:t>DEFINITION:</a:t>
              </a:r>
              <a:endParaRPr lang="en" altLang="en-US" sz="2000" b="1"/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endParaRPr lang="sr-Latn-CS" altLang="en-US" sz="1200" b="1"/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 b="1" i="1"/>
                <a:t>IgA nephropathy is a glomerular disease, which is characterized by the </a:t>
              </a:r>
              <a:r>
                <a:rPr lang="en-US" altLang="en-US" sz="1600" b="1" i="1" smtClean="0"/>
                <a:t>deposition</a:t>
              </a: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 b="1" i="1" smtClean="0"/>
                <a:t>of </a:t>
              </a:r>
              <a:r>
                <a:rPr lang="en-US" altLang="en-US" sz="1600" b="1" i="1"/>
                <a:t>immune deposits, made of IgA (IgG/C3), in the mesangium of the glomerulus, </a:t>
              </a:r>
              <a:endParaRPr lang="en-US" altLang="en-US" sz="1600" b="1" i="1" smtClean="0"/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 b="1" i="1" smtClean="0"/>
                <a:t>and </a:t>
              </a:r>
              <a:r>
                <a:rPr lang="en-US" altLang="en-US" sz="1600" b="1" i="1"/>
                <a:t>clinically it is most often manifested by episodes of </a:t>
              </a:r>
              <a:r>
                <a:rPr lang="en-US" altLang="en-US" sz="1600" b="1" i="1" smtClean="0"/>
                <a:t>macroscopic glomerular </a:t>
              </a: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 b="1" i="1" smtClean="0"/>
                <a:t>hematuria.</a:t>
              </a: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endParaRPr lang="sr-Latn-CS" altLang="en-US" sz="1200" b="1" smtClean="0"/>
            </a:p>
            <a:p>
              <a:pPr lvl="1" algn="just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 smtClean="0"/>
                <a:t> </a:t>
              </a:r>
              <a:r>
                <a:rPr lang="en" altLang="en-US" sz="1600" b="1"/>
                <a:t>light microscopy shows immune deposits in the mesangium</a:t>
              </a:r>
              <a:endParaRPr lang="sr-Latn-CS" altLang="en-US" sz="1600" b="1"/>
            </a:p>
            <a:p>
              <a:pPr algn="just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None/>
              </a:pPr>
              <a:endParaRPr lang="sr-Latn-CS" altLang="en-US" sz="1500" b="1"/>
            </a:p>
            <a:p>
              <a:pPr lvl="1" algn="just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/>
                <a:t> </a:t>
              </a:r>
              <a:r>
                <a:rPr lang="en-US" altLang="en-US" sz="1600" b="1"/>
                <a:t>it is clinically manifested by episodes of recurrent macroscopic hematuria</a:t>
              </a:r>
              <a:endParaRPr lang="sr-Cyrl-CS" altLang="en-US" sz="1600" b="1" smtClean="0"/>
            </a:p>
            <a:p>
              <a:pPr lvl="1" algn="just" eaLnBrk="1" hangingPunct="1">
                <a:spcBef>
                  <a:spcPct val="0"/>
                </a:spcBef>
                <a:buClr>
                  <a:srgbClr val="FF7575"/>
                </a:buClr>
                <a:buFontTx/>
                <a:buNone/>
              </a:pPr>
              <a:endParaRPr lang="sr-Cyrl-CS" altLang="en-US" sz="1600" b="1"/>
            </a:p>
            <a:p>
              <a:pPr lvl="1" algn="just" eaLnBrk="1" hangingPunct="1">
                <a:spcBef>
                  <a:spcPct val="0"/>
                </a:spcBef>
                <a:buClr>
                  <a:srgbClr val="FF7575"/>
                </a:buClr>
                <a:buFontTx/>
                <a:buNone/>
              </a:pPr>
              <a:endParaRPr lang="sr-Latn-CS" altLang="en-US" sz="1600" b="1"/>
            </a:p>
            <a:p>
              <a:pPr algn="just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endParaRPr lang="sr-Latn-CS" altLang="en-US" sz="1600" b="1"/>
            </a:p>
            <a:p>
              <a:pPr algn="just" eaLnBrk="1" hangingPunct="1">
                <a:spcBef>
                  <a:spcPct val="0"/>
                </a:spcBef>
                <a:buClr>
                  <a:srgbClr val="FF7575"/>
                </a:buClr>
                <a:buFontTx/>
                <a:buNone/>
              </a:pPr>
              <a:endParaRPr lang="sr-Latn-CS" altLang="en-US" sz="1600" b="1"/>
            </a:p>
            <a:p>
              <a:pPr algn="just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None/>
              </a:pPr>
              <a:endParaRPr lang="sr-Latn-CS" altLang="en-US" sz="1600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10"/>
          <p:cNvGrpSpPr>
            <a:grpSpLocks/>
          </p:cNvGrpSpPr>
          <p:nvPr/>
        </p:nvGrpSpPr>
        <p:grpSpPr bwMode="auto">
          <a:xfrm>
            <a:off x="238125" y="992188"/>
            <a:ext cx="8645525" cy="5611812"/>
            <a:chOff x="238125" y="992645"/>
            <a:chExt cx="8645525" cy="5611355"/>
          </a:xfrm>
        </p:grpSpPr>
        <p:sp>
          <p:nvSpPr>
            <p:cNvPr id="23555" name="Line 5"/>
            <p:cNvSpPr>
              <a:spLocks noChangeShapeType="1"/>
            </p:cNvSpPr>
            <p:nvPr/>
          </p:nvSpPr>
          <p:spPr bwMode="auto">
            <a:xfrm flipV="1">
              <a:off x="320674" y="1762241"/>
              <a:ext cx="8432801" cy="1587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556" name="Rectangle 6"/>
            <p:cNvSpPr>
              <a:spLocks noChangeArrowheads="1"/>
            </p:cNvSpPr>
            <p:nvPr/>
          </p:nvSpPr>
          <p:spPr bwMode="auto">
            <a:xfrm>
              <a:off x="329975" y="1843670"/>
              <a:ext cx="8423500" cy="103058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marL="342900" indent="-34290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en" altLang="en-US" sz="2000" b="1">
                  <a:solidFill>
                    <a:schemeClr val="bg1"/>
                  </a:solidFill>
                </a:rPr>
                <a:t>ETIOLOGY</a:t>
              </a:r>
              <a:endParaRPr lang="sr-Latn-CS" altLang="en-US" sz="2000" b="1">
                <a:solidFill>
                  <a:schemeClr val="bg1"/>
                </a:solidFill>
              </a:endParaRP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endParaRPr lang="sr-Latn-CS" altLang="en-US" sz="400" b="1">
                <a:solidFill>
                  <a:schemeClr val="bg1"/>
                </a:solidFill>
              </a:endParaRPr>
            </a:p>
            <a:p>
              <a:pPr algn="just" eaLnBrk="1" hangingPunct="1">
                <a:spcBef>
                  <a:spcPct val="0"/>
                </a:spcBef>
                <a:buFontTx/>
                <a:buAutoNum type="arabicPeriod"/>
              </a:pPr>
              <a:r>
                <a:rPr lang="en" altLang="en-US" sz="1800" b="1">
                  <a:solidFill>
                    <a:schemeClr val="bg1"/>
                  </a:solidFill>
                </a:rPr>
                <a:t>PRIMARY </a:t>
              </a:r>
              <a:r>
                <a:rPr lang="en" altLang="en-US" sz="1800" b="1" i="1">
                  <a:solidFill>
                    <a:schemeClr val="bg1"/>
                  </a:solidFill>
                </a:rPr>
                <a:t>IgA </a:t>
              </a:r>
              <a:r>
                <a:rPr lang="en" altLang="en-US" sz="1800" b="1">
                  <a:solidFill>
                    <a:schemeClr val="bg1"/>
                  </a:solidFill>
                </a:rPr>
                <a:t>NEPHROPATHY </a:t>
              </a:r>
              <a:r>
                <a:rPr lang="en" altLang="en-US" sz="1800" b="1" smtClean="0">
                  <a:solidFill>
                    <a:schemeClr val="bg1"/>
                  </a:solidFill>
                </a:rPr>
                <a:t>(</a:t>
              </a:r>
              <a:r>
                <a:rPr lang="en" altLang="en-US" sz="1800" b="1" i="1" smtClean="0">
                  <a:solidFill>
                    <a:schemeClr val="bg1"/>
                  </a:solidFill>
                </a:rPr>
                <a:t>Berger </a:t>
              </a:r>
              <a:r>
                <a:rPr lang="en" altLang="en-US" sz="1800" b="1">
                  <a:solidFill>
                    <a:schemeClr val="bg1"/>
                  </a:solidFill>
                </a:rPr>
                <a:t>'s disease)</a:t>
              </a:r>
              <a:endParaRPr lang="sr-Latn-CS" altLang="en-US" sz="1800" b="1">
                <a:solidFill>
                  <a:schemeClr val="bg1"/>
                </a:solidFill>
              </a:endParaRPr>
            </a:p>
            <a:p>
              <a:pPr algn="just" eaLnBrk="1" hangingPunct="1">
                <a:spcBef>
                  <a:spcPct val="0"/>
                </a:spcBef>
                <a:buFontTx/>
                <a:buAutoNum type="arabicPeriod"/>
              </a:pPr>
              <a:r>
                <a:rPr lang="en" altLang="en-US" sz="1800" b="1">
                  <a:solidFill>
                    <a:schemeClr val="bg1"/>
                  </a:solidFill>
                </a:rPr>
                <a:t>SECONDARY </a:t>
              </a:r>
              <a:r>
                <a:rPr lang="en" altLang="en-US" sz="1800" b="1" i="1">
                  <a:solidFill>
                    <a:schemeClr val="bg1"/>
                  </a:solidFill>
                </a:rPr>
                <a:t>IgA</a:t>
              </a:r>
              <a:r>
                <a:rPr lang="en" altLang="en-US" sz="1800" b="1">
                  <a:solidFill>
                    <a:schemeClr val="bg1"/>
                  </a:solidFill>
                </a:rPr>
                <a:t> NEPHROPATHY</a:t>
              </a:r>
              <a:endParaRPr lang="sr-Latn-CS" altLang="en-US" sz="1800" b="1">
                <a:solidFill>
                  <a:schemeClr val="bg1"/>
                </a:solidFill>
              </a:endParaRPr>
            </a:p>
          </p:txBody>
        </p:sp>
        <p:sp>
          <p:nvSpPr>
            <p:cNvPr id="5" name="Rectangle 8"/>
            <p:cNvSpPr>
              <a:spLocks noChangeArrowheads="1"/>
            </p:cNvSpPr>
            <p:nvPr/>
          </p:nvSpPr>
          <p:spPr bwMode="auto">
            <a:xfrm>
              <a:off x="238125" y="2791136"/>
              <a:ext cx="8645525" cy="3812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just" eaLnBrk="1" hangingPunct="1">
                <a:defRPr/>
              </a:pPr>
              <a:r>
                <a:rPr lang="en" b="1">
                  <a:latin typeface="Arial" charset="0"/>
                </a:rPr>
                <a:t>CAUSES OF SECONDARY </a:t>
              </a:r>
              <a:r>
                <a:rPr lang="en" b="1" i="1">
                  <a:latin typeface="Arial" charset="0"/>
                </a:rPr>
                <a:t>IgA</a:t>
              </a:r>
              <a:r>
                <a:rPr lang="en" b="1">
                  <a:latin typeface="Arial" charset="0"/>
                </a:rPr>
                <a:t> NEPHROPATHIES</a:t>
              </a:r>
              <a:endParaRPr lang="sr-Cyrl-CS" b="1">
                <a:latin typeface="Arial" charset="0"/>
              </a:endParaRPr>
            </a:p>
            <a:p>
              <a:pPr algn="just" eaLnBrk="1" hangingPunct="1">
                <a:defRPr/>
              </a:pPr>
              <a:endParaRPr lang="sr-Cyrl-CS" sz="800" b="1">
                <a:latin typeface="Arial" charset="0"/>
              </a:endParaRPr>
            </a:p>
            <a:p>
              <a:pPr marL="261938" indent="-261938" algn="just" eaLnBrk="1" hangingPunct="1">
                <a:buFontTx/>
                <a:buAutoNum type="arabicPeriod"/>
                <a:defRPr/>
              </a:pPr>
              <a:r>
                <a:rPr lang="en" sz="1600" b="1" smtClean="0">
                  <a:latin typeface="Arial" charset="0"/>
                </a:rPr>
                <a:t>SYSTEMIC DISEASES</a:t>
              </a:r>
              <a:r>
                <a:rPr lang="en" sz="1600" b="1" i="1" smtClean="0">
                  <a:latin typeface="Arial" charset="0"/>
                </a:rPr>
                <a:t>: Henoch-Schönlein purpura, </a:t>
              </a:r>
              <a:r>
                <a:rPr lang="en" sz="1600" b="1" smtClean="0">
                  <a:latin typeface="Arial" charset="0"/>
                </a:rPr>
                <a:t>Chron </a:t>
              </a:r>
              <a:r>
                <a:rPr lang="en" sz="1600" b="1" i="1" smtClean="0">
                  <a:latin typeface="Arial" charset="0"/>
                </a:rPr>
                <a:t>'s </a:t>
              </a:r>
              <a:r>
                <a:rPr lang="en" sz="1600" b="1" smtClean="0">
                  <a:latin typeface="Arial" charset="0"/>
                </a:rPr>
                <a:t>disease</a:t>
              </a:r>
              <a:r>
                <a:rPr lang="en" sz="1600" b="1" i="1" smtClean="0">
                  <a:latin typeface="Arial" charset="0"/>
                </a:rPr>
                <a:t> </a:t>
              </a:r>
              <a:endParaRPr lang="sr-Cyrl-CS" sz="1600" b="1" smtClean="0">
                <a:latin typeface="Arial" charset="0"/>
              </a:endParaRPr>
            </a:p>
            <a:p>
              <a:pPr marL="228600" indent="-228600" algn="just" eaLnBrk="1" hangingPunct="1">
                <a:defRPr/>
              </a:pPr>
              <a:endParaRPr lang="sr-Cyrl-CS" sz="800" b="1">
                <a:latin typeface="Arial" charset="0"/>
              </a:endParaRPr>
            </a:p>
            <a:p>
              <a:pPr algn="just" eaLnBrk="1" hangingPunct="1">
                <a:tabLst>
                  <a:tab pos="261938" algn="l"/>
                </a:tabLst>
                <a:defRPr/>
              </a:pPr>
              <a:r>
                <a:rPr lang="en" sz="1600" b="1">
                  <a:latin typeface="Arial" charset="0"/>
                </a:rPr>
                <a:t>2. MALIGNANT DISEASES: lung, larynx, pharynx, pancreas cancer</a:t>
              </a:r>
              <a:endParaRPr lang="sr-Cyrl-CS" sz="1600" b="1">
                <a:latin typeface="Arial" charset="0"/>
              </a:endParaRPr>
            </a:p>
            <a:p>
              <a:pPr algn="just" eaLnBrk="1" hangingPunct="1">
                <a:buClr>
                  <a:srgbClr val="FF7575"/>
                </a:buClr>
                <a:buFont typeface="Wingdings" pitchFamily="2" charset="2"/>
                <a:buNone/>
                <a:defRPr/>
              </a:pPr>
              <a:endParaRPr lang="sr-Cyrl-CS" sz="800" b="1">
                <a:latin typeface="Arial" charset="0"/>
              </a:endParaRPr>
            </a:p>
            <a:p>
              <a:pPr algn="just" eaLnBrk="1" hangingPunct="1">
                <a:buClr>
                  <a:srgbClr val="FF7575"/>
                </a:buClr>
                <a:buFont typeface="Wingdings" pitchFamily="2" charset="2"/>
                <a:buNone/>
                <a:tabLst>
                  <a:tab pos="261938" algn="l"/>
                </a:tabLst>
                <a:defRPr/>
              </a:pPr>
              <a:r>
                <a:rPr lang="en" sz="1600" b="1">
                  <a:latin typeface="Arial" charset="0"/>
                </a:rPr>
                <a:t>3. INFECTIONS: </a:t>
              </a:r>
              <a:r>
                <a:rPr lang="en" sz="1600" b="1" i="1">
                  <a:latin typeface="Arial" charset="0"/>
                </a:rPr>
                <a:t>HIV</a:t>
              </a:r>
              <a:r>
                <a:rPr lang="en" sz="1600" b="1">
                  <a:latin typeface="Arial" charset="0"/>
                </a:rPr>
                <a:t> infection</a:t>
              </a:r>
              <a:endParaRPr lang="sr-Latn-CS" sz="1400" b="1">
                <a:latin typeface="Arial" charset="0"/>
              </a:endParaRPr>
            </a:p>
            <a:p>
              <a:pPr algn="just" eaLnBrk="1" hangingPunct="1">
                <a:buClr>
                  <a:srgbClr val="FF7575"/>
                </a:buClr>
                <a:defRPr/>
              </a:pPr>
              <a:endParaRPr lang="sr-Latn-CS" sz="800" b="1">
                <a:latin typeface="Arial" charset="0"/>
              </a:endParaRPr>
            </a:p>
            <a:p>
              <a:pPr algn="just" eaLnBrk="1" hangingPunct="1">
                <a:buClr>
                  <a:srgbClr val="FF7575"/>
                </a:buClr>
                <a:tabLst>
                  <a:tab pos="261938" algn="l"/>
                </a:tabLst>
                <a:defRPr/>
              </a:pPr>
              <a:r>
                <a:rPr lang="en" sz="1600" b="1">
                  <a:latin typeface="Arial" charset="0"/>
                </a:rPr>
                <a:t>4</a:t>
              </a:r>
              <a:r>
                <a:rPr lang="en" b="1">
                  <a:latin typeface="Arial" charset="0"/>
                </a:rPr>
                <a:t> </a:t>
              </a:r>
              <a:r>
                <a:rPr lang="en" sz="1600" b="1">
                  <a:latin typeface="Arial" charset="0"/>
                </a:rPr>
                <a:t>. CHRONIC LIVER DISEASE: cirrhosis</a:t>
              </a:r>
              <a:endParaRPr lang="sr-Latn-CS" sz="1600" b="1">
                <a:latin typeface="Arial" charset="0"/>
              </a:endParaRPr>
            </a:p>
            <a:p>
              <a:pPr algn="just" eaLnBrk="1" hangingPunct="1">
                <a:buClr>
                  <a:srgbClr val="FF7575"/>
                </a:buClr>
                <a:tabLst>
                  <a:tab pos="261938" algn="l"/>
                </a:tabLst>
                <a:defRPr/>
              </a:pPr>
              <a:endParaRPr lang="sr-Latn-CS" sz="800" b="1">
                <a:latin typeface="Arial" charset="0"/>
              </a:endParaRPr>
            </a:p>
            <a:p>
              <a:pPr algn="just" eaLnBrk="1" hangingPunct="1">
                <a:buClr>
                  <a:srgbClr val="FF7575"/>
                </a:buClr>
                <a:tabLst>
                  <a:tab pos="261938" algn="l"/>
                </a:tabLst>
                <a:defRPr/>
              </a:pPr>
              <a:r>
                <a:rPr lang="en" sz="1600" b="1">
                  <a:latin typeface="Arial" charset="0"/>
                </a:rPr>
                <a:t>5. SERONEGATIVE ARTHROPATHIES: </a:t>
              </a:r>
              <a:r>
                <a:rPr lang="en" sz="1600" b="1" i="1">
                  <a:latin typeface="Arial" charset="0"/>
                </a:rPr>
                <a:t>Spondylitis ankylopoetica</a:t>
              </a:r>
              <a:endParaRPr lang="sr-Cyrl-RS" sz="1600" b="1" i="1">
                <a:latin typeface="Arial" charset="0"/>
              </a:endParaRPr>
            </a:p>
            <a:p>
              <a:pPr algn="just" eaLnBrk="1" hangingPunct="1">
                <a:buClr>
                  <a:srgbClr val="FF7575"/>
                </a:buClr>
                <a:tabLst>
                  <a:tab pos="261938" algn="l"/>
                </a:tabLst>
                <a:defRPr/>
              </a:pPr>
              <a:endParaRPr lang="sr-Cyrl-CS" sz="1400" b="1" smtClean="0">
                <a:latin typeface="Arial" charset="0"/>
              </a:endParaRPr>
            </a:p>
            <a:p>
              <a:pPr algn="just" eaLnBrk="1" hangingPunct="1">
                <a:buClr>
                  <a:srgbClr val="FF7575"/>
                </a:buClr>
                <a:tabLst>
                  <a:tab pos="261938" algn="l"/>
                </a:tabLst>
                <a:defRPr/>
              </a:pPr>
              <a:endParaRPr lang="sr-Cyrl-CS" sz="1400" b="1">
                <a:latin typeface="Arial" charset="0"/>
              </a:endParaRPr>
            </a:p>
            <a:p>
              <a:pPr marL="342900" indent="-342900" algn="just" eaLnBrk="1" hangingPunct="1">
                <a:buClr>
                  <a:srgbClr val="FF7575"/>
                </a:buClr>
                <a:buFontTx/>
                <a:buAutoNum type="arabicPeriod" startAt="6"/>
                <a:tabLst>
                  <a:tab pos="261938" algn="l"/>
                </a:tabLst>
                <a:defRPr/>
              </a:pPr>
              <a:endParaRPr lang="sr-Cyrl-CS" sz="1400" b="1">
                <a:latin typeface="Arial" charset="0"/>
              </a:endParaRPr>
            </a:p>
            <a:p>
              <a:pPr marL="342900" indent="-342900" algn="just" eaLnBrk="1" hangingPunct="1">
                <a:buClr>
                  <a:srgbClr val="FF7575"/>
                </a:buClr>
                <a:buFontTx/>
                <a:buAutoNum type="arabicPeriod" startAt="6"/>
                <a:tabLst>
                  <a:tab pos="261938" algn="l"/>
                </a:tabLst>
                <a:defRPr/>
              </a:pPr>
              <a:endParaRPr lang="sr-Cyrl-CS" sz="1400" b="1">
                <a:latin typeface="Arial" charset="0"/>
              </a:endParaRPr>
            </a:p>
            <a:p>
              <a:pPr marL="342900" indent="-342900" algn="just" eaLnBrk="1" hangingPunct="1">
                <a:buClr>
                  <a:srgbClr val="FF7575"/>
                </a:buClr>
                <a:buFontTx/>
                <a:buAutoNum type="arabicPeriod" startAt="6"/>
                <a:tabLst>
                  <a:tab pos="261938" algn="l"/>
                </a:tabLst>
                <a:defRPr/>
              </a:pPr>
              <a:endParaRPr lang="sr-Cyrl-CS" sz="1400" b="1">
                <a:latin typeface="Arial" charset="0"/>
              </a:endParaRPr>
            </a:p>
            <a:p>
              <a:pPr algn="just" eaLnBrk="1" hangingPunct="1">
                <a:buClr>
                  <a:srgbClr val="FF7575"/>
                </a:buClr>
                <a:tabLst>
                  <a:tab pos="261938" algn="l"/>
                </a:tabLst>
                <a:defRPr/>
              </a:pPr>
              <a:endParaRPr lang="sr-Cyrl-CS" b="1">
                <a:latin typeface="Arial" charset="0"/>
              </a:endParaRPr>
            </a:p>
          </p:txBody>
        </p:sp>
        <p:sp>
          <p:nvSpPr>
            <p:cNvPr id="23558" name="Rectangle 3"/>
            <p:cNvSpPr>
              <a:spLocks noChangeArrowheads="1"/>
            </p:cNvSpPr>
            <p:nvPr/>
          </p:nvSpPr>
          <p:spPr bwMode="auto">
            <a:xfrm>
              <a:off x="257175" y="992645"/>
              <a:ext cx="8621713" cy="914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b="1" i="1"/>
                <a:t>IgA </a:t>
              </a:r>
              <a:r>
                <a:rPr lang="en" altLang="en-US" b="1"/>
                <a:t>NEPHROPATHY</a:t>
              </a:r>
              <a:endParaRPr lang="sr-Latn-CS" altLang="en-US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5"/>
          <p:cNvGrpSpPr>
            <a:grpSpLocks/>
          </p:cNvGrpSpPr>
          <p:nvPr/>
        </p:nvGrpSpPr>
        <p:grpSpPr bwMode="auto">
          <a:xfrm>
            <a:off x="96675" y="949325"/>
            <a:ext cx="8782213" cy="5567363"/>
            <a:chOff x="96675" y="949325"/>
            <a:chExt cx="8782213" cy="5567363"/>
          </a:xfrm>
        </p:grpSpPr>
        <p:grpSp>
          <p:nvGrpSpPr>
            <p:cNvPr id="24579" name="Group 5"/>
            <p:cNvGrpSpPr>
              <a:grpSpLocks/>
            </p:cNvGrpSpPr>
            <p:nvPr/>
          </p:nvGrpSpPr>
          <p:grpSpPr bwMode="auto">
            <a:xfrm>
              <a:off x="96675" y="1646238"/>
              <a:ext cx="8656800" cy="4870450"/>
              <a:chOff x="96443" y="1646872"/>
              <a:chExt cx="8657032" cy="4870045"/>
            </a:xfrm>
          </p:grpSpPr>
          <p:sp>
            <p:nvSpPr>
              <p:cNvPr id="24581" name="Line 5"/>
              <p:cNvSpPr>
                <a:spLocks noChangeShapeType="1"/>
              </p:cNvSpPr>
              <p:nvPr/>
            </p:nvSpPr>
            <p:spPr bwMode="auto">
              <a:xfrm flipV="1">
                <a:off x="320449" y="1684412"/>
                <a:ext cx="8433026" cy="1768"/>
              </a:xfrm>
              <a:prstGeom prst="line">
                <a:avLst/>
              </a:prstGeom>
              <a:noFill/>
              <a:ln w="38100">
                <a:solidFill>
                  <a:srgbClr val="FF757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28" name="Rectangle 7"/>
              <p:cNvSpPr>
                <a:spLocks noChangeArrowheads="1"/>
              </p:cNvSpPr>
              <p:nvPr/>
            </p:nvSpPr>
            <p:spPr bwMode="auto">
              <a:xfrm>
                <a:off x="96443" y="1646872"/>
                <a:ext cx="8128218" cy="48700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just" eaLnBrk="1" hangingPunct="1">
                  <a:tabLst>
                    <a:tab pos="261938" algn="l"/>
                  </a:tabLst>
                  <a:defRPr/>
                </a:pPr>
                <a:endParaRPr lang="sr-Cyrl-CS" sz="800" b="1">
                  <a:latin typeface="Arial" charset="0"/>
                </a:endParaRPr>
              </a:p>
              <a:p>
                <a:pPr algn="just" eaLnBrk="1" hangingPunct="1">
                  <a:buClr>
                    <a:srgbClr val="FF7575"/>
                  </a:buClr>
                  <a:buFont typeface="Wingdings 2" pitchFamily="18" charset="2"/>
                  <a:buChar char=""/>
                  <a:tabLst>
                    <a:tab pos="261938" algn="l"/>
                  </a:tabLst>
                  <a:defRPr/>
                </a:pPr>
                <a:r>
                  <a:rPr lang="en" sz="2000" b="1">
                    <a:latin typeface="Arial" charset="0"/>
                  </a:rPr>
                  <a:t> the main one pathogenetic mechanism:</a:t>
                </a:r>
              </a:p>
              <a:p>
                <a:pPr algn="just" eaLnBrk="1" hangingPunct="1">
                  <a:tabLst>
                    <a:tab pos="261938" algn="l"/>
                  </a:tabLst>
                  <a:defRPr/>
                </a:pPr>
                <a:endParaRPr lang="sr-Cyrl-CS" sz="400" b="1">
                  <a:latin typeface="Arial" charset="0"/>
                </a:endParaRPr>
              </a:p>
              <a:p>
                <a:pPr marL="536575" lvl="1" indent="-79375" algn="just" eaLnBrk="1" hangingPunct="1">
                  <a:buClr>
                    <a:srgbClr val="FF7575"/>
                  </a:buClr>
                  <a:buFont typeface="Wingdings" pitchFamily="2" charset="2"/>
                  <a:buChar char="è"/>
                  <a:tabLst>
                    <a:tab pos="261938" algn="l"/>
                    <a:tab pos="711200" algn="l"/>
                  </a:tabLst>
                  <a:defRPr/>
                </a:pPr>
                <a:r>
                  <a:rPr lang="en" sz="1600" b="1">
                    <a:latin typeface="Arial" charset="0"/>
                  </a:rPr>
                  <a:t> after bacterial and viral infections in the tonsils and bone marrow</a:t>
                </a:r>
              </a:p>
              <a:p>
                <a:pPr marL="536575" lvl="1" indent="-79375" algn="just" eaLnBrk="1" hangingPunct="1">
                  <a:buClr>
                    <a:srgbClr val="FF7575"/>
                  </a:buClr>
                  <a:tabLst>
                    <a:tab pos="261938" algn="l"/>
                    <a:tab pos="711200" algn="l"/>
                  </a:tabLst>
                  <a:defRPr/>
                </a:pPr>
                <a:r>
                  <a:rPr lang="en" sz="1600" b="1" smtClean="0">
                    <a:latin typeface="Arial" charset="0"/>
                  </a:rPr>
                  <a:t>     populations </a:t>
                </a:r>
                <a:r>
                  <a:rPr lang="en" sz="1600" b="1">
                    <a:latin typeface="Arial" charset="0"/>
                  </a:rPr>
                  <a:t>of highly stimulated B lymphocytes are created, which</a:t>
                </a:r>
              </a:p>
              <a:p>
                <a:pPr marL="536575" lvl="1" indent="-79375" algn="just" eaLnBrk="1" hangingPunct="1">
                  <a:buClr>
                    <a:srgbClr val="FF7575"/>
                  </a:buClr>
                  <a:tabLst>
                    <a:tab pos="261938" algn="l"/>
                    <a:tab pos="711200" algn="l"/>
                  </a:tabLst>
                  <a:defRPr/>
                </a:pPr>
                <a:r>
                  <a:rPr lang="en" sz="1600" b="1" smtClean="0">
                    <a:latin typeface="Arial" charset="0"/>
                  </a:rPr>
                  <a:t>     secrete </a:t>
                </a:r>
                <a:r>
                  <a:rPr lang="en" sz="1600" b="1">
                    <a:latin typeface="Arial" charset="0"/>
                  </a:rPr>
                  <a:t>pathological immunoglobulin A1 </a:t>
                </a:r>
                <a:r>
                  <a:rPr lang="en" sz="1600" b="1" smtClean="0">
                    <a:latin typeface="Arial" charset="0"/>
                  </a:rPr>
                  <a:t>(</a:t>
                </a:r>
                <a:r>
                  <a:rPr lang="en" sz="1600" b="1" i="1" smtClean="0">
                    <a:latin typeface="Arial" charset="0"/>
                  </a:rPr>
                  <a:t>IgA1</a:t>
                </a:r>
                <a:r>
                  <a:rPr lang="en" sz="1600" b="1" smtClean="0">
                    <a:latin typeface="Arial" charset="0"/>
                  </a:rPr>
                  <a:t>)</a:t>
                </a:r>
                <a:endParaRPr lang="sr-Cyrl-RS" sz="1600" b="1">
                  <a:latin typeface="Arial" charset="0"/>
                </a:endParaRPr>
              </a:p>
              <a:p>
                <a:pPr marL="536575" lvl="1" indent="-79375" algn="just" eaLnBrk="1" hangingPunct="1">
                  <a:buClr>
                    <a:srgbClr val="FF7575"/>
                  </a:buClr>
                  <a:buFont typeface="Wingdings" pitchFamily="2" charset="2"/>
                  <a:buChar char="è"/>
                  <a:tabLst>
                    <a:tab pos="261938" algn="l"/>
                    <a:tab pos="711200" algn="l"/>
                  </a:tabLst>
                  <a:defRPr/>
                </a:pPr>
                <a:r>
                  <a:rPr lang="en" sz="1600" b="1">
                    <a:latin typeface="Arial" charset="0"/>
                  </a:rPr>
                  <a:t> disorder glycosylation of immunoglobulin A1</a:t>
                </a:r>
                <a:endParaRPr lang="sr-Latn-CS" sz="1600" b="1">
                  <a:latin typeface="Arial" charset="0"/>
                </a:endParaRPr>
              </a:p>
              <a:p>
                <a:pPr lvl="1" algn="just" eaLnBrk="1" hangingPunct="1">
                  <a:buClr>
                    <a:srgbClr val="FF7575"/>
                  </a:buClr>
                  <a:buFont typeface="Wingdings" pitchFamily="2" charset="2"/>
                  <a:buChar char="è"/>
                  <a:tabLst>
                    <a:tab pos="261938" algn="l"/>
                    <a:tab pos="711200" algn="l"/>
                  </a:tabLst>
                  <a:defRPr/>
                </a:pPr>
                <a:r>
                  <a:rPr lang="en" sz="1600" b="1">
                    <a:latin typeface="Arial" charset="0"/>
                  </a:rPr>
                  <a:t> </a:t>
                </a:r>
                <a:r>
                  <a:rPr lang="en" sz="1600" b="1" i="1">
                    <a:latin typeface="Arial" charset="0"/>
                  </a:rPr>
                  <a:t>GalNac-IgA1 </a:t>
                </a:r>
                <a:r>
                  <a:rPr lang="en" sz="1600" b="1">
                    <a:latin typeface="Arial" charset="0"/>
                  </a:rPr>
                  <a:t>is produced residues (have antigen properties)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itchFamily="2" charset="2"/>
                  <a:buChar char="è"/>
                  <a:tabLst>
                    <a:tab pos="261938" algn="l"/>
                    <a:tab pos="711200" algn="l"/>
                  </a:tabLst>
                  <a:defRPr/>
                </a:pPr>
                <a:r>
                  <a:rPr lang="en" sz="1600" b="1" i="1" smtClean="0">
                    <a:latin typeface="Arial" charset="0"/>
                  </a:rPr>
                  <a:t> GalNac-IgA1 </a:t>
                </a:r>
                <a:r>
                  <a:rPr lang="en" sz="1600" b="1" i="1">
                    <a:latin typeface="Arial" charset="0"/>
                  </a:rPr>
                  <a:t>antibodies </a:t>
                </a:r>
                <a:r>
                  <a:rPr lang="en" sz="1600" b="1" smtClean="0">
                    <a:latin typeface="Arial" charset="0"/>
                  </a:rPr>
                  <a:t>(</a:t>
                </a:r>
                <a:r>
                  <a:rPr lang="en" sz="1600" b="1" i="1" smtClean="0">
                    <a:latin typeface="Arial" charset="0"/>
                    <a:sym typeface="Symbol"/>
                  </a:rPr>
                  <a:t> </a:t>
                </a:r>
                <a:r>
                  <a:rPr lang="en" sz="1600" b="1">
                    <a:latin typeface="Arial" charset="0"/>
                    <a:sym typeface="Symbol"/>
                  </a:rPr>
                  <a:t>-galactosyl antibodies) </a:t>
                </a:r>
                <a:r>
                  <a:rPr lang="en" sz="1600" b="1">
                    <a:latin typeface="Arial" charset="0"/>
                  </a:rPr>
                  <a:t>are created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itchFamily="2" charset="2"/>
                  <a:buChar char="è"/>
                  <a:tabLst>
                    <a:tab pos="261938" algn="l"/>
                    <a:tab pos="711200" algn="l"/>
                  </a:tabLst>
                  <a:defRPr/>
                </a:pPr>
                <a:r>
                  <a:rPr lang="en" sz="1600" b="1" smtClean="0">
                    <a:latin typeface="Arial" charset="0"/>
                    <a:sym typeface="Symbol"/>
                  </a:rPr>
                  <a:t> immune </a:t>
                </a:r>
                <a:r>
                  <a:rPr lang="en" sz="1600" b="1">
                    <a:latin typeface="Arial" charset="0"/>
                    <a:sym typeface="Symbol"/>
                  </a:rPr>
                  <a:t>complexes from the circulation are deposited in the glomerular mesangium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itchFamily="2" charset="2"/>
                  <a:buChar char="è"/>
                  <a:tabLst>
                    <a:tab pos="261938" algn="l"/>
                    <a:tab pos="711200" algn="l"/>
                  </a:tabLst>
                  <a:defRPr/>
                </a:pPr>
                <a:r>
                  <a:rPr lang="en" sz="1600" b="1" smtClean="0">
                    <a:latin typeface="Arial" charset="0"/>
                    <a:sym typeface="Symbol"/>
                  </a:rPr>
                  <a:t> mesangial </a:t>
                </a:r>
                <a:r>
                  <a:rPr lang="en" sz="1600" b="1">
                    <a:latin typeface="Arial" charset="0"/>
                    <a:sym typeface="Symbol"/>
                  </a:rPr>
                  <a:t>cells are activated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itchFamily="2" charset="2"/>
                  <a:buChar char="è"/>
                  <a:tabLst>
                    <a:tab pos="261938" algn="l"/>
                    <a:tab pos="711200" algn="l"/>
                  </a:tabLst>
                  <a:defRPr/>
                </a:pPr>
                <a:r>
                  <a:rPr lang="en" sz="1600" b="1" smtClean="0">
                    <a:latin typeface="Arial" charset="0"/>
                    <a:sym typeface="Symbol"/>
                  </a:rPr>
                  <a:t> activated </a:t>
                </a:r>
                <a:r>
                  <a:rPr lang="en" sz="1600" b="1">
                    <a:latin typeface="Arial" charset="0"/>
                    <a:sym typeface="Symbol"/>
                  </a:rPr>
                  <a:t>mesangial cells increase the production of:</a:t>
                </a:r>
              </a:p>
              <a:p>
                <a:pPr lvl="2" algn="just" eaLnBrk="1" hangingPunct="1">
                  <a:buClr>
                    <a:srgbClr val="FF7575"/>
                  </a:buClr>
                  <a:buFont typeface="Wingdings" pitchFamily="2" charset="2"/>
                  <a:buChar char="v"/>
                  <a:tabLst>
                    <a:tab pos="261938" algn="l"/>
                    <a:tab pos="711200" algn="l"/>
                  </a:tabLst>
                  <a:defRPr/>
                </a:pPr>
                <a:r>
                  <a:rPr lang="en" sz="1600" b="1">
                    <a:latin typeface="Arial" charset="0"/>
                    <a:sym typeface="Symbol"/>
                  </a:rPr>
                  <a:t>pro-inflammatory mediators: </a:t>
                </a:r>
                <a:r>
                  <a:rPr lang="en" sz="1600" b="1" i="1">
                    <a:latin typeface="Arial" charset="0"/>
                    <a:sym typeface="Symbol"/>
                  </a:rPr>
                  <a:t>TNF</a:t>
                </a:r>
                <a:r>
                  <a:rPr lang="en" sz="1600" b="1" i="1" smtClean="0">
                    <a:latin typeface="Arial" charset="0"/>
                    <a:sym typeface="Symbol"/>
                  </a:rPr>
                  <a:t></a:t>
                </a:r>
                <a:r>
                  <a:rPr lang="en" sz="1600" b="1" smtClean="0">
                    <a:latin typeface="Arial" charset="0"/>
                    <a:sym typeface="Symbol"/>
                  </a:rPr>
                  <a:t>, </a:t>
                </a:r>
                <a:r>
                  <a:rPr lang="en" sz="1600" b="1" i="1">
                    <a:latin typeface="Arial" charset="0"/>
                    <a:sym typeface="Symbol"/>
                  </a:rPr>
                  <a:t>IL-6</a:t>
                </a:r>
              </a:p>
              <a:p>
                <a:pPr lvl="2" algn="just" eaLnBrk="1" hangingPunct="1">
                  <a:buClr>
                    <a:srgbClr val="FF7575"/>
                  </a:buClr>
                  <a:buFont typeface="Wingdings" pitchFamily="2" charset="2"/>
                  <a:buChar char="v"/>
                  <a:tabLst>
                    <a:tab pos="261938" algn="l"/>
                    <a:tab pos="711200" algn="l"/>
                  </a:tabLst>
                  <a:defRPr/>
                </a:pPr>
                <a:r>
                  <a:rPr lang="en" sz="1600" b="1">
                    <a:latin typeface="Arial" charset="0"/>
                    <a:sym typeface="Symbol"/>
                  </a:rPr>
                  <a:t> intravascular mediators: angiotensin </a:t>
                </a:r>
                <a:r>
                  <a:rPr lang="en" sz="1600" b="1" smtClean="0">
                    <a:latin typeface="Arial" charset="0"/>
                    <a:sym typeface="Symbol"/>
                  </a:rPr>
                  <a:t>2, </a:t>
                </a:r>
                <a:r>
                  <a:rPr lang="en" sz="1600" b="1" i="1" smtClean="0">
                    <a:latin typeface="Arial" charset="0"/>
                    <a:sym typeface="Symbol"/>
                  </a:rPr>
                  <a:t>TGF</a:t>
                </a:r>
                <a:r>
                  <a:rPr lang="en" sz="1600" b="1" i="1" baseline="-25000" smtClean="0">
                    <a:latin typeface="Arial" charset="0"/>
                    <a:sym typeface="Symbol"/>
                  </a:rPr>
                  <a:t></a:t>
                </a:r>
                <a:r>
                  <a:rPr lang="en" sz="1600" b="1" i="1" baseline="-25000">
                    <a:latin typeface="Arial" charset="0"/>
                    <a:sym typeface="Symbol"/>
                  </a:rPr>
                  <a:t>1 </a:t>
                </a:r>
                <a:r>
                  <a:rPr lang="en" sz="1600" b="1" i="1">
                    <a:latin typeface="Arial" charset="0"/>
                    <a:sym typeface="Symbol"/>
                  </a:rPr>
                  <a:t>a</a:t>
                </a:r>
              </a:p>
              <a:p>
                <a:pPr lvl="2" algn="just" eaLnBrk="1" hangingPunct="1">
                  <a:buClr>
                    <a:srgbClr val="FF7575"/>
                  </a:buClr>
                  <a:buFont typeface="Wingdings" pitchFamily="2" charset="2"/>
                  <a:buChar char="v"/>
                  <a:tabLst>
                    <a:tab pos="261938" algn="l"/>
                    <a:tab pos="711200" algn="l"/>
                  </a:tabLst>
                  <a:defRPr/>
                </a:pPr>
                <a:r>
                  <a:rPr lang="en" sz="1600" b="1">
                    <a:latin typeface="Arial" charset="0"/>
                    <a:sym typeface="Symbol"/>
                  </a:rPr>
                  <a:t> scarring of glomeruli and tubulointerstitium</a:t>
                </a:r>
                <a:endParaRPr lang="sr-Latn-RS" sz="1600" b="1" i="1" baseline="-25000">
                  <a:latin typeface="Arial" charset="0"/>
                  <a:sym typeface="Symbol"/>
                </a:endParaRPr>
              </a:p>
              <a:p>
                <a:pPr lvl="2" algn="just" eaLnBrk="1" hangingPunct="1">
                  <a:buClr>
                    <a:srgbClr val="FF7575"/>
                  </a:buClr>
                  <a:buFont typeface="Wingdings" pitchFamily="2" charset="2"/>
                  <a:buChar char="v"/>
                  <a:tabLst>
                    <a:tab pos="261938" algn="l"/>
                    <a:tab pos="711200" algn="l"/>
                  </a:tabLst>
                  <a:defRPr/>
                </a:pPr>
                <a:endParaRPr lang="sr-Latn-RS" sz="1600" b="1" i="1" baseline="-25000">
                  <a:latin typeface="Arial" charset="0"/>
                  <a:sym typeface="Symbol"/>
                </a:endParaRPr>
              </a:p>
              <a:p>
                <a:pPr lvl="2" algn="just" eaLnBrk="1" hangingPunct="1">
                  <a:buClr>
                    <a:srgbClr val="FF7575"/>
                  </a:buClr>
                  <a:buFont typeface="Wingdings" pitchFamily="2" charset="2"/>
                  <a:buChar char="v"/>
                  <a:tabLst>
                    <a:tab pos="261938" algn="l"/>
                    <a:tab pos="711200" algn="l"/>
                  </a:tabLst>
                  <a:defRPr/>
                </a:pPr>
                <a:endParaRPr lang="sr-Latn-RS" sz="1600" b="1" i="1" baseline="-25000">
                  <a:latin typeface="Arial" charset="0"/>
                  <a:sym typeface="Symbol"/>
                </a:endParaRPr>
              </a:p>
              <a:p>
                <a:pPr lvl="2" algn="just" eaLnBrk="1" hangingPunct="1">
                  <a:buClr>
                    <a:srgbClr val="FF7575"/>
                  </a:buClr>
                  <a:buFont typeface="Wingdings" pitchFamily="2" charset="2"/>
                  <a:buChar char="v"/>
                  <a:tabLst>
                    <a:tab pos="261938" algn="l"/>
                    <a:tab pos="711200" algn="l"/>
                  </a:tabLst>
                  <a:defRPr/>
                </a:pPr>
                <a:endParaRPr lang="sr-Latn-RS" sz="1600" b="1" i="1" baseline="-25000">
                  <a:latin typeface="Arial" charset="0"/>
                  <a:sym typeface="Symbol"/>
                </a:endParaRPr>
              </a:p>
              <a:p>
                <a:pPr lvl="2" algn="just" eaLnBrk="1" hangingPunct="1">
                  <a:buClr>
                    <a:srgbClr val="FF7575"/>
                  </a:buClr>
                  <a:buFont typeface="Wingdings" pitchFamily="2" charset="2"/>
                  <a:buChar char="v"/>
                  <a:tabLst>
                    <a:tab pos="261938" algn="l"/>
                    <a:tab pos="711200" algn="l"/>
                  </a:tabLst>
                  <a:defRPr/>
                </a:pPr>
                <a:endParaRPr lang="sr-Latn-RS" sz="1600" b="1" i="1" baseline="-25000">
                  <a:latin typeface="Arial" charset="0"/>
                  <a:sym typeface="Symbol"/>
                </a:endParaRPr>
              </a:p>
              <a:p>
                <a:pPr lvl="2" algn="just" eaLnBrk="1" hangingPunct="1">
                  <a:buClr>
                    <a:srgbClr val="FF7575"/>
                  </a:buClr>
                  <a:buFont typeface="Wingdings" pitchFamily="2" charset="2"/>
                  <a:buChar char="v"/>
                  <a:tabLst>
                    <a:tab pos="261938" algn="l"/>
                    <a:tab pos="711200" algn="l"/>
                  </a:tabLst>
                  <a:defRPr/>
                </a:pPr>
                <a:endParaRPr lang="sr-Latn-RS" sz="1600" b="1" i="1" baseline="-25000">
                  <a:latin typeface="Arial" charset="0"/>
                  <a:sym typeface="Symbol"/>
                </a:endParaRPr>
              </a:p>
              <a:p>
                <a:pPr lvl="2" algn="just" eaLnBrk="1" hangingPunct="1">
                  <a:buClr>
                    <a:srgbClr val="FF7575"/>
                  </a:buClr>
                  <a:buFont typeface="Wingdings" pitchFamily="2" charset="2"/>
                  <a:buChar char="v"/>
                  <a:tabLst>
                    <a:tab pos="261938" algn="l"/>
                    <a:tab pos="711200" algn="l"/>
                  </a:tabLst>
                  <a:defRPr/>
                </a:pPr>
                <a:endParaRPr lang="sr-Latn-RS" sz="1600" b="1" i="1" baseline="-25000">
                  <a:latin typeface="Arial" charset="0"/>
                  <a:sym typeface="Symbol"/>
                </a:endParaRPr>
              </a:p>
              <a:p>
                <a:pPr lvl="2" algn="just" eaLnBrk="1" hangingPunct="1">
                  <a:buClr>
                    <a:srgbClr val="FF7575"/>
                  </a:buClr>
                  <a:buFont typeface="Wingdings" pitchFamily="2" charset="2"/>
                  <a:buChar char="v"/>
                  <a:tabLst>
                    <a:tab pos="261938" algn="l"/>
                    <a:tab pos="711200" algn="l"/>
                  </a:tabLst>
                  <a:defRPr/>
                </a:pPr>
                <a:endParaRPr lang="sr-Latn-RS" sz="1600" b="1" i="1" baseline="-25000">
                  <a:latin typeface="Arial" charset="0"/>
                  <a:sym typeface="Symbol"/>
                </a:endParaRPr>
              </a:p>
              <a:p>
                <a:pPr lvl="2" algn="just" eaLnBrk="1" hangingPunct="1">
                  <a:buClr>
                    <a:srgbClr val="FF7575"/>
                  </a:buClr>
                  <a:buFont typeface="Wingdings" pitchFamily="2" charset="2"/>
                  <a:buChar char="v"/>
                  <a:tabLst>
                    <a:tab pos="261938" algn="l"/>
                    <a:tab pos="711200" algn="l"/>
                  </a:tabLst>
                  <a:defRPr/>
                </a:pPr>
                <a:endParaRPr lang="sr-Latn-CS" sz="1400" b="1">
                  <a:latin typeface="Arial" charset="0"/>
                </a:endParaRPr>
              </a:p>
            </p:txBody>
          </p:sp>
        </p:grpSp>
        <p:sp>
          <p:nvSpPr>
            <p:cNvPr id="24580" name="Rectangle 3"/>
            <p:cNvSpPr>
              <a:spLocks noChangeArrowheads="1"/>
            </p:cNvSpPr>
            <p:nvPr/>
          </p:nvSpPr>
          <p:spPr bwMode="auto">
            <a:xfrm>
              <a:off x="257175" y="949325"/>
              <a:ext cx="8621713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b="1"/>
                <a:t>PATHOGENESIS </a:t>
              </a:r>
              <a:r>
                <a:rPr lang="en" altLang="en-US" b="1" i="1"/>
                <a:t>OF IgA </a:t>
              </a:r>
              <a:r>
                <a:rPr lang="en" altLang="en-US" b="1"/>
                <a:t>NEPHROPATHY</a:t>
              </a:r>
              <a:endParaRPr lang="sr-Latn-CS" altLang="en-US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5"/>
          <p:cNvGrpSpPr>
            <a:grpSpLocks/>
          </p:cNvGrpSpPr>
          <p:nvPr/>
        </p:nvGrpSpPr>
        <p:grpSpPr bwMode="auto">
          <a:xfrm>
            <a:off x="257175" y="949325"/>
            <a:ext cx="8621713" cy="5567363"/>
            <a:chOff x="257175" y="949325"/>
            <a:chExt cx="8621713" cy="5567363"/>
          </a:xfrm>
        </p:grpSpPr>
        <p:grpSp>
          <p:nvGrpSpPr>
            <p:cNvPr id="25603" name="Group 5"/>
            <p:cNvGrpSpPr>
              <a:grpSpLocks/>
            </p:cNvGrpSpPr>
            <p:nvPr/>
          </p:nvGrpSpPr>
          <p:grpSpPr bwMode="auto">
            <a:xfrm>
              <a:off x="320675" y="1646238"/>
              <a:ext cx="8432800" cy="4870450"/>
              <a:chOff x="320449" y="1646872"/>
              <a:chExt cx="8433026" cy="4870045"/>
            </a:xfrm>
          </p:grpSpPr>
          <p:sp>
            <p:nvSpPr>
              <p:cNvPr id="25605" name="Line 5"/>
              <p:cNvSpPr>
                <a:spLocks noChangeShapeType="1"/>
              </p:cNvSpPr>
              <p:nvPr/>
            </p:nvSpPr>
            <p:spPr bwMode="auto">
              <a:xfrm flipV="1">
                <a:off x="320449" y="1684412"/>
                <a:ext cx="8433026" cy="1768"/>
              </a:xfrm>
              <a:prstGeom prst="line">
                <a:avLst/>
              </a:prstGeom>
              <a:noFill/>
              <a:ln w="38100">
                <a:solidFill>
                  <a:srgbClr val="FF757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06" name="Rectangle 7"/>
              <p:cNvSpPr>
                <a:spLocks noChangeArrowheads="1"/>
              </p:cNvSpPr>
              <p:nvPr/>
            </p:nvSpPr>
            <p:spPr bwMode="auto">
              <a:xfrm>
                <a:off x="469900" y="1646872"/>
                <a:ext cx="8128000" cy="4870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tabLst>
                    <a:tab pos="261938" algn="l"/>
                  </a:tabLst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spcBef>
                    <a:spcPct val="20000"/>
                  </a:spcBef>
                  <a:buChar char="–"/>
                  <a:tabLst>
                    <a:tab pos="261938" algn="l"/>
                  </a:tabLst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tabLst>
                    <a:tab pos="261938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just" eaLnBrk="1" hangingPunct="1">
                  <a:spcBef>
                    <a:spcPct val="0"/>
                  </a:spcBef>
                  <a:buFontTx/>
                  <a:buNone/>
                </a:pPr>
                <a:endParaRPr lang="sr-Cyrl-CS" altLang="en-US" sz="8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Tx/>
                  <a:buNone/>
                </a:pPr>
                <a:r>
                  <a:rPr lang="en" altLang="en-US" sz="2000" b="1"/>
                  <a:t>PATHOHISTOLOGY</a:t>
                </a:r>
                <a:endParaRPr lang="sr-Latn-CS" altLang="en-US" sz="20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Tx/>
                  <a:buNone/>
                </a:pPr>
                <a:endParaRPr lang="sr-Cyrl-CS" altLang="en-US" sz="4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 2" panose="05020102010507070707" pitchFamily="18" charset="2"/>
                  <a:buChar char=""/>
                </a:pPr>
                <a:r>
                  <a:rPr lang="en" altLang="en-US" sz="1800" b="1"/>
                  <a:t> light microscopy: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/>
                  <a:t>proliferation of mesangial cells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/>
                  <a:t>immune deposits in the mesangium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/>
                  <a:t>cellular crescents (rare)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/>
                  <a:t>focal or diffuse interstitial fibrosis and tubule atrophy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Tx/>
                  <a:buNone/>
                </a:pPr>
                <a:endParaRPr lang="en-US" altLang="en-US" sz="8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 2" panose="05020102010507070707" pitchFamily="18" charset="2"/>
                  <a:buChar char=""/>
                </a:pPr>
                <a:r>
                  <a:rPr lang="en" altLang="en-US" sz="1800" b="1"/>
                  <a:t> immunofluorescence microscopy: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/>
                  <a:t>granular immune deposits in the mesangium </a:t>
                </a:r>
                <a:r>
                  <a:rPr lang="en" altLang="en-US" sz="1600" b="1" smtClean="0"/>
                  <a:t>(</a:t>
                </a:r>
                <a:r>
                  <a:rPr lang="en" altLang="en-US" sz="1600" b="1" i="1" smtClean="0"/>
                  <a:t>IgA </a:t>
                </a:r>
                <a:r>
                  <a:rPr lang="en" altLang="en-US" sz="1600" b="1"/>
                  <a:t>/ </a:t>
                </a:r>
                <a:r>
                  <a:rPr lang="en" altLang="en-US" sz="1600" b="1" i="1" smtClean="0"/>
                  <a:t>C3</a:t>
                </a:r>
                <a:r>
                  <a:rPr lang="en" altLang="en-US" sz="1600" b="1" smtClean="0"/>
                  <a:t>)</a:t>
                </a:r>
                <a:endParaRPr lang="en" altLang="en-US" sz="1600" b="1"/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Tx/>
                  <a:buNone/>
                </a:pPr>
                <a:endParaRPr lang="en-US" altLang="en-US" sz="8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 2" panose="05020102010507070707" pitchFamily="18" charset="2"/>
                  <a:buChar char=""/>
                </a:pPr>
                <a:r>
                  <a:rPr lang="en" altLang="en-US" sz="1800" b="1" smtClean="0"/>
                  <a:t> electronic microscopy:</a:t>
                </a:r>
                <a:endParaRPr lang="en" altLang="en-US" sz="1800" b="1"/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/>
                  <a:t> granular immune deposits in the mesangium</a:t>
                </a:r>
                <a:endParaRPr lang="sr-Latn-CS" altLang="en-US" sz="1600" b="1"/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/>
                  <a:t> proliferation of mesangial cells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i="1"/>
                  <a:t> </a:t>
                </a:r>
                <a:r>
                  <a:rPr lang="en" altLang="en-US" sz="1600" b="1"/>
                  <a:t>cellular crescents </a:t>
                </a:r>
                <a:r>
                  <a:rPr lang="en" altLang="en-US" sz="1600" b="1" i="1"/>
                  <a:t>(rare)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i="1"/>
                  <a:t> </a:t>
                </a:r>
                <a:r>
                  <a:rPr lang="en" altLang="en-US" sz="1600" b="1"/>
                  <a:t>tubule atrophy and scarring of the interstitium</a:t>
                </a:r>
                <a:endParaRPr lang="en-US" altLang="en-US" sz="1600" b="1" i="1"/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endParaRPr lang="en-US" altLang="en-US" sz="1600" b="1" i="1"/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endParaRPr lang="en-US" altLang="en-US" sz="1600" b="1" i="1"/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endParaRPr lang="en-US" altLang="en-US" sz="1600" b="1" i="1"/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endParaRPr lang="en-US" altLang="en-US" sz="1600" b="1" i="1"/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endParaRPr lang="sr-Cyrl-CS" altLang="en-US" sz="800" b="1" i="1"/>
              </a:p>
            </p:txBody>
          </p:sp>
        </p:grpSp>
        <p:sp>
          <p:nvSpPr>
            <p:cNvPr id="25604" name="Rectangle 3"/>
            <p:cNvSpPr>
              <a:spLocks noChangeArrowheads="1"/>
            </p:cNvSpPr>
            <p:nvPr/>
          </p:nvSpPr>
          <p:spPr bwMode="auto">
            <a:xfrm>
              <a:off x="257175" y="949325"/>
              <a:ext cx="8621713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b="1"/>
                <a:t>PATHOHISTOLOGY </a:t>
              </a:r>
              <a:r>
                <a:rPr lang="en" altLang="en-US" b="1" i="1"/>
                <a:t>of IgA </a:t>
              </a:r>
              <a:r>
                <a:rPr lang="en" altLang="en-US" b="1"/>
                <a:t>NEPHROPATHY</a:t>
              </a:r>
              <a:endParaRPr lang="sr-Latn-CS" altLang="en-US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65198" y="1961017"/>
            <a:ext cx="3985605" cy="4092295"/>
          </a:xfrm>
          <a:prstGeom prst="rect">
            <a:avLst/>
          </a:prstGeom>
        </p:spPr>
      </p:pic>
      <p:sp>
        <p:nvSpPr>
          <p:cNvPr id="5" name="Rectangle 3"/>
          <p:cNvSpPr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" altLang="en-US" b="1"/>
              <a:t>PATHOHISTOLOGY </a:t>
            </a:r>
            <a:r>
              <a:rPr lang="en" altLang="en-US" b="1" i="1"/>
              <a:t>of IgA </a:t>
            </a:r>
            <a:r>
              <a:rPr lang="en" altLang="en-US" b="1"/>
              <a:t>NEPHROPATHY</a:t>
            </a:r>
            <a:endParaRPr lang="sr-Latn-CS" altLang="en-US" b="1"/>
          </a:p>
        </p:txBody>
      </p:sp>
      <p:sp>
        <p:nvSpPr>
          <p:cNvPr id="6" name="Rectangle 5"/>
          <p:cNvSpPr/>
          <p:nvPr/>
        </p:nvSpPr>
        <p:spPr>
          <a:xfrm>
            <a:off x="457200" y="1961017"/>
            <a:ext cx="4572000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hangingPunct="1">
              <a:buClr>
                <a:srgbClr val="FF7575"/>
              </a:buClr>
              <a:buFont typeface="Wingdings 2" panose="05020102010507070707" pitchFamily="18" charset="2"/>
              <a:buChar char=""/>
            </a:pPr>
            <a:r>
              <a:rPr lang="en" altLang="en-US" b="1" smtClean="0"/>
              <a:t> light </a:t>
            </a:r>
            <a:r>
              <a:rPr lang="en" altLang="en-US" b="1"/>
              <a:t>microscopy:</a:t>
            </a:r>
          </a:p>
          <a:p>
            <a:pPr lvl="1" algn="just" eaLnBrk="1" hangingPunct="1">
              <a:buClr>
                <a:srgbClr val="FF7575"/>
              </a:buClr>
              <a:buFont typeface="Wingdings" panose="05000000000000000000" pitchFamily="2" charset="2"/>
              <a:buChar char="v"/>
            </a:pPr>
            <a:r>
              <a:rPr lang="en" altLang="en-US" sz="1600" b="1" smtClean="0"/>
              <a:t> proliferation </a:t>
            </a:r>
            <a:r>
              <a:rPr lang="en" altLang="en-US" sz="1600" b="1"/>
              <a:t>of mesangial cells</a:t>
            </a:r>
          </a:p>
          <a:p>
            <a:pPr lvl="1" algn="just" eaLnBrk="1" hangingPunct="1">
              <a:buClr>
                <a:srgbClr val="FF7575"/>
              </a:buClr>
              <a:buFont typeface="Wingdings" panose="05000000000000000000" pitchFamily="2" charset="2"/>
              <a:buChar char="v"/>
            </a:pPr>
            <a:r>
              <a:rPr lang="en" altLang="en-US" sz="1600" b="1" smtClean="0"/>
              <a:t> immune </a:t>
            </a:r>
            <a:r>
              <a:rPr lang="en" altLang="en-US" sz="1600" b="1"/>
              <a:t>deposits in the mesangium</a:t>
            </a:r>
          </a:p>
          <a:p>
            <a:pPr lvl="1" algn="just" eaLnBrk="1" hangingPunct="1">
              <a:buClr>
                <a:srgbClr val="FF7575"/>
              </a:buClr>
              <a:buFont typeface="Wingdings" panose="05000000000000000000" pitchFamily="2" charset="2"/>
              <a:buChar char="v"/>
            </a:pPr>
            <a:r>
              <a:rPr lang="en" altLang="en-US" sz="1600" b="1" smtClean="0"/>
              <a:t> cellular </a:t>
            </a:r>
            <a:r>
              <a:rPr lang="en" altLang="en-US" sz="1600" b="1"/>
              <a:t>crescents (rare)</a:t>
            </a:r>
          </a:p>
          <a:p>
            <a:pPr lvl="1" algn="just" eaLnBrk="1" hangingPunct="1">
              <a:buClr>
                <a:srgbClr val="FF7575"/>
              </a:buClr>
              <a:buFont typeface="Wingdings" panose="05000000000000000000" pitchFamily="2" charset="2"/>
              <a:buChar char="v"/>
            </a:pPr>
            <a:r>
              <a:rPr lang="en" altLang="en-US" sz="1600" b="1" smtClean="0"/>
              <a:t> focal </a:t>
            </a:r>
            <a:r>
              <a:rPr lang="en" altLang="en-US" sz="1600" b="1"/>
              <a:t>or diffuse interstitial fibrosis </a:t>
            </a:r>
            <a:r>
              <a:rPr lang="en" altLang="en-US" sz="1600" b="1" smtClean="0"/>
              <a:t>  </a:t>
            </a:r>
          </a:p>
          <a:p>
            <a:pPr lvl="1" algn="just" eaLnBrk="1" hangingPunct="1">
              <a:buClr>
                <a:srgbClr val="FF7575"/>
              </a:buClr>
            </a:pPr>
            <a:r>
              <a:rPr lang="en" altLang="en-US" sz="1600" b="1" smtClean="0"/>
              <a:t>     and </a:t>
            </a:r>
            <a:r>
              <a:rPr lang="en" altLang="en-US" sz="1600" b="1"/>
              <a:t>tubule atrophy</a:t>
            </a:r>
          </a:p>
        </p:txBody>
      </p:sp>
    </p:spTree>
    <p:extLst>
      <p:ext uri="{BB962C8B-B14F-4D97-AF65-F5344CB8AC3E}">
        <p14:creationId xmlns:p14="http://schemas.microsoft.com/office/powerpoint/2010/main" val="344839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5"/>
          <p:cNvGrpSpPr>
            <a:grpSpLocks/>
          </p:cNvGrpSpPr>
          <p:nvPr/>
        </p:nvGrpSpPr>
        <p:grpSpPr bwMode="auto">
          <a:xfrm>
            <a:off x="257175" y="949325"/>
            <a:ext cx="8621713" cy="4899025"/>
            <a:chOff x="257175" y="949325"/>
            <a:chExt cx="8621713" cy="4899025"/>
          </a:xfrm>
        </p:grpSpPr>
        <p:grpSp>
          <p:nvGrpSpPr>
            <p:cNvPr id="26627" name="Group 5"/>
            <p:cNvGrpSpPr>
              <a:grpSpLocks/>
            </p:cNvGrpSpPr>
            <p:nvPr/>
          </p:nvGrpSpPr>
          <p:grpSpPr bwMode="auto">
            <a:xfrm>
              <a:off x="274638" y="1601788"/>
              <a:ext cx="8534400" cy="4246562"/>
              <a:chOff x="274185" y="1602454"/>
              <a:chExt cx="8534400" cy="4246789"/>
            </a:xfrm>
          </p:grpSpPr>
          <p:sp>
            <p:nvSpPr>
              <p:cNvPr id="26629" name="Rectangle 7"/>
              <p:cNvSpPr>
                <a:spLocks noChangeArrowheads="1"/>
              </p:cNvSpPr>
              <p:nvPr/>
            </p:nvSpPr>
            <p:spPr bwMode="auto">
              <a:xfrm>
                <a:off x="274185" y="1602454"/>
                <a:ext cx="8534400" cy="42467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tabLst>
                    <a:tab pos="261938" algn="l"/>
                  </a:tabLst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spcBef>
                    <a:spcPct val="20000"/>
                  </a:spcBef>
                  <a:buChar char="–"/>
                  <a:tabLst>
                    <a:tab pos="261938" algn="l"/>
                  </a:tabLst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tabLst>
                    <a:tab pos="261938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just" eaLnBrk="1" hangingPunct="1">
                  <a:spcBef>
                    <a:spcPct val="0"/>
                  </a:spcBef>
                  <a:buFontTx/>
                  <a:buNone/>
                </a:pPr>
                <a:r>
                  <a:rPr lang="en" altLang="en-US" sz="2000" b="1"/>
                  <a:t>CLINICAL PICTURE</a:t>
                </a: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</a:pPr>
                <a:endParaRPr lang="sr-Cyrl-CS" altLang="en-US" sz="8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£"/>
                </a:pPr>
                <a:r>
                  <a:rPr lang="en" altLang="en-US" sz="1800" b="1" smtClean="0"/>
                  <a:t> Typical </a:t>
                </a:r>
                <a:r>
                  <a:rPr lang="en" altLang="en-US" sz="1800" b="1"/>
                  <a:t>manifestation </a:t>
                </a:r>
                <a:r>
                  <a:rPr lang="en" altLang="en-US" sz="1800" b="1" i="1"/>
                  <a:t>of IgA </a:t>
                </a:r>
                <a:r>
                  <a:rPr lang="en" altLang="en-US" sz="1800" b="1"/>
                  <a:t>nephropathy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9F9F"/>
                  </a:buClr>
                  <a:buFont typeface="Wingdings" panose="05000000000000000000" pitchFamily="2" charset="2"/>
                  <a:buChar char="è"/>
                </a:pPr>
                <a:r>
                  <a:rPr lang="en" altLang="en-US" sz="1600" b="1"/>
                  <a:t>recurrent macroscopic hematuria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9F9F"/>
                  </a:buClr>
                  <a:buFont typeface="Wingdings" panose="05000000000000000000" pitchFamily="2" charset="2"/>
                  <a:buChar char="è"/>
                </a:pPr>
                <a:r>
                  <a:rPr lang="en" altLang="en-US" sz="1600" b="1"/>
                  <a:t>hematuria at the same time as upper respiratory tract infection</a:t>
                </a:r>
                <a:endParaRPr lang="sr-Latn-CS" altLang="en-US" sz="16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Tx/>
                  <a:buNone/>
                </a:pPr>
                <a:endParaRPr lang="sr-Cyrl-CS" altLang="en-US" sz="8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£"/>
                </a:pPr>
                <a:r>
                  <a:rPr lang="en" altLang="en-US" sz="1800" b="1" smtClean="0"/>
                  <a:t> Other </a:t>
                </a:r>
                <a:r>
                  <a:rPr lang="en" altLang="en-US" sz="1800" b="1"/>
                  <a:t>clinical syndromes </a:t>
                </a:r>
                <a:r>
                  <a:rPr lang="en" altLang="en-US" sz="1800" b="1" i="1"/>
                  <a:t>of IgA </a:t>
                </a:r>
                <a:r>
                  <a:rPr lang="en" altLang="en-US" sz="1800" b="1"/>
                  <a:t>nephropathy: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9F9F"/>
                  </a:buClr>
                  <a:buFont typeface="Wingdings" panose="05000000000000000000" pitchFamily="2" charset="2"/>
                  <a:buChar char="è"/>
                </a:pPr>
                <a:r>
                  <a:rPr lang="en" altLang="en-US" sz="1600" b="1"/>
                  <a:t>acute nephritic syndrome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9F9F"/>
                  </a:buClr>
                  <a:buFont typeface="Wingdings" panose="05000000000000000000" pitchFamily="2" charset="2"/>
                  <a:buChar char="è"/>
                </a:pPr>
                <a:r>
                  <a:rPr lang="en" altLang="en-US" sz="1600" b="1"/>
                  <a:t>nephrotic syndrome (proteinuria ≥ 3.5 </a:t>
                </a:r>
                <a:r>
                  <a:rPr lang="en" altLang="en-US" sz="1600" b="1" i="1"/>
                  <a:t>g/24h </a:t>
                </a:r>
                <a:r>
                  <a:rPr lang="en" altLang="en-US" sz="1600" b="1"/>
                  <a:t>)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9F9F"/>
                  </a:buClr>
                  <a:buFont typeface="Wingdings" panose="05000000000000000000" pitchFamily="2" charset="2"/>
                  <a:buChar char="è"/>
                </a:pPr>
                <a:r>
                  <a:rPr lang="en" altLang="en-US" sz="1600" b="1"/>
                  <a:t>asymptomatic microhematuria and proteinuria</a:t>
                </a:r>
                <a:endParaRPr lang="sr-Latn-CS" altLang="en-US" sz="16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Tx/>
                  <a:buNone/>
                </a:pPr>
                <a:endParaRPr lang="sr-Latn-CS" altLang="en-US" sz="8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£"/>
                </a:pPr>
                <a:r>
                  <a:rPr lang="en" altLang="en-US" sz="1800" b="1"/>
                  <a:t> </a:t>
                </a:r>
                <a:r>
                  <a:rPr lang="en" altLang="en-US" sz="1800" b="1" smtClean="0"/>
                  <a:t>Less </a:t>
                </a:r>
                <a:r>
                  <a:rPr lang="en" altLang="en-US" sz="1800" b="1"/>
                  <a:t>common clinical picture </a:t>
                </a:r>
                <a:r>
                  <a:rPr lang="en" altLang="en-US" sz="1800" b="1" i="1"/>
                  <a:t>of IgA </a:t>
                </a:r>
                <a:r>
                  <a:rPr lang="en" altLang="en-US" sz="1800" b="1"/>
                  <a:t>nephropathy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9F9F"/>
                  </a:buClr>
                  <a:buFont typeface="Wingdings" panose="05000000000000000000" pitchFamily="2" charset="2"/>
                  <a:buChar char="è"/>
                </a:pPr>
                <a:r>
                  <a:rPr lang="en" altLang="en-US" sz="1600" b="1"/>
                  <a:t>acute kidney failure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9F9F"/>
                  </a:buClr>
                  <a:buFont typeface="Wingdings" panose="05000000000000000000" pitchFamily="2" charset="2"/>
                  <a:buChar char="è"/>
                </a:pPr>
                <a:r>
                  <a:rPr lang="en" altLang="en-US" sz="1600" b="1"/>
                  <a:t>rapidly progressive glomerulonephritis</a:t>
                </a:r>
                <a:endParaRPr lang="sr-Cyrl-CS" altLang="en-US" sz="14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None/>
                </a:pPr>
                <a:endParaRPr lang="sr-Cyrl-CS" altLang="en-US" sz="1400" b="1"/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</a:pPr>
                <a:endParaRPr lang="sr-Cyrl-CS" altLang="en-US" sz="1400" b="1"/>
              </a:p>
            </p:txBody>
          </p:sp>
          <p:sp>
            <p:nvSpPr>
              <p:cNvPr id="26630" name="Line 5"/>
              <p:cNvSpPr>
                <a:spLocks noChangeShapeType="1"/>
              </p:cNvSpPr>
              <p:nvPr/>
            </p:nvSpPr>
            <p:spPr bwMode="auto">
              <a:xfrm flipV="1">
                <a:off x="291421" y="1655345"/>
                <a:ext cx="8433026" cy="1768"/>
              </a:xfrm>
              <a:prstGeom prst="line">
                <a:avLst/>
              </a:prstGeom>
              <a:noFill/>
              <a:ln w="38100">
                <a:solidFill>
                  <a:srgbClr val="FF757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6628" name="Rectangle 3"/>
            <p:cNvSpPr>
              <a:spLocks noChangeArrowheads="1"/>
            </p:cNvSpPr>
            <p:nvPr/>
          </p:nvSpPr>
          <p:spPr bwMode="auto">
            <a:xfrm>
              <a:off x="257175" y="949325"/>
              <a:ext cx="8621713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b="1"/>
                <a:t>CLINICAL PICTURE OF </a:t>
              </a:r>
              <a:r>
                <a:rPr lang="en" altLang="en-US" b="1" i="1"/>
                <a:t>IgA </a:t>
              </a:r>
              <a:r>
                <a:rPr lang="en" altLang="en-US" b="1"/>
                <a:t>NEPHROPATHY</a:t>
              </a:r>
              <a:endParaRPr lang="sr-Latn-CS" altLang="en-US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4"/>
          <p:cNvGrpSpPr>
            <a:grpSpLocks/>
          </p:cNvGrpSpPr>
          <p:nvPr/>
        </p:nvGrpSpPr>
        <p:grpSpPr bwMode="auto">
          <a:xfrm>
            <a:off x="257175" y="949325"/>
            <a:ext cx="8621713" cy="5581650"/>
            <a:chOff x="257175" y="949325"/>
            <a:chExt cx="8621713" cy="5581650"/>
          </a:xfrm>
        </p:grpSpPr>
        <p:sp>
          <p:nvSpPr>
            <p:cNvPr id="27651" name="Rectangle 7"/>
            <p:cNvSpPr>
              <a:spLocks noChangeArrowheads="1"/>
            </p:cNvSpPr>
            <p:nvPr/>
          </p:nvSpPr>
          <p:spPr bwMode="auto">
            <a:xfrm>
              <a:off x="274638" y="1660525"/>
              <a:ext cx="8534400" cy="4870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tabLst>
                  <a:tab pos="261938" algn="l"/>
                </a:tabLst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tabLst>
                  <a:tab pos="261938" algn="l"/>
                </a:tabLs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har char="•"/>
                <a:tabLst>
                  <a:tab pos="2619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tabLst>
                  <a:tab pos="261938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tabLst>
                  <a:tab pos="261938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261938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261938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261938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261938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en" altLang="en-US" sz="2000" b="1"/>
                <a:t>DIAGNOSTICS</a:t>
              </a: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endParaRPr lang="sr-Cyrl-CS" altLang="en-US" sz="400" b="1"/>
            </a:p>
            <a:p>
              <a:pPr algn="just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r>
                <a:rPr lang="en" altLang="en-US" sz="1800" b="1" smtClean="0"/>
                <a:t> Medical </a:t>
              </a:r>
              <a:r>
                <a:rPr lang="en" altLang="en-US" sz="1800" b="1"/>
                <a:t>history:</a:t>
              </a:r>
            </a:p>
            <a:p>
              <a:pPr lvl="1" algn="just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/>
                <a:t>  episodes of visible blood in the urine associated with upper urinary tract infection</a:t>
              </a:r>
            </a:p>
            <a:p>
              <a:pPr algn="just" eaLnBrk="1" hangingPunct="1">
                <a:spcBef>
                  <a:spcPct val="0"/>
                </a:spcBef>
                <a:buClr>
                  <a:srgbClr val="FF7575"/>
                </a:buClr>
                <a:buFontTx/>
                <a:buNone/>
              </a:pPr>
              <a:r>
                <a:rPr lang="en" altLang="en-US" sz="1600" b="1"/>
                <a:t>respiratory tract (glomerular hematuria)</a:t>
              </a:r>
            </a:p>
            <a:p>
              <a:pPr algn="just" eaLnBrk="1" hangingPunct="1">
                <a:spcBef>
                  <a:spcPct val="0"/>
                </a:spcBef>
                <a:buClr>
                  <a:srgbClr val="FF7575"/>
                </a:buClr>
                <a:buFontTx/>
                <a:buNone/>
              </a:pPr>
              <a:endParaRPr lang="en-US" altLang="en-US" sz="400" b="1"/>
            </a:p>
            <a:p>
              <a:pPr algn="just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r>
                <a:rPr lang="en" altLang="en-US" sz="1800" b="1" smtClean="0"/>
                <a:t> Physical </a:t>
              </a:r>
              <a:r>
                <a:rPr lang="en" altLang="en-US" sz="1800" b="1"/>
                <a:t>examination:</a:t>
              </a:r>
            </a:p>
            <a:p>
              <a:pPr lvl="1" algn="just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visible </a:t>
              </a:r>
              <a:r>
                <a:rPr lang="en" altLang="en-US" sz="1600" b="1"/>
                <a:t>blood in the urine</a:t>
              </a:r>
            </a:p>
            <a:p>
              <a:pPr algn="just" eaLnBrk="1" hangingPunct="1">
                <a:spcBef>
                  <a:spcPct val="0"/>
                </a:spcBef>
                <a:buClr>
                  <a:srgbClr val="FF7575"/>
                </a:buClr>
                <a:buFontTx/>
                <a:buNone/>
              </a:pPr>
              <a:endParaRPr lang="en-US" altLang="en-US" sz="400" b="1"/>
            </a:p>
            <a:p>
              <a:pPr algn="just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r>
                <a:rPr lang="en" altLang="en-US" sz="1800" b="1" smtClean="0"/>
                <a:t> Laboratory</a:t>
              </a:r>
              <a:r>
                <a:rPr lang="en" altLang="en-US" sz="1800" b="1"/>
                <a:t>:</a:t>
              </a:r>
            </a:p>
            <a:p>
              <a:pPr lvl="1" algn="just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/>
                <a:t> </a:t>
              </a:r>
              <a:r>
                <a:rPr lang="en" altLang="en-US" sz="1600" b="1" smtClean="0">
                  <a:sym typeface="Symbol" panose="05050102010706020507" pitchFamily="18" charset="2"/>
                </a:rPr>
                <a:t> </a:t>
              </a:r>
              <a:r>
                <a:rPr lang="en" altLang="en-US" sz="1600" b="1" i="1" smtClean="0">
                  <a:sym typeface="Symbol" panose="05050102010706020507" pitchFamily="18" charset="2"/>
                </a:rPr>
                <a:t>IgA </a:t>
              </a:r>
              <a:r>
                <a:rPr lang="en" altLang="en-US" sz="1600" b="1">
                  <a:sym typeface="Symbol" panose="05050102010706020507" pitchFamily="18" charset="2"/>
                </a:rPr>
                <a:t>in serum in 50% of patients</a:t>
              </a:r>
              <a:endParaRPr lang="en-US" altLang="en-US" sz="1600" b="1"/>
            </a:p>
            <a:p>
              <a:pPr lvl="1" algn="just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/>
                <a:t> </a:t>
              </a:r>
              <a:r>
                <a:rPr lang="en" altLang="en-US" sz="1600" b="1" i="1" smtClean="0"/>
                <a:t>IgA/C3 </a:t>
              </a:r>
              <a:r>
                <a:rPr lang="en" altLang="en-US" sz="1600" b="1"/>
                <a:t>≥ 3.0</a:t>
              </a:r>
              <a:endParaRPr lang="en-US" altLang="en-US" sz="1600" b="1">
                <a:sym typeface="Symbol" panose="05050102010706020507" pitchFamily="18" charset="2"/>
              </a:endParaRPr>
            </a:p>
            <a:p>
              <a:pPr lvl="1" algn="just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>
                  <a:sym typeface="Symbol" panose="05050102010706020507" pitchFamily="18" charset="2"/>
                </a:rPr>
                <a:t> serum </a:t>
              </a:r>
              <a:r>
                <a:rPr lang="en" altLang="en-US" sz="1600" b="1">
                  <a:sym typeface="Symbol" panose="05050102010706020507" pitchFamily="18" charset="2"/>
                </a:rPr>
                <a:t>complement components </a:t>
              </a:r>
              <a:r>
                <a:rPr lang="en" altLang="en-US" sz="1600" b="1" i="1" smtClean="0">
                  <a:sym typeface="Symbol" panose="05050102010706020507" pitchFamily="18" charset="2"/>
                </a:rPr>
                <a:t>C1q</a:t>
              </a:r>
              <a:r>
                <a:rPr lang="en" altLang="en-US" sz="1600" b="1" smtClean="0">
                  <a:sym typeface="Symbol" panose="05050102010706020507" pitchFamily="18" charset="2"/>
                </a:rPr>
                <a:t>, </a:t>
              </a:r>
              <a:r>
                <a:rPr lang="en" altLang="en-US" sz="1600" b="1" i="1">
                  <a:sym typeface="Symbol" panose="05050102010706020507" pitchFamily="18" charset="2"/>
                </a:rPr>
                <a:t>C3 and C4 are normal</a:t>
              </a:r>
            </a:p>
            <a:p>
              <a:pPr lvl="1" algn="just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>
                  <a:sym typeface="Symbol" panose="05050102010706020507" pitchFamily="18" charset="2"/>
                </a:rPr>
                <a:t> non-nephrotic </a:t>
              </a:r>
              <a:r>
                <a:rPr lang="en" altLang="en-US" sz="1600" b="1">
                  <a:sym typeface="Symbol" panose="05050102010706020507" pitchFamily="18" charset="2"/>
                </a:rPr>
                <a:t>grade proteinuria</a:t>
              </a:r>
            </a:p>
            <a:p>
              <a:pPr lvl="1" algn="just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i="1">
                  <a:sym typeface="Symbol" panose="05050102010706020507" pitchFamily="18" charset="2"/>
                </a:rPr>
                <a:t> </a:t>
              </a:r>
              <a:r>
                <a:rPr lang="en" altLang="en-US" sz="1600" b="1" smtClean="0">
                  <a:sym typeface="Symbol" panose="05050102010706020507" pitchFamily="18" charset="2"/>
                </a:rPr>
                <a:t>urine </a:t>
              </a:r>
              <a:r>
                <a:rPr lang="en" altLang="en-US" sz="1600" b="1">
                  <a:sym typeface="Symbol" panose="05050102010706020507" pitchFamily="18" charset="2"/>
                </a:rPr>
                <a:t>sediment:</a:t>
              </a:r>
            </a:p>
            <a:p>
              <a:pPr lvl="2" algn="just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§"/>
              </a:pPr>
              <a:r>
                <a:rPr lang="en" altLang="en-US" sz="1600" b="1" smtClean="0">
                  <a:sym typeface="Symbol" panose="05050102010706020507" pitchFamily="18" charset="2"/>
                </a:rPr>
                <a:t> erythrocyte </a:t>
              </a:r>
              <a:r>
                <a:rPr lang="en" altLang="en-US" sz="1600" b="1">
                  <a:sym typeface="Symbol" panose="05050102010706020507" pitchFamily="18" charset="2"/>
                </a:rPr>
                <a:t>cylinders</a:t>
              </a:r>
            </a:p>
            <a:p>
              <a:pPr lvl="2" algn="just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§"/>
              </a:pPr>
              <a:r>
                <a:rPr lang="en" altLang="en-US" sz="1600" b="1" smtClean="0">
                  <a:sym typeface="Symbol" panose="05050102010706020507" pitchFamily="18" charset="2"/>
                </a:rPr>
                <a:t> acanthocyturia </a:t>
              </a:r>
              <a:r>
                <a:rPr lang="en" altLang="en-US" sz="1600" b="1">
                  <a:sym typeface="Symbol" panose="05050102010706020507" pitchFamily="18" charset="2"/>
                </a:rPr>
                <a:t> 5%</a:t>
              </a:r>
            </a:p>
            <a:p>
              <a:pPr lvl="1" algn="just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>
                  <a:sym typeface="Symbol" panose="05050102010706020507" pitchFamily="18" charset="2"/>
                </a:rPr>
                <a:t> JGF</a:t>
              </a:r>
              <a:r>
                <a:rPr lang="en" altLang="en-US" sz="1600" b="1">
                  <a:sym typeface="Symbol" panose="05050102010706020507" pitchFamily="18" charset="2"/>
                </a:rPr>
                <a:t>: initially normal, decreases over time</a:t>
              </a:r>
            </a:p>
            <a:p>
              <a:pPr lvl="1" algn="just" eaLnBrk="1" hangingPunct="1">
                <a:spcBef>
                  <a:spcPct val="0"/>
                </a:spcBef>
                <a:buClr>
                  <a:srgbClr val="FF7575"/>
                </a:buClr>
                <a:buFontTx/>
                <a:buNone/>
              </a:pPr>
              <a:endParaRPr lang="sr-Latn-CS" altLang="en-US" sz="1600" b="1"/>
            </a:p>
            <a:p>
              <a:pPr algn="just" eaLnBrk="1" hangingPunct="1">
                <a:spcBef>
                  <a:spcPct val="0"/>
                </a:spcBef>
                <a:buClr>
                  <a:srgbClr val="FF7575"/>
                </a:buClr>
                <a:buFontTx/>
                <a:buNone/>
              </a:pPr>
              <a:endParaRPr lang="sr-Cyrl-CS" altLang="en-US" sz="800" b="1"/>
            </a:p>
            <a:p>
              <a:pPr lvl="1" algn="just" eaLnBrk="1" hangingPunct="1">
                <a:spcBef>
                  <a:spcPct val="0"/>
                </a:spcBef>
                <a:buClr>
                  <a:srgbClr val="FF7575"/>
                </a:buClr>
                <a:buFontTx/>
                <a:buNone/>
              </a:pPr>
              <a:endParaRPr lang="sr-Cyrl-CS" altLang="en-US" sz="1400" b="1"/>
            </a:p>
          </p:txBody>
        </p:sp>
        <p:sp>
          <p:nvSpPr>
            <p:cNvPr id="27652" name="Line 5"/>
            <p:cNvSpPr>
              <a:spLocks noChangeShapeType="1"/>
            </p:cNvSpPr>
            <p:nvPr/>
          </p:nvSpPr>
          <p:spPr bwMode="auto">
            <a:xfrm flipV="1">
              <a:off x="292100" y="1698625"/>
              <a:ext cx="8432800" cy="3175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53" name="Rectangle 3"/>
            <p:cNvSpPr>
              <a:spLocks noChangeArrowheads="1"/>
            </p:cNvSpPr>
            <p:nvPr/>
          </p:nvSpPr>
          <p:spPr bwMode="auto">
            <a:xfrm>
              <a:off x="257175" y="949325"/>
              <a:ext cx="8621713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b="1"/>
                <a:t>DIAGNOSIS </a:t>
              </a:r>
              <a:r>
                <a:rPr lang="en" altLang="en-US" b="1" i="1"/>
                <a:t>OF IgA </a:t>
              </a:r>
              <a:r>
                <a:rPr lang="en" altLang="en-US" b="1"/>
                <a:t>NEPHROPATHY</a:t>
              </a:r>
              <a:endParaRPr lang="sr-Latn-CS" altLang="en-US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5"/>
          <p:cNvGrpSpPr>
            <a:grpSpLocks/>
          </p:cNvGrpSpPr>
          <p:nvPr/>
        </p:nvGrpSpPr>
        <p:grpSpPr bwMode="auto">
          <a:xfrm>
            <a:off x="257175" y="949325"/>
            <a:ext cx="8621713" cy="5567363"/>
            <a:chOff x="257175" y="949325"/>
            <a:chExt cx="8621713" cy="5567363"/>
          </a:xfrm>
        </p:grpSpPr>
        <p:grpSp>
          <p:nvGrpSpPr>
            <p:cNvPr id="28675" name="Group 5"/>
            <p:cNvGrpSpPr>
              <a:grpSpLocks/>
            </p:cNvGrpSpPr>
            <p:nvPr/>
          </p:nvGrpSpPr>
          <p:grpSpPr bwMode="auto">
            <a:xfrm>
              <a:off x="320675" y="1646238"/>
              <a:ext cx="8432800" cy="4870450"/>
              <a:chOff x="320449" y="1646872"/>
              <a:chExt cx="8433026" cy="4870045"/>
            </a:xfrm>
          </p:grpSpPr>
          <p:sp>
            <p:nvSpPr>
              <p:cNvPr id="28677" name="Line 5"/>
              <p:cNvSpPr>
                <a:spLocks noChangeShapeType="1"/>
              </p:cNvSpPr>
              <p:nvPr/>
            </p:nvSpPr>
            <p:spPr bwMode="auto">
              <a:xfrm flipV="1">
                <a:off x="320449" y="1684412"/>
                <a:ext cx="8433026" cy="1768"/>
              </a:xfrm>
              <a:prstGeom prst="line">
                <a:avLst/>
              </a:prstGeom>
              <a:noFill/>
              <a:ln w="38100">
                <a:solidFill>
                  <a:srgbClr val="FF757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78" name="Rectangle 7"/>
              <p:cNvSpPr>
                <a:spLocks noChangeArrowheads="1"/>
              </p:cNvSpPr>
              <p:nvPr/>
            </p:nvSpPr>
            <p:spPr bwMode="auto">
              <a:xfrm>
                <a:off x="469900" y="1646872"/>
                <a:ext cx="8128000" cy="4870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tabLst>
                    <a:tab pos="261938" algn="l"/>
                  </a:tabLst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spcBef>
                    <a:spcPct val="20000"/>
                  </a:spcBef>
                  <a:buChar char="–"/>
                  <a:tabLst>
                    <a:tab pos="261938" algn="l"/>
                  </a:tabLst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tabLst>
                    <a:tab pos="261938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just" eaLnBrk="1" hangingPunct="1">
                  <a:spcBef>
                    <a:spcPct val="0"/>
                  </a:spcBef>
                  <a:buFontTx/>
                  <a:buNone/>
                </a:pPr>
                <a:endParaRPr lang="sr-Cyrl-CS" altLang="en-US" sz="8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Tx/>
                  <a:buNone/>
                </a:pPr>
                <a:r>
                  <a:rPr lang="en" altLang="en-US" sz="2000" b="1"/>
                  <a:t>KIDNEY BIOPSY (gold standard)</a:t>
                </a:r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Tx/>
                  <a:buNone/>
                </a:pPr>
                <a:endParaRPr lang="sr-Cyrl-CS" altLang="en-US" sz="4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Tx/>
                  <a:buNone/>
                </a:pPr>
                <a:r>
                  <a:rPr lang="en" altLang="en-US" sz="2000" b="1"/>
                  <a:t>PATHOHISTOLOGICAL FINDINGS:</a:t>
                </a:r>
                <a:endParaRPr lang="sr-Latn-CS" altLang="en-US" sz="20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Tx/>
                  <a:buNone/>
                </a:pPr>
                <a:endParaRPr lang="sr-Cyrl-CS" altLang="en-US" sz="8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 2" panose="05020102010507070707" pitchFamily="18" charset="2"/>
                  <a:buChar char=""/>
                </a:pPr>
                <a:r>
                  <a:rPr lang="en" altLang="en-US" sz="1800" b="1"/>
                  <a:t> light microscopy: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proliferation </a:t>
                </a:r>
                <a:r>
                  <a:rPr lang="en" altLang="en-US" sz="1600" b="1"/>
                  <a:t>of mesangial cells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immune </a:t>
                </a:r>
                <a:r>
                  <a:rPr lang="en" altLang="en-US" sz="1600" b="1"/>
                  <a:t>deposits in the mesangium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cellular </a:t>
                </a:r>
                <a:r>
                  <a:rPr lang="en" altLang="en-US" sz="1600" b="1"/>
                  <a:t>crescents (rare)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-US" altLang="en-US" sz="1600" b="1" smtClean="0"/>
                  <a:t> F</a:t>
                </a:r>
                <a:r>
                  <a:rPr lang="en" altLang="en-US" sz="1600" b="1" smtClean="0"/>
                  <a:t>ocal or diffuse </a:t>
                </a:r>
                <a:r>
                  <a:rPr lang="en" altLang="en-US" sz="1600" b="1"/>
                  <a:t>interstitial fibrosis and tubule atrophy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Tx/>
                  <a:buNone/>
                </a:pPr>
                <a:endParaRPr lang="en-US" altLang="en-US" sz="8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 2" panose="05020102010507070707" pitchFamily="18" charset="2"/>
                  <a:buChar char=""/>
                </a:pPr>
                <a:r>
                  <a:rPr lang="en" altLang="en-US" sz="1800" b="1"/>
                  <a:t>  immunofluorescence microscopy: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granular </a:t>
                </a:r>
                <a:r>
                  <a:rPr lang="en" altLang="en-US" sz="1600" b="1"/>
                  <a:t>immune deposits in the mesangium ( </a:t>
                </a:r>
                <a:r>
                  <a:rPr lang="en" altLang="en-US" sz="1600" b="1" i="1"/>
                  <a:t>IgA </a:t>
                </a:r>
                <a:r>
                  <a:rPr lang="en" altLang="en-US" sz="1600" b="1"/>
                  <a:t>/ </a:t>
                </a:r>
                <a:r>
                  <a:rPr lang="en" altLang="en-US" sz="1600" b="1" i="1"/>
                  <a:t>C3 </a:t>
                </a:r>
                <a:r>
                  <a:rPr lang="en" altLang="en-US" sz="1600" b="1"/>
                  <a:t>)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Tx/>
                  <a:buNone/>
                </a:pPr>
                <a:endParaRPr lang="en-US" altLang="en-US" sz="8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 2" panose="05020102010507070707" pitchFamily="18" charset="2"/>
                  <a:buChar char=""/>
                </a:pPr>
                <a:r>
                  <a:rPr lang="en" altLang="en-US" sz="1800" b="1"/>
                  <a:t>  electronic microscopy :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/>
                  <a:t> granular immune deposits in the mesangium</a:t>
                </a:r>
                <a:endParaRPr lang="sr-Latn-CS" altLang="en-US" sz="1600" b="1"/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/>
                  <a:t> proliferation of mesangial cells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i="1"/>
                  <a:t> </a:t>
                </a:r>
                <a:r>
                  <a:rPr lang="en" altLang="en-US" sz="1600" b="1" smtClean="0"/>
                  <a:t>cellular crescents </a:t>
                </a:r>
                <a:r>
                  <a:rPr lang="en" altLang="en-US" sz="1600" b="1" i="1"/>
                  <a:t>(rare)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i="1"/>
                  <a:t> </a:t>
                </a:r>
                <a:r>
                  <a:rPr lang="en" altLang="en-US" sz="1600" b="1"/>
                  <a:t>tubule atrophy and scarring of the interstitium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endParaRPr lang="en-US" altLang="en-US" sz="1600" b="1"/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Tx/>
                  <a:buNone/>
                </a:pPr>
                <a:endParaRPr lang="en-US" altLang="en-US" sz="1600" b="1" i="1"/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endParaRPr lang="sr-Cyrl-CS" altLang="en-US" sz="800" b="1" i="1"/>
              </a:p>
            </p:txBody>
          </p:sp>
        </p:grpSp>
        <p:sp>
          <p:nvSpPr>
            <p:cNvPr id="28676" name="Rectangle 3"/>
            <p:cNvSpPr>
              <a:spLocks noChangeArrowheads="1"/>
            </p:cNvSpPr>
            <p:nvPr/>
          </p:nvSpPr>
          <p:spPr bwMode="auto">
            <a:xfrm>
              <a:off x="257175" y="949325"/>
              <a:ext cx="8621713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b="1"/>
                <a:t>DIAGNOSIS </a:t>
              </a:r>
              <a:r>
                <a:rPr lang="en" altLang="en-US" b="1" i="1"/>
                <a:t>OF IgA </a:t>
              </a:r>
              <a:r>
                <a:rPr lang="en" altLang="en-US" b="1"/>
                <a:t>NEPHROPATHY</a:t>
              </a:r>
              <a:endParaRPr lang="sr-Latn-CS" altLang="en-US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Line 4"/>
          <p:cNvSpPr>
            <a:spLocks noChangeShapeType="1"/>
          </p:cNvSpPr>
          <p:nvPr/>
        </p:nvSpPr>
        <p:spPr bwMode="auto">
          <a:xfrm flipV="1">
            <a:off x="339725" y="1595438"/>
            <a:ext cx="8432800" cy="1587"/>
          </a:xfrm>
          <a:prstGeom prst="line">
            <a:avLst/>
          </a:prstGeom>
          <a:noFill/>
          <a:ln w="38100">
            <a:solidFill>
              <a:srgbClr val="FF757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9" name="Rectangle 6"/>
          <p:cNvSpPr>
            <a:spLocks noChangeArrowheads="1"/>
          </p:cNvSpPr>
          <p:nvPr/>
        </p:nvSpPr>
        <p:spPr bwMode="auto">
          <a:xfrm>
            <a:off x="349250" y="1638300"/>
            <a:ext cx="843280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457200" indent="-457200" algn="just" defTabSz="449263" eaLnBrk="1" hangingPunct="1">
              <a:defRPr/>
            </a:pPr>
            <a:r>
              <a:rPr lang="en" sz="2400" b="1">
                <a:latin typeface="Arial" charset="0"/>
              </a:rPr>
              <a:t>PRIMARY GLOMERULONEPHRITIS:</a:t>
            </a:r>
            <a:endParaRPr lang="sr-Cyrl-CS" sz="2400" b="1">
              <a:latin typeface="Arial" charset="0"/>
            </a:endParaRPr>
          </a:p>
          <a:p>
            <a:pPr marL="457200" indent="-457200" algn="just" defTabSz="449263" eaLnBrk="1" hangingPunct="1">
              <a:defRPr/>
            </a:pPr>
            <a:endParaRPr lang="sr-Cyrl-CS" sz="400" b="1">
              <a:latin typeface="Arial" charset="0"/>
            </a:endParaRPr>
          </a:p>
          <a:p>
            <a:pPr algn="just" defTabSz="449263" eaLnBrk="1" hangingPunct="1">
              <a:buClr>
                <a:srgbClr val="FF7575"/>
              </a:buClr>
              <a:buFont typeface="Wingdings" pitchFamily="2" charset="2"/>
              <a:buNone/>
              <a:defRPr/>
            </a:pPr>
            <a:endParaRPr lang="sr-Cyrl-CS" sz="200" b="1">
              <a:latin typeface="Arial" charset="0"/>
            </a:endParaRPr>
          </a:p>
          <a:p>
            <a:pPr marL="180975" algn="just" defTabSz="449263" eaLnBrk="1" hangingPunct="1">
              <a:buClr>
                <a:srgbClr val="FF7575"/>
              </a:buClr>
              <a:buFont typeface="Wingdings 2" pitchFamily="18" charset="2"/>
              <a:buChar char=""/>
              <a:tabLst>
                <a:tab pos="361950" algn="l"/>
                <a:tab pos="542925" algn="l"/>
              </a:tabLst>
              <a:defRPr/>
            </a:pPr>
            <a:r>
              <a:rPr lang="en" sz="2000" b="1">
                <a:latin typeface="Arial" charset="0"/>
              </a:rPr>
              <a:t>primary, idiopathic kidney disease of unknown cause</a:t>
            </a:r>
            <a:endParaRPr lang="sr-Cyrl-RS" sz="2000" b="1">
              <a:latin typeface="Arial" charset="0"/>
            </a:endParaRPr>
          </a:p>
          <a:p>
            <a:pPr algn="just" defTabSz="449263" eaLnBrk="1" hangingPunct="1">
              <a:buClr>
                <a:srgbClr val="FF7575"/>
              </a:buClr>
              <a:buFont typeface="Wingdings" pitchFamily="2" charset="2"/>
              <a:buNone/>
              <a:defRPr/>
            </a:pPr>
            <a:endParaRPr lang="sr-Cyrl-CS" sz="400" b="1">
              <a:latin typeface="Arial" charset="0"/>
            </a:endParaRPr>
          </a:p>
          <a:p>
            <a:pPr marL="180975" algn="just" defTabSz="449263" eaLnBrk="1" hangingPunct="1">
              <a:buClr>
                <a:srgbClr val="FF7575"/>
              </a:buClr>
              <a:buFont typeface="Wingdings 2" pitchFamily="18" charset="2"/>
              <a:buChar char=""/>
              <a:tabLst>
                <a:tab pos="361950" algn="l"/>
                <a:tab pos="542925" algn="l"/>
              </a:tabLst>
              <a:defRPr/>
            </a:pPr>
            <a:r>
              <a:rPr lang="en" sz="2000" b="1">
                <a:latin typeface="Arial" charset="0"/>
              </a:rPr>
              <a:t>changes occur only or predominantly in the glomeruli</a:t>
            </a:r>
            <a:endParaRPr lang="sr-Cyrl-CS" sz="1600" b="1">
              <a:latin typeface="Arial" charset="0"/>
            </a:endParaRPr>
          </a:p>
        </p:txBody>
      </p:sp>
      <p:sp>
        <p:nvSpPr>
          <p:cNvPr id="4100" name="Rectangle 2"/>
          <p:cNvSpPr>
            <a:spLocks noChangeArrowheads="1"/>
          </p:cNvSpPr>
          <p:nvPr/>
        </p:nvSpPr>
        <p:spPr bwMode="auto">
          <a:xfrm>
            <a:off x="238125" y="1057275"/>
            <a:ext cx="8621713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" altLang="en-US" sz="2800" b="1"/>
              <a:t>DIVISION OF GLOMERULONEPHRITIS</a:t>
            </a:r>
          </a:p>
        </p:txBody>
      </p:sp>
      <p:sp>
        <p:nvSpPr>
          <p:cNvPr id="9" name="Rectangle 8"/>
          <p:cNvSpPr/>
          <p:nvPr/>
        </p:nvSpPr>
        <p:spPr>
          <a:xfrm>
            <a:off x="339725" y="1666875"/>
            <a:ext cx="8432800" cy="4924425"/>
          </a:xfrm>
          <a:prstGeom prst="rect">
            <a:avLst/>
          </a:prstGeom>
          <a:noFill/>
          <a:ln w="3175"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349250" y="3124200"/>
            <a:ext cx="84328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457200" indent="-457200" algn="just" defTabSz="449263" eaLnBrk="1" hangingPunct="1">
              <a:defRPr/>
            </a:pPr>
            <a:r>
              <a:rPr lang="en" sz="2400" b="1">
                <a:latin typeface="Arial" charset="0"/>
              </a:rPr>
              <a:t>SECONDARY GLOMERULONEPHRITIS:</a:t>
            </a:r>
            <a:endParaRPr lang="sr-Cyrl-CS" sz="2400" b="1">
              <a:latin typeface="Arial" charset="0"/>
            </a:endParaRPr>
          </a:p>
          <a:p>
            <a:pPr marL="457200" indent="-457200" algn="just" defTabSz="449263" eaLnBrk="1" hangingPunct="1">
              <a:defRPr/>
            </a:pPr>
            <a:endParaRPr lang="sr-Cyrl-CS" sz="400" b="1">
              <a:latin typeface="Arial" charset="0"/>
            </a:endParaRPr>
          </a:p>
          <a:p>
            <a:pPr algn="just" defTabSz="449263" eaLnBrk="1" hangingPunct="1">
              <a:buClr>
                <a:srgbClr val="FF7575"/>
              </a:buClr>
              <a:buFont typeface="Wingdings" pitchFamily="2" charset="2"/>
              <a:buNone/>
              <a:defRPr/>
            </a:pPr>
            <a:endParaRPr lang="sr-Cyrl-CS" sz="400" b="1">
              <a:latin typeface="Arial" charset="0"/>
            </a:endParaRPr>
          </a:p>
          <a:p>
            <a:pPr marL="180975" algn="just" defTabSz="449263" eaLnBrk="1" hangingPunct="1">
              <a:buClr>
                <a:srgbClr val="FF7575"/>
              </a:buClr>
              <a:buFont typeface="Wingdings 2" pitchFamily="18" charset="2"/>
              <a:buChar char=""/>
              <a:tabLst>
                <a:tab pos="361950" algn="l"/>
                <a:tab pos="542925" algn="l"/>
              </a:tabLst>
              <a:defRPr/>
            </a:pPr>
            <a:r>
              <a:rPr lang="en" sz="2000" b="1">
                <a:latin typeface="Arial" charset="0"/>
              </a:rPr>
              <a:t>they appear in the course of various diseases</a:t>
            </a:r>
          </a:p>
          <a:p>
            <a:pPr lvl="2" algn="just" defTabSz="449263" eaLnBrk="1" hangingPunct="1">
              <a:buClr>
                <a:srgbClr val="FF7575"/>
              </a:buClr>
              <a:buFont typeface="Wingdings" pitchFamily="2" charset="2"/>
              <a:buChar char="§"/>
              <a:tabLst>
                <a:tab pos="361950" algn="l"/>
              </a:tabLst>
              <a:defRPr/>
            </a:pPr>
            <a:r>
              <a:rPr lang="en" sz="2000" b="1">
                <a:latin typeface="Arial" charset="0"/>
              </a:rPr>
              <a:t>systemic diseases</a:t>
            </a:r>
          </a:p>
          <a:p>
            <a:pPr lvl="2" algn="just" defTabSz="449263" eaLnBrk="1" hangingPunct="1">
              <a:buClr>
                <a:srgbClr val="FF7575"/>
              </a:buClr>
              <a:buFont typeface="Wingdings" pitchFamily="2" charset="2"/>
              <a:buChar char="§"/>
              <a:tabLst>
                <a:tab pos="361950" algn="l"/>
              </a:tabLst>
              <a:defRPr/>
            </a:pPr>
            <a:r>
              <a:rPr lang="en" sz="2000" b="1">
                <a:latin typeface="Arial" charset="0"/>
              </a:rPr>
              <a:t>hereditary diseases</a:t>
            </a:r>
          </a:p>
          <a:p>
            <a:pPr lvl="2" algn="just" defTabSz="449263" eaLnBrk="1" hangingPunct="1">
              <a:buClr>
                <a:srgbClr val="FF7575"/>
              </a:buClr>
              <a:buFont typeface="Wingdings" pitchFamily="2" charset="2"/>
              <a:buChar char="§"/>
              <a:tabLst>
                <a:tab pos="361950" algn="l"/>
              </a:tabLst>
              <a:defRPr/>
            </a:pPr>
            <a:r>
              <a:rPr lang="en" sz="2000" b="1">
                <a:latin typeface="Arial" charset="0"/>
              </a:rPr>
              <a:t>metabolic diseases</a:t>
            </a:r>
            <a:endParaRPr lang="sr-Cyrl-RS" sz="2000" b="1">
              <a:latin typeface="Arial" charset="0"/>
            </a:endParaRPr>
          </a:p>
          <a:p>
            <a:pPr algn="just" defTabSz="449263" eaLnBrk="1" hangingPunct="1">
              <a:buClr>
                <a:srgbClr val="FF7575"/>
              </a:buClr>
              <a:buFont typeface="Wingdings" pitchFamily="2" charset="2"/>
              <a:buNone/>
              <a:defRPr/>
            </a:pPr>
            <a:endParaRPr lang="sr-Cyrl-CS" sz="400" b="1">
              <a:latin typeface="Arial" charset="0"/>
            </a:endParaRPr>
          </a:p>
          <a:p>
            <a:pPr marL="180975" algn="just" defTabSz="449263" eaLnBrk="1" hangingPunct="1">
              <a:buClr>
                <a:srgbClr val="FF7575"/>
              </a:buClr>
              <a:buFont typeface="Wingdings 2" pitchFamily="18" charset="2"/>
              <a:buChar char=""/>
              <a:tabLst>
                <a:tab pos="361950" algn="l"/>
                <a:tab pos="542925" algn="l"/>
              </a:tabLst>
              <a:defRPr/>
            </a:pPr>
            <a:r>
              <a:rPr lang="en" sz="2000" b="1">
                <a:latin typeface="Arial" charset="0"/>
              </a:rPr>
              <a:t>changes occur in the glomeruli</a:t>
            </a:r>
          </a:p>
          <a:p>
            <a:pPr lvl="2" algn="just" defTabSz="449263" eaLnBrk="1" hangingPunct="1">
              <a:buClr>
                <a:srgbClr val="FF7575"/>
              </a:buClr>
              <a:buFont typeface="Wingdings" pitchFamily="2" charset="2"/>
              <a:buChar char="§"/>
              <a:tabLst>
                <a:tab pos="361950" algn="l"/>
              </a:tabLst>
              <a:defRPr/>
            </a:pPr>
            <a:r>
              <a:rPr lang="en" b="1" smtClean="0">
                <a:latin typeface="Arial" charset="0"/>
              </a:rPr>
              <a:t>extra</a:t>
            </a:r>
            <a:r>
              <a:rPr lang="sr-Latn-RS" b="1" smtClean="0">
                <a:latin typeface="Arial" charset="0"/>
              </a:rPr>
              <a:t>renal</a:t>
            </a:r>
            <a:r>
              <a:rPr lang="en" b="1" smtClean="0">
                <a:latin typeface="Arial" charset="0"/>
              </a:rPr>
              <a:t> </a:t>
            </a:r>
            <a:r>
              <a:rPr lang="en" b="1">
                <a:latin typeface="Arial" charset="0"/>
              </a:rPr>
              <a:t>manifestations precede glomerular damage</a:t>
            </a:r>
          </a:p>
          <a:p>
            <a:pPr lvl="2" algn="just" defTabSz="449263" eaLnBrk="1" hangingPunct="1">
              <a:buClr>
                <a:srgbClr val="FF7575"/>
              </a:buClr>
              <a:buFont typeface="Wingdings" pitchFamily="2" charset="2"/>
              <a:buChar char="§"/>
              <a:tabLst>
                <a:tab pos="361950" algn="l"/>
              </a:tabLst>
              <a:defRPr/>
            </a:pPr>
            <a:r>
              <a:rPr lang="en" b="1">
                <a:latin typeface="Arial" charset="0"/>
              </a:rPr>
              <a:t>Glomerular damage may be the first and only manifestation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14"/>
          <p:cNvGrpSpPr>
            <a:grpSpLocks/>
          </p:cNvGrpSpPr>
          <p:nvPr/>
        </p:nvGrpSpPr>
        <p:grpSpPr bwMode="auto">
          <a:xfrm>
            <a:off x="257175" y="949325"/>
            <a:ext cx="8621713" cy="4079875"/>
            <a:chOff x="257175" y="949325"/>
            <a:chExt cx="8621713" cy="4079875"/>
          </a:xfrm>
        </p:grpSpPr>
        <p:sp>
          <p:nvSpPr>
            <p:cNvPr id="29699" name="Rectangle 7"/>
            <p:cNvSpPr>
              <a:spLocks noChangeArrowheads="1"/>
            </p:cNvSpPr>
            <p:nvPr/>
          </p:nvSpPr>
          <p:spPr bwMode="auto">
            <a:xfrm>
              <a:off x="274638" y="1703388"/>
              <a:ext cx="8534400" cy="604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tabLst>
                  <a:tab pos="261938" algn="l"/>
                </a:tabLst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tabLst>
                  <a:tab pos="261938" algn="l"/>
                </a:tabLs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tabLst>
                  <a:tab pos="2619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tabLst>
                  <a:tab pos="261938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tabLst>
                  <a:tab pos="261938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261938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261938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261938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261938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en" altLang="en-US" sz="2000" b="1"/>
                <a:t>CORTICOSTEROIDS </a:t>
              </a:r>
              <a:r>
                <a:rPr lang="en" altLang="en-US" sz="2000" b="1" i="1"/>
                <a:t>("Pozzi</a:t>
              </a:r>
              <a:r>
                <a:rPr lang="en" altLang="en-US" sz="2000" b="1"/>
                <a:t> </a:t>
              </a:r>
              <a:r>
                <a:rPr lang="en" altLang="en-US" sz="2000" b="1" i="1"/>
                <a:t>regimen")</a:t>
              </a:r>
              <a:endParaRPr lang="sr-Cyrl-CS" altLang="en-US" sz="1400" b="1" i="1"/>
            </a:p>
          </p:txBody>
        </p:sp>
        <p:sp>
          <p:nvSpPr>
            <p:cNvPr id="29700" name="Rectangle 3"/>
            <p:cNvSpPr>
              <a:spLocks noChangeArrowheads="1"/>
            </p:cNvSpPr>
            <p:nvPr/>
          </p:nvSpPr>
          <p:spPr bwMode="auto">
            <a:xfrm>
              <a:off x="257175" y="949325"/>
              <a:ext cx="8621713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b="1"/>
                <a:t>TREATMENT OF </a:t>
              </a:r>
              <a:r>
                <a:rPr lang="en" altLang="en-US" b="1" i="1"/>
                <a:t>IgA </a:t>
              </a:r>
              <a:r>
                <a:rPr lang="en" altLang="en-US" b="1"/>
                <a:t>NEPHROPATHY</a:t>
              </a:r>
              <a:endParaRPr lang="sr-Latn-CS" altLang="en-US" b="1"/>
            </a:p>
          </p:txBody>
        </p:sp>
        <p:sp>
          <p:nvSpPr>
            <p:cNvPr id="29701" name="Line 5"/>
            <p:cNvSpPr>
              <a:spLocks noChangeShapeType="1"/>
            </p:cNvSpPr>
            <p:nvPr/>
          </p:nvSpPr>
          <p:spPr bwMode="auto">
            <a:xfrm flipV="1">
              <a:off x="292100" y="1698625"/>
              <a:ext cx="8432800" cy="3175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350838" y="2308225"/>
              <a:ext cx="623887" cy="493713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" b="1">
                  <a:solidFill>
                    <a:schemeClr val="tx1"/>
                  </a:solidFill>
                  <a:cs typeface="Arial" pitchFamily="34" charset="0"/>
                </a:rPr>
                <a:t>1.</a:t>
              </a:r>
              <a:endParaRPr lang="en-US" b="1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974725" y="2308225"/>
              <a:ext cx="7808913" cy="493713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" b="1">
                  <a:solidFill>
                    <a:schemeClr val="tx1"/>
                  </a:solidFill>
                  <a:cs typeface="Arial" pitchFamily="34" charset="0"/>
                </a:rPr>
                <a:t>Methylprednisolone 1.0 </a:t>
              </a:r>
              <a:r>
                <a:rPr lang="en" b="1" i="1">
                  <a:solidFill>
                    <a:schemeClr val="tx1"/>
                  </a:solidFill>
                  <a:cs typeface="Arial" pitchFamily="34" charset="0"/>
                </a:rPr>
                <a:t>g</a:t>
              </a:r>
              <a:r>
                <a:rPr lang="en" b="1">
                  <a:solidFill>
                    <a:schemeClr val="tx1"/>
                  </a:solidFill>
                  <a:cs typeface="Arial" pitchFamily="34" charset="0"/>
                </a:rPr>
                <a:t> </a:t>
              </a:r>
              <a:r>
                <a:rPr lang="en" b="1" i="1">
                  <a:solidFill>
                    <a:schemeClr val="tx1"/>
                  </a:solidFill>
                  <a:cs typeface="Arial" pitchFamily="34" charset="0"/>
                </a:rPr>
                <a:t>iv </a:t>
              </a:r>
              <a:r>
                <a:rPr lang="en" b="1">
                  <a:solidFill>
                    <a:schemeClr val="tx1"/>
                  </a:solidFill>
                  <a:cs typeface="Arial" pitchFamily="34" charset="0"/>
                </a:rPr>
                <a:t>/ day, three consecutive days (month: 1,3,5)</a:t>
              </a:r>
              <a:endParaRPr lang="en-US" b="1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350838" y="2798763"/>
              <a:ext cx="623887" cy="493712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" b="1">
                  <a:solidFill>
                    <a:schemeClr val="tx1"/>
                  </a:solidFill>
                  <a:cs typeface="Arial" pitchFamily="34" charset="0"/>
                </a:rPr>
                <a:t>2.</a:t>
              </a:r>
              <a:endParaRPr lang="en-US" b="1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974725" y="2798763"/>
              <a:ext cx="7808913" cy="493712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" b="1">
                  <a:solidFill>
                    <a:schemeClr val="tx1"/>
                  </a:solidFill>
                  <a:cs typeface="Arial" pitchFamily="34" charset="0"/>
                </a:rPr>
                <a:t>Prednisone/pronisone </a:t>
              </a:r>
              <a:r>
                <a:rPr lang="en" b="1" i="1">
                  <a:solidFill>
                    <a:schemeClr val="tx1"/>
                  </a:solidFill>
                  <a:cs typeface="Arial" pitchFamily="34" charset="0"/>
                </a:rPr>
                <a:t>per </a:t>
              </a:r>
              <a:r>
                <a:rPr lang="en" b="1" i="1" smtClean="0">
                  <a:solidFill>
                    <a:schemeClr val="tx1"/>
                  </a:solidFill>
                  <a:cs typeface="Arial" pitchFamily="34" charset="0"/>
                </a:rPr>
                <a:t>os</a:t>
              </a:r>
              <a:r>
                <a:rPr lang="en" b="1" smtClean="0">
                  <a:solidFill>
                    <a:schemeClr val="tx1"/>
                  </a:solidFill>
                  <a:cs typeface="Arial" pitchFamily="34" charset="0"/>
                </a:rPr>
                <a:t>: </a:t>
              </a:r>
              <a:r>
                <a:rPr lang="en" b="1">
                  <a:solidFill>
                    <a:schemeClr val="tx1"/>
                  </a:solidFill>
                  <a:cs typeface="Arial" pitchFamily="34" charset="0"/>
                </a:rPr>
                <a:t>0.5 </a:t>
              </a:r>
              <a:r>
                <a:rPr lang="en" b="1" i="1">
                  <a:solidFill>
                    <a:schemeClr val="tx1"/>
                  </a:solidFill>
                  <a:cs typeface="Arial" pitchFamily="34" charset="0"/>
                </a:rPr>
                <a:t>mg/kg </a:t>
              </a:r>
              <a:r>
                <a:rPr lang="en" b="1">
                  <a:solidFill>
                    <a:schemeClr val="tx1"/>
                  </a:solidFill>
                  <a:cs typeface="Arial" pitchFamily="34" charset="0"/>
                </a:rPr>
                <a:t>every other day (month: 1-6)  </a:t>
              </a:r>
              <a:endParaRPr lang="en-US" b="1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50838" y="3292475"/>
              <a:ext cx="623887" cy="493713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" b="1">
                  <a:solidFill>
                    <a:schemeClr val="tx1"/>
                  </a:solidFill>
                  <a:cs typeface="Arial" pitchFamily="34" charset="0"/>
                </a:rPr>
                <a:t>3.</a:t>
              </a:r>
              <a:endParaRPr lang="en-US" b="1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974725" y="3292475"/>
              <a:ext cx="7808913" cy="493713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" b="1" i="1">
                  <a:solidFill>
                    <a:schemeClr val="tx1"/>
                  </a:solidFill>
                  <a:cs typeface="Arial" pitchFamily="34" charset="0"/>
                </a:rPr>
                <a:t>ACEi/ARB </a:t>
              </a:r>
              <a:r>
                <a:rPr lang="en" b="1">
                  <a:solidFill>
                    <a:schemeClr val="tx1"/>
                  </a:solidFill>
                  <a:cs typeface="Arial" pitchFamily="34" charset="0"/>
                </a:rPr>
                <a:t>for optimal blood pressure control: </a:t>
              </a:r>
              <a:r>
                <a:rPr lang="en" b="1">
                  <a:solidFill>
                    <a:schemeClr val="tx1"/>
                  </a:solidFill>
                  <a:cs typeface="Arial" pitchFamily="34" charset="0"/>
                  <a:sym typeface="Symbol"/>
                </a:rPr>
                <a:t> 125/70 </a:t>
              </a:r>
              <a:r>
                <a:rPr lang="en" b="1" i="1">
                  <a:solidFill>
                    <a:schemeClr val="tx1"/>
                  </a:solidFill>
                  <a:cs typeface="Arial" pitchFamily="34" charset="0"/>
                  <a:sym typeface="Symbol"/>
                </a:rPr>
                <a:t>mmHg</a:t>
              </a:r>
              <a:endParaRPr lang="en-US" b="1" i="1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77863" y="4040188"/>
              <a:ext cx="7807325" cy="493712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buClr>
                  <a:srgbClr val="FF9F9F"/>
                </a:buClr>
                <a:buFont typeface="Wingdings" pitchFamily="2" charset="2"/>
                <a:buChar char="è"/>
                <a:defRPr/>
              </a:pPr>
              <a:r>
                <a:rPr lang="en" b="1">
                  <a:solidFill>
                    <a:schemeClr val="tx1"/>
                  </a:solidFill>
                  <a:cs typeface="Arial" pitchFamily="34" charset="0"/>
                </a:rPr>
                <a:t> proteinuria </a:t>
              </a:r>
              <a:r>
                <a:rPr lang="en" b="1">
                  <a:solidFill>
                    <a:schemeClr val="tx1"/>
                  </a:solidFill>
                  <a:cs typeface="Arial" pitchFamily="34" charset="0"/>
                  <a:sym typeface="Symbol"/>
                </a:rPr>
                <a:t> 500 </a:t>
              </a:r>
              <a:r>
                <a:rPr lang="en" b="1" i="1">
                  <a:solidFill>
                    <a:schemeClr val="tx1"/>
                  </a:solidFill>
                  <a:cs typeface="Arial" pitchFamily="34" charset="0"/>
                  <a:sym typeface="Symbol"/>
                </a:rPr>
                <a:t>mg/24h</a:t>
              </a:r>
              <a:r>
                <a:rPr lang="en" b="1">
                  <a:solidFill>
                    <a:schemeClr val="tx1"/>
                  </a:solidFill>
                  <a:cs typeface="Arial" pitchFamily="34" charset="0"/>
                </a:rPr>
                <a:t> </a:t>
              </a:r>
              <a:endParaRPr lang="en-US" b="1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77863" y="4535488"/>
              <a:ext cx="7805737" cy="493712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buClr>
                  <a:srgbClr val="FF9F9F"/>
                </a:buClr>
                <a:buFont typeface="Wingdings" pitchFamily="2" charset="2"/>
                <a:buChar char="è"/>
                <a:defRPr/>
              </a:pPr>
              <a:r>
                <a:rPr lang="en" b="1">
                  <a:solidFill>
                    <a:schemeClr val="tx1"/>
                  </a:solidFill>
                  <a:cs typeface="Arial" pitchFamily="34" charset="0"/>
                </a:rPr>
                <a:t> serum creatinine concentration increased</a:t>
              </a:r>
              <a:endParaRPr lang="en-US" b="1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4"/>
          <p:cNvGrpSpPr>
            <a:grpSpLocks/>
          </p:cNvGrpSpPr>
          <p:nvPr/>
        </p:nvGrpSpPr>
        <p:grpSpPr bwMode="auto">
          <a:xfrm>
            <a:off x="247650" y="1130300"/>
            <a:ext cx="8621713" cy="596900"/>
            <a:chOff x="247650" y="1130300"/>
            <a:chExt cx="8621713" cy="596900"/>
          </a:xfrm>
        </p:grpSpPr>
        <p:sp>
          <p:nvSpPr>
            <p:cNvPr id="30723" name="Rectangle 3"/>
            <p:cNvSpPr>
              <a:spLocks noChangeArrowheads="1"/>
            </p:cNvSpPr>
            <p:nvPr/>
          </p:nvSpPr>
          <p:spPr bwMode="auto">
            <a:xfrm>
              <a:off x="247650" y="1130300"/>
              <a:ext cx="8621713" cy="596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2800" b="1"/>
                <a:t>RAPIDLY PROGRESSIVE GLOMERULONEPHRITIS</a:t>
              </a:r>
              <a:endParaRPr lang="sr-Latn-CS" altLang="en-US" sz="2800" b="1"/>
            </a:p>
          </p:txBody>
        </p:sp>
        <p:sp>
          <p:nvSpPr>
            <p:cNvPr id="30724" name="Line 5"/>
            <p:cNvSpPr>
              <a:spLocks noChangeShapeType="1"/>
            </p:cNvSpPr>
            <p:nvPr/>
          </p:nvSpPr>
          <p:spPr bwMode="auto">
            <a:xfrm flipV="1">
              <a:off x="320675" y="1681163"/>
              <a:ext cx="8432800" cy="1587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4"/>
          <p:cNvGrpSpPr>
            <a:grpSpLocks/>
          </p:cNvGrpSpPr>
          <p:nvPr/>
        </p:nvGrpSpPr>
        <p:grpSpPr bwMode="auto">
          <a:xfrm>
            <a:off x="257175" y="1152525"/>
            <a:ext cx="8621713" cy="5364163"/>
            <a:chOff x="257175" y="1152525"/>
            <a:chExt cx="8621713" cy="5364163"/>
          </a:xfrm>
        </p:grpSpPr>
        <p:sp>
          <p:nvSpPr>
            <p:cNvPr id="31747" name="Rectangle 3"/>
            <p:cNvSpPr>
              <a:spLocks noChangeArrowheads="1"/>
            </p:cNvSpPr>
            <p:nvPr/>
          </p:nvSpPr>
          <p:spPr bwMode="auto">
            <a:xfrm>
              <a:off x="257175" y="1152525"/>
              <a:ext cx="8621713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2400" b="1"/>
                <a:t>RAPIDLY PROGRESSIVE GLOMERULONEPHRITIS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1800" b="1" i="1"/>
                <a:t>Glomerulonephritis rapidoprogressiva</a:t>
              </a:r>
            </a:p>
          </p:txBody>
        </p:sp>
        <p:sp>
          <p:nvSpPr>
            <p:cNvPr id="31748" name="Line 5"/>
            <p:cNvSpPr>
              <a:spLocks noChangeShapeType="1"/>
            </p:cNvSpPr>
            <p:nvPr/>
          </p:nvSpPr>
          <p:spPr bwMode="auto">
            <a:xfrm flipV="1">
              <a:off x="349250" y="2000250"/>
              <a:ext cx="8432800" cy="1588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749" name="Rectangle 6"/>
            <p:cNvSpPr>
              <a:spLocks noChangeArrowheads="1"/>
            </p:cNvSpPr>
            <p:nvPr/>
          </p:nvSpPr>
          <p:spPr bwMode="auto">
            <a:xfrm>
              <a:off x="344488" y="1962150"/>
              <a:ext cx="8423275" cy="4554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en" altLang="en-US" sz="2000" b="1"/>
                <a:t>DEFINITION :</a:t>
              </a: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endParaRPr lang="sr-Latn-CS" altLang="en-US" sz="1200" b="1"/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 b="1"/>
                <a:t>Rapidly progressive glomerulonephritis is a clinical syndrome that is </a:t>
              </a:r>
              <a:r>
                <a:rPr lang="en-US" altLang="en-US" sz="1600" b="1" smtClean="0"/>
                <a:t>morphologically</a:t>
              </a: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 b="1" smtClean="0"/>
                <a:t>characterized </a:t>
              </a:r>
              <a:r>
                <a:rPr lang="en-US" altLang="en-US" sz="1600" b="1"/>
                <a:t>by the formation of cellular crescents, and is manifested by the clinical </a:t>
              </a:r>
              <a:endParaRPr lang="en-US" altLang="en-US" sz="1600" b="1" smtClean="0"/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 b="1" smtClean="0"/>
                <a:t>picture of glomerulonephritis with a rapid and progressive decrease in kidney function,</a:t>
              </a: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 b="1" smtClean="0"/>
                <a:t> </a:t>
              </a:r>
              <a:r>
                <a:rPr lang="en-US" altLang="en-US" sz="1600" b="1"/>
                <a:t>so if it is not treated, it ends in terminal kidney failure in a few </a:t>
              </a:r>
              <a:r>
                <a:rPr lang="en-US" altLang="en-US" sz="1600" b="1" smtClean="0"/>
                <a:t>weeks </a:t>
              </a:r>
              <a:r>
                <a:rPr lang="en-US" altLang="en-US" sz="1600" b="1"/>
                <a:t>or months</a:t>
              </a:r>
              <a:r>
                <a:rPr lang="en-US" altLang="en-US" sz="1600" b="1" smtClean="0"/>
                <a:t>.</a:t>
              </a: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endParaRPr lang="sr-Latn-CS" altLang="en-US" sz="1200" b="1" smtClean="0"/>
            </a:p>
            <a:p>
              <a:pPr lvl="1" algn="just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 smtClean="0"/>
                <a:t> </a:t>
              </a:r>
              <a:r>
                <a:rPr lang="en" altLang="en-US" sz="1600" b="1"/>
                <a:t>proliferation of epithelial cells of </a:t>
              </a:r>
              <a:r>
                <a:rPr lang="en" altLang="en-US" sz="1600" b="1" i="1" smtClean="0"/>
                <a:t>Bowman</a:t>
              </a:r>
              <a:r>
                <a:rPr lang="en" altLang="en-US" sz="1600" b="1" smtClean="0"/>
                <a:t>'s </a:t>
              </a:r>
              <a:r>
                <a:rPr lang="en" altLang="en-US" sz="1600" b="1"/>
                <a:t>capsule</a:t>
              </a:r>
            </a:p>
            <a:p>
              <a:pPr lvl="1" algn="just" eaLnBrk="1" hangingPunct="1">
                <a:spcBef>
                  <a:spcPct val="0"/>
                </a:spcBef>
                <a:buClr>
                  <a:srgbClr val="FF7575"/>
                </a:buClr>
                <a:buFontTx/>
                <a:buNone/>
              </a:pPr>
              <a:endParaRPr lang="en-US" altLang="en-US" sz="1600" b="1"/>
            </a:p>
            <a:p>
              <a:pPr lvl="1" algn="just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 smtClean="0"/>
                <a:t> formation </a:t>
              </a:r>
              <a:r>
                <a:rPr lang="en" altLang="en-US" sz="1600" b="1"/>
                <a:t>of crescent formations (cellular and scar crescents)</a:t>
              </a:r>
            </a:p>
            <a:p>
              <a:pPr lvl="1" algn="just" eaLnBrk="1" hangingPunct="1">
                <a:spcBef>
                  <a:spcPct val="0"/>
                </a:spcBef>
                <a:buClr>
                  <a:srgbClr val="FF7575"/>
                </a:buClr>
                <a:buFontTx/>
                <a:buNone/>
              </a:pPr>
              <a:endParaRPr lang="en-US" altLang="en-US" sz="1600" b="1"/>
            </a:p>
            <a:p>
              <a:pPr lvl="1" algn="just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 smtClean="0"/>
                <a:t> crescent </a:t>
              </a:r>
              <a:r>
                <a:rPr lang="en" altLang="en-US" sz="1600" b="1"/>
                <a:t>formations are present in more than 50% of glomeruli</a:t>
              </a:r>
              <a:endParaRPr lang="sr-Latn-CS" altLang="en-US" sz="1600" b="1"/>
            </a:p>
            <a:p>
              <a:pPr algn="just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None/>
              </a:pPr>
              <a:endParaRPr lang="sr-Latn-CS" altLang="en-US" sz="1500" b="1"/>
            </a:p>
            <a:p>
              <a:pPr lvl="1" algn="just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/>
                <a:t> clinical se usually manifests acute nephritic syndrome</a:t>
              </a:r>
            </a:p>
            <a:p>
              <a:pPr lvl="1" algn="just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endParaRPr lang="en-US" altLang="en-US" sz="1600" b="1"/>
            </a:p>
            <a:p>
              <a:pPr lvl="1" algn="just" eaLnBrk="1" hangingPunct="1">
                <a:spcBef>
                  <a:spcPct val="0"/>
                </a:spcBef>
                <a:buClr>
                  <a:srgbClr val="FF7575"/>
                </a:buClr>
                <a:buFontTx/>
                <a:buNone/>
              </a:pPr>
              <a:endParaRPr lang="sr-Latn-CS" altLang="en-US" sz="1600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10"/>
          <p:cNvGrpSpPr>
            <a:grpSpLocks/>
          </p:cNvGrpSpPr>
          <p:nvPr/>
        </p:nvGrpSpPr>
        <p:grpSpPr bwMode="auto">
          <a:xfrm>
            <a:off x="238125" y="919163"/>
            <a:ext cx="8645525" cy="5684837"/>
            <a:chOff x="238125" y="920080"/>
            <a:chExt cx="8645525" cy="5683920"/>
          </a:xfrm>
        </p:grpSpPr>
        <p:sp>
          <p:nvSpPr>
            <p:cNvPr id="32771" name="Line 5"/>
            <p:cNvSpPr>
              <a:spLocks noChangeShapeType="1"/>
            </p:cNvSpPr>
            <p:nvPr/>
          </p:nvSpPr>
          <p:spPr bwMode="auto">
            <a:xfrm flipV="1">
              <a:off x="320674" y="1588087"/>
              <a:ext cx="8432801" cy="1587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772" name="Rectangle 6"/>
            <p:cNvSpPr>
              <a:spLocks noChangeArrowheads="1"/>
            </p:cNvSpPr>
            <p:nvPr/>
          </p:nvSpPr>
          <p:spPr bwMode="auto">
            <a:xfrm>
              <a:off x="329975" y="1655002"/>
              <a:ext cx="8423500" cy="103058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marL="342900" indent="-34290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en" altLang="en-US" sz="2000" b="1">
                  <a:solidFill>
                    <a:schemeClr val="bg1"/>
                  </a:solidFill>
                </a:rPr>
                <a:t>ETIOLOGY</a:t>
              </a:r>
              <a:endParaRPr lang="sr-Latn-CS" altLang="en-US" sz="2000" b="1">
                <a:solidFill>
                  <a:schemeClr val="bg1"/>
                </a:solidFill>
              </a:endParaRP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endParaRPr lang="sr-Latn-CS" altLang="en-US" sz="400" b="1">
                <a:solidFill>
                  <a:schemeClr val="bg1"/>
                </a:solidFill>
              </a:endParaRPr>
            </a:p>
            <a:p>
              <a:pPr algn="just" eaLnBrk="1" hangingPunct="1">
                <a:spcBef>
                  <a:spcPct val="0"/>
                </a:spcBef>
                <a:buFontTx/>
                <a:buAutoNum type="arabicPeriod"/>
              </a:pPr>
              <a:r>
                <a:rPr lang="en" altLang="en-US" sz="1800" b="1">
                  <a:solidFill>
                    <a:schemeClr val="bg1"/>
                  </a:solidFill>
                </a:rPr>
                <a:t>PRIMARY RAPIDLY PROGRESSIVE GLOMERULONEPHRITIS</a:t>
              </a:r>
              <a:endParaRPr lang="sr-Latn-CS" altLang="en-US" sz="1800" b="1">
                <a:solidFill>
                  <a:schemeClr val="bg1"/>
                </a:solidFill>
              </a:endParaRPr>
            </a:p>
            <a:p>
              <a:pPr algn="just" eaLnBrk="1" hangingPunct="1">
                <a:spcBef>
                  <a:spcPct val="0"/>
                </a:spcBef>
                <a:buFontTx/>
                <a:buAutoNum type="arabicPeriod"/>
              </a:pPr>
              <a:r>
                <a:rPr lang="en" altLang="en-US" sz="1800" b="1">
                  <a:solidFill>
                    <a:schemeClr val="bg1"/>
                  </a:solidFill>
                </a:rPr>
                <a:t>SECONDARY RAPIDLY PROGRESSIVE GLOMERULONEPHRITIS</a:t>
              </a:r>
              <a:endParaRPr lang="sr-Latn-CS" altLang="en-US" sz="1800" b="1">
                <a:solidFill>
                  <a:schemeClr val="bg1"/>
                </a:solidFill>
              </a:endParaRPr>
            </a:p>
          </p:txBody>
        </p:sp>
        <p:sp>
          <p:nvSpPr>
            <p:cNvPr id="5" name="Rectangle 8"/>
            <p:cNvSpPr>
              <a:spLocks noChangeArrowheads="1"/>
            </p:cNvSpPr>
            <p:nvPr/>
          </p:nvSpPr>
          <p:spPr bwMode="auto">
            <a:xfrm>
              <a:off x="238125" y="2791440"/>
              <a:ext cx="8645525" cy="38125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just" eaLnBrk="1" hangingPunct="1">
                <a:defRPr/>
              </a:pPr>
              <a:r>
                <a:rPr lang="en" b="1">
                  <a:latin typeface="Arial" charset="0"/>
                </a:rPr>
                <a:t>PRIMARY RAPIDLY PROGRESSIVE GLOMERULONEPHRITIS</a:t>
              </a:r>
            </a:p>
            <a:p>
              <a:pPr algn="just" eaLnBrk="1" hangingPunct="1">
                <a:defRPr/>
              </a:pPr>
              <a:endParaRPr lang="sr-Cyrl-CS" sz="800" b="1">
                <a:latin typeface="Arial" charset="0"/>
              </a:endParaRPr>
            </a:p>
            <a:p>
              <a:pPr marL="261938" indent="-261938" algn="just" eaLnBrk="1" hangingPunct="1">
                <a:buClr>
                  <a:srgbClr val="FF9F9F"/>
                </a:buClr>
                <a:buFont typeface="Wingdings 2" pitchFamily="18" charset="2"/>
                <a:buChar char=""/>
                <a:defRPr/>
              </a:pPr>
              <a:r>
                <a:rPr lang="en" b="1">
                  <a:latin typeface="Arial" charset="0"/>
                </a:rPr>
                <a:t>TYPE 1: mediated by anti- GBM antibodies, without pulmonary hemorrhage</a:t>
              </a:r>
              <a:r>
                <a:rPr lang="en" b="1" i="1">
                  <a:latin typeface="Arial" charset="0"/>
                </a:rPr>
                <a:t> </a:t>
              </a:r>
              <a:endParaRPr lang="sr-Cyrl-CS" b="1">
                <a:latin typeface="Arial" charset="0"/>
              </a:endParaRPr>
            </a:p>
            <a:p>
              <a:pPr marL="228600" indent="-228600" algn="just" eaLnBrk="1" hangingPunct="1">
                <a:defRPr/>
              </a:pPr>
              <a:endParaRPr lang="sr-Cyrl-CS" sz="1000" b="1">
                <a:latin typeface="Arial" charset="0"/>
              </a:endParaRPr>
            </a:p>
            <a:p>
              <a:pPr algn="just" eaLnBrk="1" hangingPunct="1">
                <a:buClr>
                  <a:srgbClr val="FF9F9F"/>
                </a:buClr>
                <a:buFont typeface="Wingdings 2" pitchFamily="18" charset="2"/>
                <a:buChar char=""/>
                <a:tabLst>
                  <a:tab pos="269875" algn="l"/>
                </a:tabLst>
                <a:defRPr/>
              </a:pPr>
              <a:r>
                <a:rPr lang="en" b="1">
                  <a:latin typeface="Arial" charset="0"/>
                </a:rPr>
                <a:t>TYPE 2: mediated by immune complexes (no anti- </a:t>
              </a:r>
              <a:r>
                <a:rPr lang="en" b="1" i="1">
                  <a:latin typeface="Arial" charset="0"/>
                </a:rPr>
                <a:t>GBM </a:t>
              </a:r>
              <a:r>
                <a:rPr lang="en" b="1">
                  <a:latin typeface="Arial" charset="0"/>
                </a:rPr>
                <a:t>, no </a:t>
              </a:r>
              <a:r>
                <a:rPr lang="en" b="1" i="1" smtClean="0">
                  <a:latin typeface="Arial" charset="0"/>
                </a:rPr>
                <a:t>ANCA</a:t>
              </a:r>
              <a:r>
                <a:rPr lang="en" b="1" smtClean="0">
                  <a:latin typeface="Arial" charset="0"/>
                </a:rPr>
                <a:t>)</a:t>
              </a:r>
              <a:endParaRPr lang="sr-Cyrl-RS" b="1">
                <a:latin typeface="Arial" charset="0"/>
              </a:endParaRPr>
            </a:p>
            <a:p>
              <a:pPr algn="just" eaLnBrk="1" hangingPunct="1">
                <a:buClr>
                  <a:srgbClr val="FF9F9F"/>
                </a:buClr>
                <a:tabLst>
                  <a:tab pos="261938" algn="l"/>
                </a:tabLst>
                <a:defRPr/>
              </a:pPr>
              <a:endParaRPr lang="sr-Cyrl-RS" sz="1000" b="1">
                <a:latin typeface="Arial" charset="0"/>
              </a:endParaRPr>
            </a:p>
            <a:p>
              <a:pPr algn="just" eaLnBrk="1" hangingPunct="1">
                <a:buClr>
                  <a:srgbClr val="FF9F9F"/>
                </a:buClr>
                <a:buFont typeface="Wingdings 2" pitchFamily="18" charset="2"/>
                <a:buChar char=""/>
                <a:tabLst>
                  <a:tab pos="269875" algn="l"/>
                </a:tabLst>
                <a:defRPr/>
              </a:pPr>
              <a:r>
                <a:rPr lang="en" b="1">
                  <a:latin typeface="Arial" charset="0"/>
                </a:rPr>
                <a:t>TYPE 3: weakly immune </a:t>
              </a:r>
              <a:r>
                <a:rPr lang="en" b="1" smtClean="0">
                  <a:latin typeface="Arial" charset="0"/>
                </a:rPr>
                <a:t>(</a:t>
              </a:r>
              <a:r>
                <a:rPr lang="en" b="1" i="1" smtClean="0">
                  <a:latin typeface="Arial" charset="0"/>
                </a:rPr>
                <a:t>spiders immune</a:t>
              </a:r>
              <a:r>
                <a:rPr lang="en" b="1" smtClean="0">
                  <a:latin typeface="Arial" charset="0"/>
                </a:rPr>
                <a:t>, </a:t>
              </a:r>
              <a:r>
                <a:rPr lang="en" b="1">
                  <a:latin typeface="Arial" charset="0"/>
                </a:rPr>
                <a:t>with </a:t>
              </a:r>
              <a:r>
                <a:rPr lang="en" b="1" i="1" smtClean="0">
                  <a:latin typeface="Arial" charset="0"/>
                </a:rPr>
                <a:t>ANCA</a:t>
              </a:r>
              <a:r>
                <a:rPr lang="en" b="1" smtClean="0">
                  <a:latin typeface="Arial" charset="0"/>
                </a:rPr>
                <a:t>)  </a:t>
              </a:r>
              <a:endParaRPr lang="en" b="1">
                <a:latin typeface="Arial" charset="0"/>
              </a:endParaRPr>
            </a:p>
            <a:p>
              <a:pPr algn="just" eaLnBrk="1" hangingPunct="1">
                <a:buClr>
                  <a:srgbClr val="FF9F9F"/>
                </a:buClr>
                <a:buFont typeface="Wingdings 2" pitchFamily="18" charset="2"/>
                <a:buChar char=""/>
                <a:tabLst>
                  <a:tab pos="261938" algn="l"/>
                </a:tabLst>
                <a:defRPr/>
              </a:pPr>
              <a:endParaRPr lang="sr-Cyrl-RS" b="1">
                <a:latin typeface="Arial" charset="0"/>
              </a:endParaRPr>
            </a:p>
            <a:p>
              <a:pPr algn="just" eaLnBrk="1" hangingPunct="1">
                <a:buClr>
                  <a:srgbClr val="FF9F9F"/>
                </a:buClr>
                <a:tabLst>
                  <a:tab pos="269875" algn="l"/>
                </a:tabLst>
                <a:defRPr/>
              </a:pPr>
              <a:endParaRPr lang="sr-Cyrl-CS" b="1">
                <a:latin typeface="Arial" charset="0"/>
              </a:endParaRPr>
            </a:p>
            <a:p>
              <a:pPr algn="just" eaLnBrk="1" hangingPunct="1">
                <a:buClr>
                  <a:srgbClr val="FF7575"/>
                </a:buClr>
                <a:buFont typeface="Wingdings" pitchFamily="2" charset="2"/>
                <a:buNone/>
                <a:defRPr/>
              </a:pPr>
              <a:endParaRPr lang="sr-Cyrl-CS" sz="800" b="1">
                <a:latin typeface="Arial" charset="0"/>
              </a:endParaRPr>
            </a:p>
            <a:p>
              <a:pPr algn="just" eaLnBrk="1" hangingPunct="1">
                <a:buClr>
                  <a:srgbClr val="FF7575"/>
                </a:buClr>
                <a:tabLst>
                  <a:tab pos="261938" algn="l"/>
                </a:tabLst>
                <a:defRPr/>
              </a:pPr>
              <a:endParaRPr lang="sr-Cyrl-CS" sz="1400" b="1">
                <a:latin typeface="Arial" charset="0"/>
              </a:endParaRPr>
            </a:p>
            <a:p>
              <a:pPr algn="just" eaLnBrk="1" hangingPunct="1">
                <a:buClr>
                  <a:srgbClr val="FF7575"/>
                </a:buClr>
                <a:tabLst>
                  <a:tab pos="261938" algn="l"/>
                </a:tabLst>
                <a:defRPr/>
              </a:pPr>
              <a:endParaRPr lang="sr-Cyrl-CS" sz="1400" b="1">
                <a:latin typeface="Arial" charset="0"/>
              </a:endParaRPr>
            </a:p>
            <a:p>
              <a:pPr marL="342900" indent="-342900" algn="just" eaLnBrk="1" hangingPunct="1">
                <a:buClr>
                  <a:srgbClr val="FF7575"/>
                </a:buClr>
                <a:buFontTx/>
                <a:buAutoNum type="arabicPeriod" startAt="6"/>
                <a:tabLst>
                  <a:tab pos="261938" algn="l"/>
                </a:tabLst>
                <a:defRPr/>
              </a:pPr>
              <a:endParaRPr lang="sr-Cyrl-CS" sz="1400" b="1">
                <a:latin typeface="Arial" charset="0"/>
              </a:endParaRPr>
            </a:p>
            <a:p>
              <a:pPr marL="342900" indent="-342900" algn="just" eaLnBrk="1" hangingPunct="1">
                <a:buClr>
                  <a:srgbClr val="FF7575"/>
                </a:buClr>
                <a:buFontTx/>
                <a:buAutoNum type="arabicPeriod" startAt="6"/>
                <a:tabLst>
                  <a:tab pos="261938" algn="l"/>
                </a:tabLst>
                <a:defRPr/>
              </a:pPr>
              <a:endParaRPr lang="sr-Cyrl-CS" sz="1400" b="1">
                <a:latin typeface="Arial" charset="0"/>
              </a:endParaRPr>
            </a:p>
            <a:p>
              <a:pPr marL="342900" indent="-342900" algn="just" eaLnBrk="1" hangingPunct="1">
                <a:buClr>
                  <a:srgbClr val="FF7575"/>
                </a:buClr>
                <a:buFontTx/>
                <a:buAutoNum type="arabicPeriod" startAt="6"/>
                <a:tabLst>
                  <a:tab pos="261938" algn="l"/>
                </a:tabLst>
                <a:defRPr/>
              </a:pPr>
              <a:endParaRPr lang="sr-Cyrl-CS" sz="1400" b="1">
                <a:latin typeface="Arial" charset="0"/>
              </a:endParaRPr>
            </a:p>
            <a:p>
              <a:pPr algn="just" eaLnBrk="1" hangingPunct="1">
                <a:buClr>
                  <a:srgbClr val="FF7575"/>
                </a:buClr>
                <a:tabLst>
                  <a:tab pos="261938" algn="l"/>
                </a:tabLst>
                <a:defRPr/>
              </a:pPr>
              <a:endParaRPr lang="sr-Cyrl-CS" b="1">
                <a:latin typeface="Arial" charset="0"/>
              </a:endParaRPr>
            </a:p>
          </p:txBody>
        </p:sp>
        <p:sp>
          <p:nvSpPr>
            <p:cNvPr id="32774" name="Rectangle 3"/>
            <p:cNvSpPr>
              <a:spLocks noChangeArrowheads="1"/>
            </p:cNvSpPr>
            <p:nvPr/>
          </p:nvSpPr>
          <p:spPr bwMode="auto">
            <a:xfrm>
              <a:off x="257175" y="920080"/>
              <a:ext cx="8621713" cy="914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2800" b="1"/>
                <a:t>RAPIDLY PROGRESSIVE GLOMERULONEPHRITIS</a:t>
              </a:r>
              <a:endParaRPr lang="sr-Latn-CS" altLang="en-US" sz="2800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5"/>
          <p:cNvGrpSpPr>
            <a:grpSpLocks/>
          </p:cNvGrpSpPr>
          <p:nvPr/>
        </p:nvGrpSpPr>
        <p:grpSpPr bwMode="auto">
          <a:xfrm>
            <a:off x="238125" y="831850"/>
            <a:ext cx="8645525" cy="5743575"/>
            <a:chOff x="238125" y="832534"/>
            <a:chExt cx="8645525" cy="5742438"/>
          </a:xfrm>
        </p:grpSpPr>
        <p:sp>
          <p:nvSpPr>
            <p:cNvPr id="33795" name="Line 5"/>
            <p:cNvSpPr>
              <a:spLocks noChangeShapeType="1"/>
            </p:cNvSpPr>
            <p:nvPr/>
          </p:nvSpPr>
          <p:spPr bwMode="auto">
            <a:xfrm flipV="1">
              <a:off x="320674" y="1500595"/>
              <a:ext cx="8432801" cy="1587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Rectangle 8"/>
            <p:cNvSpPr>
              <a:spLocks noChangeArrowheads="1"/>
            </p:cNvSpPr>
            <p:nvPr/>
          </p:nvSpPr>
          <p:spPr bwMode="auto">
            <a:xfrm>
              <a:off x="238125" y="1559465"/>
              <a:ext cx="8645525" cy="5015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just" eaLnBrk="1" hangingPunct="1">
                <a:defRPr/>
              </a:pPr>
              <a:r>
                <a:rPr lang="en" sz="2000" b="1">
                  <a:latin typeface="Arial" charset="0"/>
                </a:rPr>
                <a:t>SECONDARY RAPIDLY PROGRESSIVE GLOMERULONEPHRITIS</a:t>
              </a:r>
            </a:p>
            <a:p>
              <a:pPr algn="just" eaLnBrk="1" hangingPunct="1">
                <a:defRPr/>
              </a:pPr>
              <a:endParaRPr lang="sr-Cyrl-CS" sz="800" b="1">
                <a:latin typeface="Arial" charset="0"/>
              </a:endParaRPr>
            </a:p>
            <a:p>
              <a:pPr marL="261938" indent="-261938" algn="just" eaLnBrk="1" hangingPunct="1">
                <a:buClr>
                  <a:srgbClr val="FF9F9F"/>
                </a:buClr>
                <a:buFont typeface="Wingdings 2" pitchFamily="18" charset="2"/>
                <a:buChar char=""/>
                <a:defRPr/>
              </a:pPr>
              <a:r>
                <a:rPr lang="en" b="1">
                  <a:latin typeface="Arial" charset="0"/>
                </a:rPr>
                <a:t>ASSOCIATED WITH PRIMARY GLOMERULONEPHRITIS</a:t>
              </a:r>
            </a:p>
            <a:p>
              <a:pPr marL="719138" lvl="1" indent="-261938" algn="just" eaLnBrk="1" hangingPunct="1">
                <a:buClr>
                  <a:srgbClr val="FF9F9F"/>
                </a:buClr>
                <a:buFont typeface="Wingdings" pitchFamily="2" charset="2"/>
                <a:buChar char="è"/>
                <a:defRPr/>
              </a:pPr>
              <a:r>
                <a:rPr lang="en" sz="1600" b="1">
                  <a:latin typeface="Arial" charset="0"/>
                </a:rPr>
                <a:t>membranoproliferative glomerulonephritis (especially type 2)</a:t>
              </a:r>
            </a:p>
            <a:p>
              <a:pPr marL="719138" lvl="1" indent="-261938" algn="just" eaLnBrk="1" hangingPunct="1">
                <a:buClr>
                  <a:srgbClr val="FF9F9F"/>
                </a:buClr>
                <a:buFont typeface="Wingdings" pitchFamily="2" charset="2"/>
                <a:buChar char="è"/>
                <a:defRPr/>
              </a:pPr>
              <a:r>
                <a:rPr lang="en" sz="1600" b="1">
                  <a:latin typeface="Arial" charset="0"/>
                </a:rPr>
                <a:t>membranous nephropathy</a:t>
              </a:r>
            </a:p>
            <a:p>
              <a:pPr marL="719138" lvl="1" indent="-261938" algn="just" eaLnBrk="1" hangingPunct="1">
                <a:buClr>
                  <a:srgbClr val="FF9F9F"/>
                </a:buClr>
                <a:buFont typeface="Wingdings" pitchFamily="2" charset="2"/>
                <a:buChar char="è"/>
                <a:defRPr/>
              </a:pPr>
              <a:r>
                <a:rPr lang="en" sz="1600" b="1" i="1">
                  <a:latin typeface="Arial" charset="0"/>
                </a:rPr>
                <a:t>IgA</a:t>
              </a:r>
              <a:r>
                <a:rPr lang="en" sz="1600" b="1">
                  <a:latin typeface="Arial" charset="0"/>
                </a:rPr>
                <a:t> nephropathy</a:t>
              </a:r>
            </a:p>
            <a:p>
              <a:pPr marL="719138" lvl="1" indent="-261938" algn="just" eaLnBrk="1" hangingPunct="1">
                <a:buClr>
                  <a:srgbClr val="FF9F9F"/>
                </a:buClr>
                <a:buFont typeface="Wingdings" pitchFamily="2" charset="2"/>
                <a:buChar char="è"/>
                <a:defRPr/>
              </a:pPr>
              <a:r>
                <a:rPr lang="en" sz="1600" b="1">
                  <a:latin typeface="Arial" charset="0"/>
                </a:rPr>
                <a:t>focal-segmental glomerulosclerosis</a:t>
              </a:r>
              <a:endParaRPr lang="sr-Cyrl-CS" sz="1600" b="1">
                <a:latin typeface="Arial" charset="0"/>
              </a:endParaRPr>
            </a:p>
            <a:p>
              <a:pPr marL="228600" indent="-228600" algn="just" eaLnBrk="1" hangingPunct="1">
                <a:defRPr/>
              </a:pPr>
              <a:endParaRPr lang="sr-Cyrl-CS" sz="1000" b="1">
                <a:latin typeface="Arial" charset="0"/>
              </a:endParaRPr>
            </a:p>
            <a:p>
              <a:pPr algn="just" eaLnBrk="1" hangingPunct="1">
                <a:buClr>
                  <a:srgbClr val="FF9F9F"/>
                </a:buClr>
                <a:buFont typeface="Wingdings 2" pitchFamily="18" charset="2"/>
                <a:buChar char=""/>
                <a:tabLst>
                  <a:tab pos="269875" algn="l"/>
                </a:tabLst>
                <a:defRPr/>
              </a:pPr>
              <a:r>
                <a:rPr lang="en" b="1">
                  <a:latin typeface="Arial" charset="0"/>
                </a:rPr>
                <a:t>ASSOCIATED WITH INFECTIOUS DISEASES</a:t>
              </a:r>
            </a:p>
            <a:p>
              <a:pPr lvl="1" algn="just" eaLnBrk="1" hangingPunct="1">
                <a:buClr>
                  <a:srgbClr val="FF9F9F"/>
                </a:buClr>
                <a:buFont typeface="Wingdings" pitchFamily="2" charset="2"/>
                <a:buChar char="è"/>
                <a:tabLst>
                  <a:tab pos="269875" algn="l"/>
                </a:tabLst>
                <a:defRPr/>
              </a:pPr>
              <a:r>
                <a:rPr lang="en" sz="1600" b="1">
                  <a:latin typeface="Arial" charset="0"/>
                </a:rPr>
                <a:t>infective endocarditis</a:t>
              </a:r>
            </a:p>
            <a:p>
              <a:pPr lvl="1" algn="just" eaLnBrk="1" hangingPunct="1">
                <a:buClr>
                  <a:srgbClr val="FF9F9F"/>
                </a:buClr>
                <a:buFont typeface="Wingdings" pitchFamily="2" charset="2"/>
                <a:buChar char="è"/>
                <a:tabLst>
                  <a:tab pos="269875" algn="l"/>
                </a:tabLst>
                <a:defRPr/>
              </a:pPr>
              <a:r>
                <a:rPr lang="en" sz="1600" b="1">
                  <a:latin typeface="Arial" charset="0"/>
                </a:rPr>
                <a:t>visceral abscesses</a:t>
              </a:r>
            </a:p>
            <a:p>
              <a:pPr lvl="1" algn="just" eaLnBrk="1" hangingPunct="1">
                <a:buClr>
                  <a:srgbClr val="FF9F9F"/>
                </a:buClr>
                <a:buFont typeface="Wingdings" pitchFamily="2" charset="2"/>
                <a:buChar char="è"/>
                <a:tabLst>
                  <a:tab pos="269875" algn="l"/>
                </a:tabLst>
                <a:defRPr/>
              </a:pPr>
              <a:r>
                <a:rPr lang="en" sz="1600" b="1">
                  <a:latin typeface="Arial" charset="0"/>
                </a:rPr>
                <a:t>hepatitis </a:t>
              </a:r>
              <a:r>
                <a:rPr lang="en" sz="1600" b="1" i="1">
                  <a:latin typeface="Arial" charset="0"/>
                </a:rPr>
                <a:t>B</a:t>
              </a:r>
              <a:r>
                <a:rPr lang="en" sz="1600" b="1">
                  <a:latin typeface="Arial" charset="0"/>
                </a:rPr>
                <a:t> and </a:t>
              </a:r>
              <a:r>
                <a:rPr lang="en" sz="1600" b="1" i="1">
                  <a:latin typeface="Arial" charset="0"/>
                </a:rPr>
                <a:t>C </a:t>
              </a:r>
              <a:endParaRPr lang="sr-Cyrl-RS" sz="1600" b="1">
                <a:latin typeface="Arial" charset="0"/>
              </a:endParaRPr>
            </a:p>
            <a:p>
              <a:pPr lvl="1" algn="just" eaLnBrk="1" hangingPunct="1">
                <a:buClr>
                  <a:srgbClr val="FF9F9F"/>
                </a:buClr>
                <a:buFont typeface="Wingdings" pitchFamily="2" charset="2"/>
                <a:buChar char="è"/>
                <a:tabLst>
                  <a:tab pos="269875" algn="l"/>
                </a:tabLst>
                <a:defRPr/>
              </a:pPr>
              <a:r>
                <a:rPr lang="en" sz="1600" b="1">
                  <a:latin typeface="Arial" charset="0"/>
                </a:rPr>
                <a:t>mycoplasma infections</a:t>
              </a:r>
            </a:p>
            <a:p>
              <a:pPr lvl="1" algn="just" eaLnBrk="1" hangingPunct="1">
                <a:buClr>
                  <a:srgbClr val="FF9F9F"/>
                </a:buClr>
                <a:buFont typeface="Wingdings" pitchFamily="2" charset="2"/>
                <a:buChar char="è"/>
                <a:tabLst>
                  <a:tab pos="269875" algn="l"/>
                </a:tabLst>
                <a:defRPr/>
              </a:pPr>
              <a:r>
                <a:rPr lang="en" sz="1600" b="1">
                  <a:latin typeface="Arial" charset="0"/>
                </a:rPr>
                <a:t>histoplasmosis</a:t>
              </a:r>
            </a:p>
            <a:p>
              <a:pPr lvl="1" algn="just" eaLnBrk="1" hangingPunct="1">
                <a:buClr>
                  <a:srgbClr val="FF9F9F"/>
                </a:buClr>
                <a:tabLst>
                  <a:tab pos="269875" algn="l"/>
                </a:tabLst>
                <a:defRPr/>
              </a:pPr>
              <a:endParaRPr lang="sr-Cyrl-RS" sz="1600" b="1">
                <a:latin typeface="Arial" charset="0"/>
              </a:endParaRPr>
            </a:p>
            <a:p>
              <a:pPr lvl="1" algn="just" eaLnBrk="1" hangingPunct="1">
                <a:buClr>
                  <a:srgbClr val="FF9F9F"/>
                </a:buClr>
                <a:tabLst>
                  <a:tab pos="269875" algn="l"/>
                </a:tabLst>
                <a:defRPr/>
              </a:pPr>
              <a:endParaRPr lang="sr-Cyrl-RS" sz="1600" b="1">
                <a:latin typeface="Arial" charset="0"/>
              </a:endParaRPr>
            </a:p>
            <a:p>
              <a:pPr lvl="1" algn="just" eaLnBrk="1" hangingPunct="1">
                <a:buClr>
                  <a:srgbClr val="FF9F9F"/>
                </a:buClr>
                <a:tabLst>
                  <a:tab pos="269875" algn="l"/>
                </a:tabLst>
                <a:defRPr/>
              </a:pPr>
              <a:endParaRPr lang="sr-Cyrl-RS" sz="1600" b="1">
                <a:latin typeface="Arial" charset="0"/>
              </a:endParaRPr>
            </a:p>
            <a:p>
              <a:pPr marL="342900" indent="-342900" algn="just" eaLnBrk="1" hangingPunct="1">
                <a:buClr>
                  <a:srgbClr val="FF7575"/>
                </a:buClr>
                <a:buFontTx/>
                <a:buAutoNum type="arabicPeriod" startAt="6"/>
                <a:tabLst>
                  <a:tab pos="261938" algn="l"/>
                </a:tabLst>
                <a:defRPr/>
              </a:pPr>
              <a:endParaRPr lang="sr-Cyrl-CS" sz="1400" b="1">
                <a:latin typeface="Arial" charset="0"/>
              </a:endParaRPr>
            </a:p>
            <a:p>
              <a:pPr marL="342900" indent="-342900" algn="just" eaLnBrk="1" hangingPunct="1">
                <a:buClr>
                  <a:srgbClr val="FF7575"/>
                </a:buClr>
                <a:buFontTx/>
                <a:buAutoNum type="arabicPeriod" startAt="6"/>
                <a:tabLst>
                  <a:tab pos="261938" algn="l"/>
                </a:tabLst>
                <a:defRPr/>
              </a:pPr>
              <a:endParaRPr lang="sr-Cyrl-CS" sz="1400" b="1">
                <a:latin typeface="Arial" charset="0"/>
              </a:endParaRPr>
            </a:p>
            <a:p>
              <a:pPr algn="just" eaLnBrk="1" hangingPunct="1">
                <a:buClr>
                  <a:srgbClr val="FF7575"/>
                </a:buClr>
                <a:tabLst>
                  <a:tab pos="261938" algn="l"/>
                </a:tabLst>
                <a:defRPr/>
              </a:pPr>
              <a:endParaRPr lang="sr-Cyrl-CS" b="1">
                <a:latin typeface="Arial" charset="0"/>
              </a:endParaRPr>
            </a:p>
          </p:txBody>
        </p:sp>
        <p:sp>
          <p:nvSpPr>
            <p:cNvPr id="33797" name="Rectangle 3"/>
            <p:cNvSpPr>
              <a:spLocks noChangeArrowheads="1"/>
            </p:cNvSpPr>
            <p:nvPr/>
          </p:nvSpPr>
          <p:spPr bwMode="auto">
            <a:xfrm>
              <a:off x="257175" y="832534"/>
              <a:ext cx="8621713" cy="914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2800" b="1"/>
                <a:t>RAPIDLY PROGRESSIVE GLOMERULONEPHRITIS</a:t>
              </a:r>
              <a:endParaRPr lang="sr-Latn-CS" altLang="en-US" sz="2800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Line 5"/>
          <p:cNvSpPr>
            <a:spLocks noChangeShapeType="1"/>
          </p:cNvSpPr>
          <p:nvPr/>
        </p:nvSpPr>
        <p:spPr bwMode="auto">
          <a:xfrm flipV="1">
            <a:off x="320675" y="1500188"/>
            <a:ext cx="8432800" cy="1587"/>
          </a:xfrm>
          <a:prstGeom prst="line">
            <a:avLst/>
          </a:prstGeom>
          <a:noFill/>
          <a:ln w="38100">
            <a:solidFill>
              <a:srgbClr val="FF757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34819" name="Group 6"/>
          <p:cNvGrpSpPr>
            <a:grpSpLocks/>
          </p:cNvGrpSpPr>
          <p:nvPr/>
        </p:nvGrpSpPr>
        <p:grpSpPr bwMode="auto">
          <a:xfrm>
            <a:off x="285750" y="831850"/>
            <a:ext cx="8496300" cy="5743575"/>
            <a:chOff x="286204" y="832534"/>
            <a:chExt cx="8496300" cy="5742438"/>
          </a:xfrm>
        </p:grpSpPr>
        <p:sp>
          <p:nvSpPr>
            <p:cNvPr id="5" name="Rectangle 8"/>
            <p:cNvSpPr>
              <a:spLocks noChangeArrowheads="1"/>
            </p:cNvSpPr>
            <p:nvPr/>
          </p:nvSpPr>
          <p:spPr bwMode="auto">
            <a:xfrm>
              <a:off x="321129" y="1559465"/>
              <a:ext cx="8461375" cy="5015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just" eaLnBrk="1" hangingPunct="1">
                <a:defRPr/>
              </a:pPr>
              <a:r>
                <a:rPr lang="en" sz="2000" b="1">
                  <a:latin typeface="Arial" charset="0"/>
                </a:rPr>
                <a:t>SECONDARY RAPIDLY PROGRESSIVE GLOMERULONEPHRITIS</a:t>
              </a:r>
            </a:p>
            <a:p>
              <a:pPr algn="just" eaLnBrk="1" hangingPunct="1">
                <a:buClr>
                  <a:srgbClr val="FF9F9F"/>
                </a:buClr>
                <a:tabLst>
                  <a:tab pos="261938" algn="l"/>
                </a:tabLst>
                <a:defRPr/>
              </a:pPr>
              <a:endParaRPr lang="sr-Cyrl-RS" sz="800" b="1">
                <a:latin typeface="Arial" charset="0"/>
              </a:endParaRPr>
            </a:p>
            <a:p>
              <a:pPr algn="just" eaLnBrk="1" hangingPunct="1">
                <a:buClr>
                  <a:srgbClr val="FF9F9F"/>
                </a:buClr>
                <a:buFont typeface="Wingdings 2" pitchFamily="18" charset="2"/>
                <a:buChar char=""/>
                <a:tabLst>
                  <a:tab pos="269875" algn="l"/>
                </a:tabLst>
                <a:defRPr/>
              </a:pPr>
              <a:r>
                <a:rPr lang="en" b="1">
                  <a:latin typeface="Arial" charset="0"/>
                </a:rPr>
                <a:t>ASSOCIATED WITH SYSTEMIC DISEASES</a:t>
              </a:r>
            </a:p>
            <a:p>
              <a:pPr lvl="1" algn="just" eaLnBrk="1" hangingPunct="1">
                <a:buClr>
                  <a:srgbClr val="FF9F9F"/>
                </a:buClr>
                <a:buFont typeface="Wingdings" pitchFamily="2" charset="2"/>
                <a:buChar char="è"/>
                <a:tabLst>
                  <a:tab pos="269875" algn="l"/>
                </a:tabLst>
                <a:defRPr/>
              </a:pPr>
              <a:r>
                <a:rPr lang="en" sz="1600" b="1">
                  <a:latin typeface="Arial" charset="0"/>
                </a:rPr>
                <a:t>systemic lupus erythematosus</a:t>
              </a:r>
            </a:p>
            <a:p>
              <a:pPr lvl="1" algn="just" eaLnBrk="1" hangingPunct="1">
                <a:buClr>
                  <a:srgbClr val="FF9F9F"/>
                </a:buClr>
                <a:buFont typeface="Wingdings" pitchFamily="2" charset="2"/>
                <a:buChar char="è"/>
                <a:tabLst>
                  <a:tab pos="269875" algn="l"/>
                </a:tabLst>
                <a:defRPr/>
              </a:pPr>
              <a:r>
                <a:rPr lang="en" sz="1600" b="1">
                  <a:latin typeface="Arial" charset="0"/>
                </a:rPr>
                <a:t> </a:t>
              </a:r>
              <a:r>
                <a:rPr lang="en" sz="1600" b="1" i="1">
                  <a:latin typeface="Arial" charset="0"/>
                </a:rPr>
                <a:t>Goodpasture </a:t>
              </a:r>
              <a:r>
                <a:rPr lang="en" sz="1600" b="1">
                  <a:latin typeface="Arial" charset="0"/>
                </a:rPr>
                <a:t>'s syndrome </a:t>
              </a:r>
            </a:p>
            <a:p>
              <a:pPr lvl="1" algn="just" eaLnBrk="1" hangingPunct="1">
                <a:buClr>
                  <a:srgbClr val="FF9F9F"/>
                </a:buClr>
                <a:buFont typeface="Wingdings" pitchFamily="2" charset="2"/>
                <a:buChar char="è"/>
                <a:tabLst>
                  <a:tab pos="269875" algn="l"/>
                </a:tabLst>
                <a:defRPr/>
              </a:pPr>
              <a:r>
                <a:rPr lang="en" sz="1600" b="1">
                  <a:latin typeface="Arial" charset="0"/>
                </a:rPr>
                <a:t> </a:t>
              </a:r>
              <a:r>
                <a:rPr lang="en" sz="1600" b="1" i="1">
                  <a:latin typeface="Arial" charset="0"/>
                </a:rPr>
                <a:t>Henoch </a:t>
              </a:r>
              <a:r>
                <a:rPr lang="en" sz="1600" b="1">
                  <a:latin typeface="Arial" charset="0"/>
                </a:rPr>
                <a:t>- Schönlein </a:t>
              </a:r>
              <a:r>
                <a:rPr lang="en" sz="1600" b="1" i="1">
                  <a:latin typeface="Arial" charset="0"/>
                </a:rPr>
                <a:t>purpura</a:t>
              </a:r>
            </a:p>
            <a:p>
              <a:pPr lvl="1" algn="just" eaLnBrk="1" hangingPunct="1">
                <a:buClr>
                  <a:srgbClr val="FF9F9F"/>
                </a:buClr>
                <a:buFont typeface="Wingdings" pitchFamily="2" charset="2"/>
                <a:buChar char="è"/>
                <a:tabLst>
                  <a:tab pos="269875" algn="l"/>
                </a:tabLst>
                <a:defRPr/>
              </a:pPr>
              <a:r>
                <a:rPr lang="en" sz="1600" b="1" smtClean="0">
                  <a:latin typeface="Arial" charset="0"/>
                </a:rPr>
                <a:t> systemic </a:t>
              </a:r>
              <a:r>
                <a:rPr lang="en" sz="1600" b="1">
                  <a:latin typeface="Arial" charset="0"/>
                </a:rPr>
                <a:t>vasculitis:</a:t>
              </a:r>
            </a:p>
            <a:p>
              <a:pPr lvl="2" algn="just" eaLnBrk="1" hangingPunct="1">
                <a:buClr>
                  <a:srgbClr val="FF9F9F"/>
                </a:buClr>
                <a:buFont typeface="Wingdings" pitchFamily="2" charset="2"/>
                <a:buChar char="v"/>
                <a:tabLst>
                  <a:tab pos="269875" algn="l"/>
                </a:tabLst>
                <a:defRPr/>
              </a:pPr>
              <a:r>
                <a:rPr lang="en" sz="1600" b="1">
                  <a:latin typeface="Arial" charset="0"/>
                </a:rPr>
                <a:t>microscopic polyangiitis</a:t>
              </a:r>
            </a:p>
            <a:p>
              <a:pPr lvl="2" algn="just" eaLnBrk="1" hangingPunct="1">
                <a:buClr>
                  <a:srgbClr val="FF9F9F"/>
                </a:buClr>
                <a:buFont typeface="Wingdings" pitchFamily="2" charset="2"/>
                <a:buChar char="v"/>
                <a:tabLst>
                  <a:tab pos="269875" algn="l"/>
                </a:tabLst>
                <a:defRPr/>
              </a:pPr>
              <a:r>
                <a:rPr lang="en" sz="1600" b="1">
                  <a:latin typeface="Arial" charset="0"/>
                </a:rPr>
                <a:t> </a:t>
              </a:r>
              <a:r>
                <a:rPr lang="en" sz="1600" b="1" i="1">
                  <a:latin typeface="Arial" charset="0"/>
                </a:rPr>
                <a:t>Wegener </a:t>
              </a:r>
              <a:r>
                <a:rPr lang="en" sz="1600" b="1">
                  <a:latin typeface="Arial" charset="0"/>
                </a:rPr>
                <a:t>'s granulomatosis</a:t>
              </a:r>
            </a:p>
            <a:p>
              <a:pPr lvl="2" algn="just" eaLnBrk="1" hangingPunct="1">
                <a:buClr>
                  <a:srgbClr val="FF9F9F"/>
                </a:buClr>
                <a:buFont typeface="Wingdings" pitchFamily="2" charset="2"/>
                <a:buChar char="v"/>
                <a:tabLst>
                  <a:tab pos="269875" algn="l"/>
                </a:tabLst>
                <a:defRPr/>
              </a:pPr>
              <a:r>
                <a:rPr lang="en" sz="1600" b="1">
                  <a:latin typeface="Arial" charset="0"/>
                </a:rPr>
                <a:t> </a:t>
              </a:r>
              <a:r>
                <a:rPr lang="en" sz="1600" b="1" i="1">
                  <a:latin typeface="Arial" charset="0"/>
                </a:rPr>
                <a:t>Churg-Strauss </a:t>
              </a:r>
              <a:r>
                <a:rPr lang="en" sz="1600" b="1">
                  <a:latin typeface="Arial" charset="0"/>
                </a:rPr>
                <a:t>syndrome</a:t>
              </a:r>
            </a:p>
            <a:p>
              <a:pPr lvl="1" algn="just" eaLnBrk="1" hangingPunct="1">
                <a:buClr>
                  <a:srgbClr val="FF9F9F"/>
                </a:buClr>
                <a:buFont typeface="Wingdings" pitchFamily="2" charset="2"/>
                <a:buChar char="è"/>
                <a:tabLst>
                  <a:tab pos="269875" algn="l"/>
                </a:tabLst>
                <a:defRPr/>
              </a:pPr>
              <a:r>
                <a:rPr lang="en" sz="1600" b="1">
                  <a:latin typeface="Arial" charset="0"/>
                </a:rPr>
                <a:t>mixed cryoglobulinemia</a:t>
              </a:r>
            </a:p>
            <a:p>
              <a:pPr lvl="1" algn="just" eaLnBrk="1" hangingPunct="1">
                <a:buClr>
                  <a:srgbClr val="FF9F9F"/>
                </a:buClr>
                <a:tabLst>
                  <a:tab pos="269875" algn="l"/>
                </a:tabLst>
                <a:defRPr/>
              </a:pPr>
              <a:endParaRPr lang="sr-Cyrl-RS" sz="800" b="1">
                <a:latin typeface="Arial" charset="0"/>
              </a:endParaRPr>
            </a:p>
            <a:p>
              <a:pPr marL="261938" lvl="1" indent="-261938" algn="just" eaLnBrk="1" hangingPunct="1">
                <a:buClr>
                  <a:srgbClr val="FF9F9F"/>
                </a:buClr>
                <a:buFont typeface="Wingdings 2" pitchFamily="18" charset="2"/>
                <a:buChar char=""/>
                <a:tabLst>
                  <a:tab pos="269875" algn="l"/>
                </a:tabLst>
                <a:defRPr/>
              </a:pPr>
              <a:r>
                <a:rPr lang="en" b="1">
                  <a:latin typeface="Arial" charset="0"/>
                </a:rPr>
                <a:t>ASSOCIATED WITH MALIGNANT DISEASES</a:t>
              </a:r>
            </a:p>
            <a:p>
              <a:pPr marL="719138" lvl="2" indent="-261938" algn="just" eaLnBrk="1" hangingPunct="1">
                <a:buClr>
                  <a:srgbClr val="FF9F9F"/>
                </a:buClr>
                <a:buFont typeface="Wingdings" pitchFamily="2" charset="2"/>
                <a:buChar char="è"/>
                <a:tabLst>
                  <a:tab pos="269875" algn="l"/>
                </a:tabLst>
                <a:defRPr/>
              </a:pPr>
              <a:r>
                <a:rPr lang="en" sz="1600" b="1">
                  <a:latin typeface="Arial" charset="0"/>
                </a:rPr>
                <a:t>lung cancer, prostate cancer</a:t>
              </a:r>
            </a:p>
            <a:p>
              <a:pPr marL="719138" lvl="2" indent="-261938" algn="just" eaLnBrk="1" hangingPunct="1">
                <a:buClr>
                  <a:srgbClr val="FF9F9F"/>
                </a:buClr>
                <a:tabLst>
                  <a:tab pos="269875" algn="l"/>
                </a:tabLst>
                <a:defRPr/>
              </a:pPr>
              <a:endParaRPr lang="sr-Cyrl-RS" sz="800" b="1">
                <a:latin typeface="Arial" charset="0"/>
              </a:endParaRPr>
            </a:p>
            <a:p>
              <a:pPr marL="261938" lvl="1" indent="-261938" algn="just" eaLnBrk="1" hangingPunct="1">
                <a:buClr>
                  <a:srgbClr val="FF9F9F"/>
                </a:buClr>
                <a:buFont typeface="Wingdings 2" pitchFamily="18" charset="2"/>
                <a:buChar char=""/>
                <a:tabLst>
                  <a:tab pos="269875" algn="l"/>
                </a:tabLst>
                <a:defRPr/>
              </a:pPr>
              <a:r>
                <a:rPr lang="en" b="1">
                  <a:latin typeface="Arial" charset="0"/>
                </a:rPr>
                <a:t>ASSOCIATED WITH MEDICINES</a:t>
              </a:r>
            </a:p>
            <a:p>
              <a:pPr marL="719138" lvl="2" indent="-261938" algn="just" eaLnBrk="1" hangingPunct="1">
                <a:buClr>
                  <a:srgbClr val="FF9F9F"/>
                </a:buClr>
                <a:buFont typeface="Wingdings" pitchFamily="2" charset="2"/>
                <a:buChar char="è"/>
                <a:tabLst>
                  <a:tab pos="269875" algn="l"/>
                </a:tabLst>
                <a:defRPr/>
              </a:pPr>
              <a:r>
                <a:rPr lang="en" sz="1600" b="1">
                  <a:latin typeface="Arial" charset="0"/>
                </a:rPr>
                <a:t>allopurinol</a:t>
              </a:r>
            </a:p>
            <a:p>
              <a:pPr marL="719138" lvl="2" indent="-261938" algn="just" eaLnBrk="1" hangingPunct="1">
                <a:buClr>
                  <a:srgbClr val="FF9F9F"/>
                </a:buClr>
                <a:buFont typeface="Wingdings" pitchFamily="2" charset="2"/>
                <a:buChar char="è"/>
                <a:tabLst>
                  <a:tab pos="269875" algn="l"/>
                </a:tabLst>
                <a:defRPr/>
              </a:pPr>
              <a:r>
                <a:rPr lang="en" sz="1600" b="1">
                  <a:latin typeface="Arial" charset="0"/>
                </a:rPr>
                <a:t>rifampin</a:t>
              </a:r>
            </a:p>
            <a:p>
              <a:pPr marL="719138" lvl="2" indent="-261938" algn="just" eaLnBrk="1" hangingPunct="1">
                <a:buClr>
                  <a:srgbClr val="FF9F9F"/>
                </a:buClr>
                <a:buFont typeface="Wingdings" pitchFamily="2" charset="2"/>
                <a:buChar char="è"/>
                <a:tabLst>
                  <a:tab pos="269875" algn="l"/>
                </a:tabLst>
                <a:defRPr/>
              </a:pPr>
              <a:r>
                <a:rPr lang="en" sz="1600" b="1" i="1" smtClean="0">
                  <a:latin typeface="Arial" charset="0"/>
                </a:rPr>
                <a:t>D </a:t>
              </a:r>
              <a:r>
                <a:rPr lang="en" sz="1600" b="1">
                  <a:latin typeface="Arial" charset="0"/>
                </a:rPr>
                <a:t>- penicillamine</a:t>
              </a:r>
            </a:p>
            <a:p>
              <a:pPr marL="719138" lvl="2" indent="-261938" algn="just" eaLnBrk="1" hangingPunct="1">
                <a:buClr>
                  <a:srgbClr val="FF9F9F"/>
                </a:buClr>
                <a:buFont typeface="Wingdings" pitchFamily="2" charset="2"/>
                <a:buChar char="è"/>
                <a:tabLst>
                  <a:tab pos="269875" algn="l"/>
                </a:tabLst>
                <a:defRPr/>
              </a:pPr>
              <a:r>
                <a:rPr lang="en" sz="1600" b="1">
                  <a:latin typeface="Arial" charset="0"/>
                </a:rPr>
                <a:t>hydralazine</a:t>
              </a:r>
            </a:p>
            <a:p>
              <a:pPr marL="719138" lvl="2" indent="-261938" algn="just" eaLnBrk="1" hangingPunct="1">
                <a:buClr>
                  <a:srgbClr val="FF9F9F"/>
                </a:buClr>
                <a:tabLst>
                  <a:tab pos="269875" algn="l"/>
                </a:tabLst>
                <a:defRPr/>
              </a:pPr>
              <a:endParaRPr lang="sr-Cyrl-CS" b="1">
                <a:latin typeface="Arial" charset="0"/>
              </a:endParaRPr>
            </a:p>
          </p:txBody>
        </p:sp>
        <p:sp>
          <p:nvSpPr>
            <p:cNvPr id="34821" name="Rectangle 3"/>
            <p:cNvSpPr>
              <a:spLocks noChangeArrowheads="1"/>
            </p:cNvSpPr>
            <p:nvPr/>
          </p:nvSpPr>
          <p:spPr bwMode="auto">
            <a:xfrm>
              <a:off x="286204" y="832534"/>
              <a:ext cx="8496300" cy="914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2800" b="1"/>
                <a:t>RAPIDLY PROGRESSIVE GLOMERULONEPHRITIS</a:t>
              </a:r>
              <a:endParaRPr lang="sr-Latn-CS" altLang="en-US" sz="2800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6"/>
          <p:cNvGrpSpPr>
            <a:grpSpLocks/>
          </p:cNvGrpSpPr>
          <p:nvPr/>
        </p:nvGrpSpPr>
        <p:grpSpPr bwMode="auto">
          <a:xfrm>
            <a:off x="-85044" y="831850"/>
            <a:ext cx="8992507" cy="5743575"/>
            <a:chOff x="-85759" y="832534"/>
            <a:chExt cx="8993676" cy="5742438"/>
          </a:xfrm>
        </p:grpSpPr>
        <p:sp>
          <p:nvSpPr>
            <p:cNvPr id="35844" name="Rectangle 8"/>
            <p:cNvSpPr>
              <a:spLocks noChangeArrowheads="1"/>
            </p:cNvSpPr>
            <p:nvPr/>
          </p:nvSpPr>
          <p:spPr bwMode="auto">
            <a:xfrm>
              <a:off x="-85759" y="1560238"/>
              <a:ext cx="8717868" cy="50147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indent="-195263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719138" indent="-261938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 eaLnBrk="1" hangingPunct="1">
                <a:spcBef>
                  <a:spcPct val="0"/>
                </a:spcBef>
                <a:buFontTx/>
                <a:buNone/>
              </a:pPr>
              <a:endParaRPr lang="en" altLang="en-US" sz="2000" b="1" smtClean="0"/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en" altLang="en-US" sz="2000" b="1" smtClean="0"/>
                <a:t>RAPIDLY </a:t>
              </a:r>
              <a:r>
                <a:rPr lang="en" altLang="en-US" sz="2000" b="1"/>
                <a:t>PROGRESSIVE GLOMERULONEPHRITIS TYPE 1</a:t>
              </a:r>
            </a:p>
            <a:p>
              <a:pPr algn="just" eaLnBrk="1" hangingPunct="1">
                <a:spcBef>
                  <a:spcPct val="0"/>
                </a:spcBef>
                <a:buClr>
                  <a:srgbClr val="FF9F9F"/>
                </a:buClr>
                <a:buFontTx/>
                <a:buNone/>
              </a:pPr>
              <a:endParaRPr lang="en-US" altLang="en-US" sz="800" b="1"/>
            </a:p>
            <a:p>
              <a:pPr algn="just" eaLnBrk="1" hangingPunct="1">
                <a:spcBef>
                  <a:spcPct val="0"/>
                </a:spcBef>
                <a:buClr>
                  <a:srgbClr val="FF9F9F"/>
                </a:buClr>
                <a:buFont typeface="Wingdings 2" panose="05020102010507070707" pitchFamily="18" charset="2"/>
                <a:buChar char=""/>
              </a:pPr>
              <a:r>
                <a:rPr lang="en" altLang="en-US" sz="1800" b="1" smtClean="0"/>
                <a:t>PATHOGENESIS</a:t>
              </a:r>
            </a:p>
            <a:p>
              <a:pPr algn="just" eaLnBrk="1" hangingPunct="1">
                <a:spcBef>
                  <a:spcPct val="0"/>
                </a:spcBef>
                <a:buClr>
                  <a:srgbClr val="FF9F9F"/>
                </a:buClr>
                <a:buNone/>
              </a:pPr>
              <a:endParaRPr lang="en" altLang="en-US" sz="1800" b="1"/>
            </a:p>
            <a:p>
              <a:pPr lvl="1" algn="just" eaLnBrk="1" hangingPunct="1">
                <a:spcBef>
                  <a:spcPct val="0"/>
                </a:spcBef>
                <a:buClr>
                  <a:srgbClr val="FF9F9F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 smtClean="0"/>
                <a:t> presence </a:t>
              </a:r>
              <a:r>
                <a:rPr lang="en" altLang="en-US" sz="1600" b="1"/>
                <a:t>of antibodies to glomerular basement membrane antigens (anti- </a:t>
              </a:r>
              <a:r>
                <a:rPr lang="en" altLang="en-US" sz="1600" b="1" i="1"/>
                <a:t>GBM </a:t>
              </a:r>
              <a:r>
                <a:rPr lang="en" altLang="en-US" sz="1600" b="1"/>
                <a:t>)</a:t>
              </a:r>
            </a:p>
            <a:p>
              <a:pPr lvl="1" algn="just" eaLnBrk="1" hangingPunct="1">
                <a:spcBef>
                  <a:spcPct val="0"/>
                </a:spcBef>
                <a:buClr>
                  <a:srgbClr val="FF9F9F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 smtClean="0"/>
                <a:t> non-collagenous </a:t>
              </a:r>
              <a:r>
                <a:rPr lang="en" altLang="en-US" sz="1600" b="1"/>
                <a:t>domain alpha 3 of collagen type 4 </a:t>
              </a:r>
              <a:r>
                <a:rPr lang="en" altLang="en-US" sz="1600" b="1" smtClean="0"/>
                <a:t>(</a:t>
              </a:r>
              <a:r>
                <a:rPr lang="en" altLang="en-US" sz="1600" b="1" i="1" smtClean="0"/>
                <a:t>ND-1</a:t>
              </a:r>
              <a:r>
                <a:rPr lang="en" altLang="en-US" sz="1600" b="1" smtClean="0"/>
                <a:t>) </a:t>
              </a:r>
              <a:endParaRPr lang="en" altLang="en-US" sz="1600" b="1"/>
            </a:p>
            <a:p>
              <a:pPr lvl="1" algn="just" eaLnBrk="1" hangingPunct="1">
                <a:spcBef>
                  <a:spcPct val="0"/>
                </a:spcBef>
                <a:buClr>
                  <a:srgbClr val="FF9F9F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/>
                <a:t> the binding of antibodies to antigens leads to the activation of the complement system</a:t>
              </a:r>
            </a:p>
            <a:p>
              <a:pPr lvl="1" algn="just" eaLnBrk="1" hangingPunct="1">
                <a:spcBef>
                  <a:spcPct val="0"/>
                </a:spcBef>
                <a:buClr>
                  <a:srgbClr val="FF9F9F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 smtClean="0"/>
                <a:t> activated </a:t>
              </a:r>
              <a:r>
                <a:rPr lang="en" altLang="en-US" sz="1600" b="1"/>
                <a:t>neutrophils damage the capillary wall of the glomerulus</a:t>
              </a:r>
            </a:p>
            <a:p>
              <a:pPr lvl="1" algn="just" eaLnBrk="1" hangingPunct="1">
                <a:spcBef>
                  <a:spcPct val="0"/>
                </a:spcBef>
                <a:buClr>
                  <a:srgbClr val="FF9F9F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 smtClean="0"/>
                <a:t> passage </a:t>
              </a:r>
              <a:r>
                <a:rPr lang="en" altLang="en-US" sz="1600" b="1"/>
                <a:t>of neutrophils, monocytes/macrophages, T-lymphocytes into </a:t>
              </a:r>
              <a:r>
                <a:rPr lang="en" altLang="en-US" sz="1600" b="1" i="1"/>
                <a:t>Bowman </a:t>
              </a:r>
              <a:r>
                <a:rPr lang="en" altLang="en-US" sz="1600" b="1"/>
                <a:t>'s </a:t>
              </a:r>
              <a:r>
                <a:rPr lang="en" altLang="en-US" sz="1600" b="1" smtClean="0"/>
                <a:t>cells</a:t>
              </a:r>
            </a:p>
            <a:p>
              <a:pPr lvl="1" algn="just" eaLnBrk="1" hangingPunct="1">
                <a:spcBef>
                  <a:spcPct val="0"/>
                </a:spcBef>
                <a:buClr>
                  <a:srgbClr val="FF9F9F"/>
                </a:buClr>
                <a:buFontTx/>
                <a:buNone/>
              </a:pPr>
              <a:r>
                <a:rPr lang="en" altLang="en-US" sz="1600" b="1" smtClean="0"/>
                <a:t>space and the creation of the crescent moon</a:t>
              </a:r>
            </a:p>
            <a:p>
              <a:pPr lvl="1" algn="just" eaLnBrk="1" hangingPunct="1">
                <a:spcBef>
                  <a:spcPct val="0"/>
                </a:spcBef>
                <a:buClr>
                  <a:srgbClr val="FF9F9F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 smtClean="0"/>
                <a:t> proliferation </a:t>
              </a:r>
              <a:r>
                <a:rPr lang="en" altLang="en-US" sz="1600" b="1"/>
                <a:t>of parietal and visceral glomerular epithelial cells</a:t>
              </a:r>
            </a:p>
            <a:p>
              <a:pPr lvl="1" algn="just" eaLnBrk="1" hangingPunct="1">
                <a:spcBef>
                  <a:spcPct val="0"/>
                </a:spcBef>
                <a:buClr>
                  <a:srgbClr val="FF9F9F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 smtClean="0"/>
                <a:t> polymerization </a:t>
              </a:r>
              <a:r>
                <a:rPr lang="en" altLang="en-US" sz="1600" b="1"/>
                <a:t>of fibrin (from fibrinogen that reaches </a:t>
              </a:r>
              <a:r>
                <a:rPr lang="en" altLang="en-US" sz="1600" b="1" i="1"/>
                <a:t>Bowman </a:t>
              </a:r>
              <a:r>
                <a:rPr lang="en" altLang="en-US" sz="1600" b="1"/>
                <a:t>'s space)</a:t>
              </a:r>
            </a:p>
            <a:p>
              <a:pPr lvl="1" algn="just" eaLnBrk="1" hangingPunct="1">
                <a:spcBef>
                  <a:spcPct val="0"/>
                </a:spcBef>
                <a:buClr>
                  <a:srgbClr val="FF9F9F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 smtClean="0"/>
                <a:t> accumulation </a:t>
              </a:r>
              <a:r>
                <a:rPr lang="en" altLang="en-US" sz="1600" b="1"/>
                <a:t>of monocytes, macrophages, T-lymphocytes, penetration of myoblast cells</a:t>
              </a:r>
            </a:p>
            <a:p>
              <a:pPr lvl="1" algn="just" eaLnBrk="1" hangingPunct="1">
                <a:spcBef>
                  <a:spcPct val="0"/>
                </a:spcBef>
                <a:buClr>
                  <a:srgbClr val="FF9F9F"/>
                </a:buClr>
                <a:buFontTx/>
                <a:buNone/>
              </a:pPr>
              <a:r>
                <a:rPr lang="en" altLang="en-US" sz="1600" b="1"/>
                <a:t>from the interstitium</a:t>
              </a:r>
            </a:p>
            <a:p>
              <a:pPr lvl="1" algn="just" eaLnBrk="1" hangingPunct="1">
                <a:spcBef>
                  <a:spcPct val="0"/>
                </a:spcBef>
                <a:buClr>
                  <a:srgbClr val="FF9F9F"/>
                </a:buClr>
                <a:buFontTx/>
                <a:buNone/>
              </a:pPr>
              <a:endParaRPr lang="en-US" altLang="en-US" sz="1600" b="1"/>
            </a:p>
            <a:p>
              <a:pPr lvl="1" algn="just" eaLnBrk="1" hangingPunct="1">
                <a:spcBef>
                  <a:spcPct val="0"/>
                </a:spcBef>
                <a:buClr>
                  <a:srgbClr val="FF9F9F"/>
                </a:buClr>
                <a:buFontTx/>
                <a:buNone/>
              </a:pPr>
              <a:endParaRPr lang="en-US" altLang="en-US" sz="1600" b="1"/>
            </a:p>
            <a:p>
              <a:pPr lvl="1" algn="just" eaLnBrk="1" hangingPunct="1">
                <a:spcBef>
                  <a:spcPct val="0"/>
                </a:spcBef>
                <a:buClr>
                  <a:srgbClr val="FF9F9F"/>
                </a:buClr>
                <a:buFontTx/>
                <a:buNone/>
              </a:pPr>
              <a:endParaRPr lang="en-US" altLang="en-US" sz="1600" b="1"/>
            </a:p>
            <a:p>
              <a:pPr lvl="1" algn="just" eaLnBrk="1" hangingPunct="1">
                <a:spcBef>
                  <a:spcPct val="0"/>
                </a:spcBef>
                <a:buClr>
                  <a:srgbClr val="FF9F9F"/>
                </a:buClr>
                <a:buFontTx/>
                <a:buNone/>
              </a:pPr>
              <a:endParaRPr lang="en-US" altLang="en-US" sz="1600" b="1"/>
            </a:p>
            <a:p>
              <a:pPr lvl="1" algn="just" eaLnBrk="1" hangingPunct="1">
                <a:spcBef>
                  <a:spcPct val="0"/>
                </a:spcBef>
                <a:buClr>
                  <a:srgbClr val="FF9F9F"/>
                </a:buClr>
                <a:buFontTx/>
                <a:buNone/>
              </a:pPr>
              <a:endParaRPr lang="en-US" altLang="en-US" sz="1600" b="1"/>
            </a:p>
            <a:p>
              <a:pPr lvl="1" algn="just" eaLnBrk="1" hangingPunct="1">
                <a:spcBef>
                  <a:spcPct val="0"/>
                </a:spcBef>
                <a:buClr>
                  <a:srgbClr val="FF9F9F"/>
                </a:buClr>
                <a:buFontTx/>
                <a:buNone/>
              </a:pPr>
              <a:endParaRPr lang="en-US" altLang="en-US" sz="1600" b="1"/>
            </a:p>
            <a:p>
              <a:pPr lvl="2" algn="just" eaLnBrk="1" hangingPunct="1">
                <a:spcBef>
                  <a:spcPct val="0"/>
                </a:spcBef>
                <a:buClr>
                  <a:srgbClr val="FF9F9F"/>
                </a:buClr>
                <a:buFontTx/>
                <a:buNone/>
              </a:pPr>
              <a:endParaRPr lang="sr-Cyrl-CS" altLang="en-US" sz="1800" b="1"/>
            </a:p>
          </p:txBody>
        </p:sp>
        <p:sp>
          <p:nvSpPr>
            <p:cNvPr id="35845" name="Rectangle 3"/>
            <p:cNvSpPr>
              <a:spLocks noChangeArrowheads="1"/>
            </p:cNvSpPr>
            <p:nvPr/>
          </p:nvSpPr>
          <p:spPr bwMode="auto">
            <a:xfrm>
              <a:off x="190049" y="832534"/>
              <a:ext cx="8717868" cy="914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2800" b="1"/>
                <a:t>RAPIDLY PROGRESSIVE GLOMERULONEPHRITIS</a:t>
              </a:r>
              <a:endParaRPr lang="sr-Latn-CS" altLang="en-US" sz="2800" b="1"/>
            </a:p>
          </p:txBody>
        </p:sp>
      </p:grpSp>
      <p:sp>
        <p:nvSpPr>
          <p:cNvPr id="35843" name="Line 5"/>
          <p:cNvSpPr>
            <a:spLocks noChangeShapeType="1"/>
          </p:cNvSpPr>
          <p:nvPr/>
        </p:nvSpPr>
        <p:spPr bwMode="auto">
          <a:xfrm flipV="1">
            <a:off x="295275" y="1509713"/>
            <a:ext cx="8432800" cy="1587"/>
          </a:xfrm>
          <a:prstGeom prst="line">
            <a:avLst/>
          </a:prstGeom>
          <a:noFill/>
          <a:ln w="38100">
            <a:solidFill>
              <a:srgbClr val="FF757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Group 5"/>
          <p:cNvGrpSpPr>
            <a:grpSpLocks/>
          </p:cNvGrpSpPr>
          <p:nvPr/>
        </p:nvGrpSpPr>
        <p:grpSpPr bwMode="auto">
          <a:xfrm>
            <a:off x="257175" y="876300"/>
            <a:ext cx="8621713" cy="5567363"/>
            <a:chOff x="257175" y="876755"/>
            <a:chExt cx="8621713" cy="5567362"/>
          </a:xfrm>
        </p:grpSpPr>
        <p:grpSp>
          <p:nvGrpSpPr>
            <p:cNvPr id="36867" name="Group 5"/>
            <p:cNvGrpSpPr>
              <a:grpSpLocks/>
            </p:cNvGrpSpPr>
            <p:nvPr/>
          </p:nvGrpSpPr>
          <p:grpSpPr bwMode="auto">
            <a:xfrm>
              <a:off x="320675" y="1538641"/>
              <a:ext cx="8432800" cy="4905476"/>
              <a:chOff x="320449" y="1611848"/>
              <a:chExt cx="8433026" cy="4905069"/>
            </a:xfrm>
          </p:grpSpPr>
          <p:sp>
            <p:nvSpPr>
              <p:cNvPr id="36869" name="Line 5"/>
              <p:cNvSpPr>
                <a:spLocks noChangeShapeType="1"/>
              </p:cNvSpPr>
              <p:nvPr/>
            </p:nvSpPr>
            <p:spPr bwMode="auto">
              <a:xfrm flipV="1">
                <a:off x="320449" y="1611848"/>
                <a:ext cx="8433026" cy="1768"/>
              </a:xfrm>
              <a:prstGeom prst="line">
                <a:avLst/>
              </a:prstGeom>
              <a:noFill/>
              <a:ln w="38100">
                <a:solidFill>
                  <a:srgbClr val="FF757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870" name="Rectangle 7"/>
              <p:cNvSpPr>
                <a:spLocks noChangeArrowheads="1"/>
              </p:cNvSpPr>
              <p:nvPr/>
            </p:nvSpPr>
            <p:spPr bwMode="auto">
              <a:xfrm>
                <a:off x="320449" y="1646872"/>
                <a:ext cx="8433026" cy="4870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tabLst>
                    <a:tab pos="261938" algn="l"/>
                  </a:tabLst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spcBef>
                    <a:spcPct val="20000"/>
                  </a:spcBef>
                  <a:buChar char="–"/>
                  <a:tabLst>
                    <a:tab pos="261938" algn="l"/>
                  </a:tabLst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tabLst>
                    <a:tab pos="261938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just" eaLnBrk="1" hangingPunct="1">
                  <a:spcBef>
                    <a:spcPct val="0"/>
                  </a:spcBef>
                  <a:buFontTx/>
                  <a:buNone/>
                </a:pPr>
                <a:r>
                  <a:rPr lang="en" altLang="en-US" sz="2000" b="1"/>
                  <a:t>RAPIDLY PROGRESSIVE GLOMERULONEPHRITIS TYPE 1</a:t>
                </a: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</a:pPr>
                <a:endParaRPr lang="sr-Cyrl-CS" altLang="en-US" sz="8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Tx/>
                  <a:buNone/>
                </a:pPr>
                <a:r>
                  <a:rPr lang="en" altLang="en-US" sz="2000" b="1"/>
                  <a:t>PATHOHISTOLOGY</a:t>
                </a:r>
                <a:endParaRPr lang="sr-Latn-CS" altLang="en-US" sz="20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Tx/>
                  <a:buNone/>
                </a:pPr>
                <a:endParaRPr lang="sr-Cyrl-CS" altLang="en-US" sz="8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 2" panose="05020102010507070707" pitchFamily="18" charset="2"/>
                  <a:buChar char=""/>
                </a:pPr>
                <a:r>
                  <a:rPr lang="en" altLang="en-US" sz="1600" b="1"/>
                  <a:t>  light microscopy: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/>
                  <a:t>proliferation of parietal and visceral cells of the glomerulus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/>
                  <a:t>the creation of crescent formations/formations (cellular, scar)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/>
                  <a:t>capillary thrombi and necrosis of their walls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/>
                  <a:t>pronounced periglomerular inflammatory infiltration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/>
                  <a:t>interstitial edema, tubule atrophy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Tx/>
                  <a:buNone/>
                </a:pPr>
                <a:endParaRPr lang="en-US" altLang="en-US" sz="8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 2" panose="05020102010507070707" pitchFamily="18" charset="2"/>
                  <a:buChar char=""/>
                </a:pPr>
                <a:r>
                  <a:rPr lang="en" altLang="en-US" sz="1600" b="1"/>
                  <a:t>  immunofluorescence microscopy: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/>
                  <a:t>linear deposits along the glomerular basement membrane</a:t>
                </a:r>
                <a:endParaRPr lang="en-US" altLang="en-US" sz="1600" b="1"/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Tx/>
                  <a:buNone/>
                </a:pPr>
                <a:endParaRPr lang="en-US" altLang="en-US" sz="8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 2" panose="05020102010507070707" pitchFamily="18" charset="2"/>
                  <a:buChar char=""/>
                </a:pPr>
                <a:r>
                  <a:rPr lang="en" altLang="en-US" sz="1600" b="1"/>
                  <a:t>electronic microscopy :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/>
                  <a:t> fibrin in </a:t>
                </a:r>
                <a:r>
                  <a:rPr lang="en" altLang="en-US" sz="1600" b="1" i="1"/>
                  <a:t>Bowman </a:t>
                </a:r>
                <a:r>
                  <a:rPr lang="en" altLang="en-US" sz="1600" b="1"/>
                  <a:t>'s space</a:t>
                </a:r>
                <a:endParaRPr lang="sr-Latn-CS" altLang="en-US" sz="1600" b="1"/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/>
                  <a:t>crescent formations </a:t>
                </a:r>
                <a:endParaRPr lang="en-US" altLang="en-US" sz="1600" b="1"/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/>
                  <a:t>rupture of the capillary wall in the region of the semilunar formations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Tx/>
                  <a:buNone/>
                </a:pPr>
                <a:endParaRPr lang="en-US" altLang="en-US" sz="1600" b="1" i="1"/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endParaRPr lang="en-US" altLang="en-US" sz="1600" b="1" i="1"/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endParaRPr lang="sr-Cyrl-CS" altLang="en-US" sz="800" b="1" i="1"/>
              </a:p>
            </p:txBody>
          </p:sp>
        </p:grpSp>
        <p:sp>
          <p:nvSpPr>
            <p:cNvPr id="36868" name="Rectangle 3"/>
            <p:cNvSpPr>
              <a:spLocks noChangeArrowheads="1"/>
            </p:cNvSpPr>
            <p:nvPr/>
          </p:nvSpPr>
          <p:spPr bwMode="auto">
            <a:xfrm>
              <a:off x="257175" y="876755"/>
              <a:ext cx="8621713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2800" b="1"/>
                <a:t>RAPIDLY PROGRESSIVE GLOMERULONEPHRITIS</a:t>
              </a:r>
              <a:endParaRPr lang="sr-Latn-CS" altLang="en-US" sz="2800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Group 5"/>
          <p:cNvGrpSpPr>
            <a:grpSpLocks/>
          </p:cNvGrpSpPr>
          <p:nvPr/>
        </p:nvGrpSpPr>
        <p:grpSpPr bwMode="auto">
          <a:xfrm>
            <a:off x="247650" y="1030288"/>
            <a:ext cx="8621713" cy="5472112"/>
            <a:chOff x="247197" y="1029600"/>
            <a:chExt cx="8621713" cy="5473039"/>
          </a:xfrm>
        </p:grpSpPr>
        <p:grpSp>
          <p:nvGrpSpPr>
            <p:cNvPr id="37891" name="Group 3"/>
            <p:cNvGrpSpPr>
              <a:grpSpLocks/>
            </p:cNvGrpSpPr>
            <p:nvPr/>
          </p:nvGrpSpPr>
          <p:grpSpPr bwMode="auto">
            <a:xfrm>
              <a:off x="247197" y="1029600"/>
              <a:ext cx="8621713" cy="5473039"/>
              <a:chOff x="276225" y="1030260"/>
              <a:chExt cx="8621714" cy="5473039"/>
            </a:xfrm>
          </p:grpSpPr>
          <p:sp>
            <p:nvSpPr>
              <p:cNvPr id="37893" name="Rectangle 3"/>
              <p:cNvSpPr>
                <a:spLocks noChangeArrowheads="1"/>
              </p:cNvSpPr>
              <p:nvPr/>
            </p:nvSpPr>
            <p:spPr bwMode="auto">
              <a:xfrm>
                <a:off x="276225" y="1030260"/>
                <a:ext cx="8621714" cy="8080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" altLang="en-US" sz="2800" b="1"/>
                  <a:t>RAPIDLY PROGRESSIVE GLOMERULONEPHRITIS</a:t>
                </a:r>
                <a:endParaRPr lang="en-US" altLang="en-US" sz="2800" b="1" i="1"/>
              </a:p>
            </p:txBody>
          </p:sp>
          <p:sp>
            <p:nvSpPr>
              <p:cNvPr id="37894" name="Rectangle 7"/>
              <p:cNvSpPr>
                <a:spLocks noChangeArrowheads="1"/>
              </p:cNvSpPr>
              <p:nvPr/>
            </p:nvSpPr>
            <p:spPr bwMode="auto">
              <a:xfrm>
                <a:off x="303213" y="1838298"/>
                <a:ext cx="8534401" cy="46650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tabLst>
                    <a:tab pos="261938" algn="l"/>
                  </a:tabLst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tabLst>
                    <a:tab pos="261938" algn="l"/>
                  </a:tabLst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tabLst>
                    <a:tab pos="261938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just" eaLnBrk="1" hangingPunct="1">
                  <a:spcBef>
                    <a:spcPct val="0"/>
                  </a:spcBef>
                  <a:buFontTx/>
                  <a:buNone/>
                </a:pPr>
                <a:r>
                  <a:rPr lang="en" altLang="en-US" sz="2000" b="1"/>
                  <a:t>CLINICAL PICTURE</a:t>
                </a: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</a:pPr>
                <a:endParaRPr lang="sr-Cyrl-CS" altLang="en-US" sz="8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£"/>
                </a:pPr>
                <a:r>
                  <a:rPr lang="en" altLang="en-US" sz="1600" b="1" smtClean="0"/>
                  <a:t> it </a:t>
                </a:r>
                <a:r>
                  <a:rPr lang="en" altLang="en-US" sz="1600" b="1"/>
                  <a:t>is most often manifested by the clinical picture of acute nephritic syndrome</a:t>
                </a:r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Tx/>
                  <a:buNone/>
                </a:pPr>
                <a:endParaRPr lang="en-US" altLang="en-US" sz="16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£"/>
                </a:pPr>
                <a:r>
                  <a:rPr lang="en" altLang="en-US" sz="1600" b="1" smtClean="0"/>
                  <a:t> presence </a:t>
                </a:r>
                <a:r>
                  <a:rPr lang="en" altLang="en-US" sz="1600" b="1"/>
                  <a:t>of blood in the urine, swelling, oliguria/anuria</a:t>
                </a:r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Tx/>
                  <a:buNone/>
                </a:pPr>
                <a:endParaRPr lang="en-US" altLang="en-US" sz="16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£"/>
                </a:pPr>
                <a:r>
                  <a:rPr lang="en" altLang="en-US" sz="1600" b="1" smtClean="0"/>
                  <a:t> kidney </a:t>
                </a:r>
                <a:r>
                  <a:rPr lang="en" altLang="en-US" sz="1600" b="1"/>
                  <a:t>function decreases rapidly and progressively</a:t>
                </a:r>
                <a:endParaRPr lang="sr-Latn-CS" altLang="en-US" sz="16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Tx/>
                  <a:buNone/>
                </a:pPr>
                <a:endParaRPr lang="sr-Cyrl-CS" altLang="en-US" sz="16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£"/>
                </a:pPr>
                <a:r>
                  <a:rPr lang="en" altLang="en-US" sz="1600" b="1" smtClean="0"/>
                  <a:t> anemia </a:t>
                </a:r>
                <a:r>
                  <a:rPr lang="en" altLang="en-US" sz="1600" b="1"/>
                  <a:t>more pronounced than would correspond to the degree of kidney function</a:t>
                </a:r>
                <a:endParaRPr lang="sr-Latn-CS" altLang="en-US" sz="16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Tx/>
                  <a:buNone/>
                </a:pPr>
                <a:endParaRPr lang="sr-Latn-CS" altLang="en-US" sz="16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£"/>
                </a:pPr>
                <a:r>
                  <a:rPr lang="en" altLang="en-US" sz="1600" b="1"/>
                  <a:t> </a:t>
                </a:r>
                <a:r>
                  <a:rPr lang="en" altLang="en-US" sz="1600" b="1" smtClean="0"/>
                  <a:t>symptoms </a:t>
                </a:r>
                <a:r>
                  <a:rPr lang="en" altLang="en-US" sz="1600" b="1"/>
                  <a:t>and signs of uremic syndrome and hypervolemia</a:t>
                </a:r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£"/>
                </a:pPr>
                <a:endParaRPr lang="en-US" altLang="en-US" sz="16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Tx/>
                  <a:buNone/>
                </a:pPr>
                <a:endParaRPr lang="sr-Cyrl-CS" altLang="en-US" sz="16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£"/>
                </a:pPr>
                <a:endParaRPr lang="sr-Cyrl-CS" altLang="en-US" sz="16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£"/>
                </a:pPr>
                <a:endParaRPr lang="sr-Cyrl-CS" altLang="en-US" sz="16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£"/>
                </a:pPr>
                <a:endParaRPr lang="sr-Latn-CS" altLang="en-US" sz="14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£"/>
                </a:pPr>
                <a:endParaRPr lang="sr-Latn-CS" altLang="en-US" sz="14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Tx/>
                  <a:buNone/>
                </a:pPr>
                <a:endParaRPr lang="sr-Cyrl-CS" altLang="en-US" sz="14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None/>
                </a:pPr>
                <a:endParaRPr lang="sr-Cyrl-CS" altLang="en-US" sz="1400" b="1"/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</a:pPr>
                <a:endParaRPr lang="sr-Cyrl-CS" altLang="en-US" sz="1400" b="1"/>
              </a:p>
            </p:txBody>
          </p:sp>
        </p:grpSp>
        <p:sp>
          <p:nvSpPr>
            <p:cNvPr id="37892" name="Line 5"/>
            <p:cNvSpPr>
              <a:spLocks noChangeShapeType="1"/>
            </p:cNvSpPr>
            <p:nvPr/>
          </p:nvSpPr>
          <p:spPr bwMode="auto">
            <a:xfrm flipV="1">
              <a:off x="291421" y="1640832"/>
              <a:ext cx="8433026" cy="1768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4" name="Group 5"/>
          <p:cNvGrpSpPr>
            <a:grpSpLocks/>
          </p:cNvGrpSpPr>
          <p:nvPr/>
        </p:nvGrpSpPr>
        <p:grpSpPr bwMode="auto">
          <a:xfrm>
            <a:off x="257175" y="876300"/>
            <a:ext cx="8621713" cy="5567363"/>
            <a:chOff x="257175" y="876755"/>
            <a:chExt cx="8621713" cy="5567362"/>
          </a:xfrm>
        </p:grpSpPr>
        <p:grpSp>
          <p:nvGrpSpPr>
            <p:cNvPr id="38915" name="Group 5"/>
            <p:cNvGrpSpPr>
              <a:grpSpLocks/>
            </p:cNvGrpSpPr>
            <p:nvPr/>
          </p:nvGrpSpPr>
          <p:grpSpPr bwMode="auto">
            <a:xfrm>
              <a:off x="320675" y="1538641"/>
              <a:ext cx="8432800" cy="4905476"/>
              <a:chOff x="320449" y="1611848"/>
              <a:chExt cx="8433026" cy="4905069"/>
            </a:xfrm>
          </p:grpSpPr>
          <p:sp>
            <p:nvSpPr>
              <p:cNvPr id="38917" name="Line 5"/>
              <p:cNvSpPr>
                <a:spLocks noChangeShapeType="1"/>
              </p:cNvSpPr>
              <p:nvPr/>
            </p:nvSpPr>
            <p:spPr bwMode="auto">
              <a:xfrm flipV="1">
                <a:off x="320449" y="1611848"/>
                <a:ext cx="8433026" cy="1768"/>
              </a:xfrm>
              <a:prstGeom prst="line">
                <a:avLst/>
              </a:prstGeom>
              <a:noFill/>
              <a:ln w="38100">
                <a:solidFill>
                  <a:srgbClr val="FF757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18" name="Rectangle 7"/>
              <p:cNvSpPr>
                <a:spLocks noChangeArrowheads="1"/>
              </p:cNvSpPr>
              <p:nvPr/>
            </p:nvSpPr>
            <p:spPr bwMode="auto">
              <a:xfrm>
                <a:off x="320449" y="1646872"/>
                <a:ext cx="8433026" cy="4870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tabLst>
                    <a:tab pos="261938" algn="l"/>
                  </a:tabLst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spcBef>
                    <a:spcPct val="20000"/>
                  </a:spcBef>
                  <a:buChar char="–"/>
                  <a:tabLst>
                    <a:tab pos="261938" algn="l"/>
                  </a:tabLst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spcBef>
                    <a:spcPct val="20000"/>
                  </a:spcBef>
                  <a:buChar char="•"/>
                  <a:tabLst>
                    <a:tab pos="261938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just" eaLnBrk="1" hangingPunct="1">
                  <a:spcBef>
                    <a:spcPct val="0"/>
                  </a:spcBef>
                  <a:buFontTx/>
                  <a:buNone/>
                </a:pPr>
                <a:r>
                  <a:rPr lang="en" altLang="en-US" sz="2000" b="1"/>
                  <a:t>RAPIDLY PROGRESSIVE GLOMERULONEPHRITIS TYPE 1</a:t>
                </a: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</a:pPr>
                <a:endParaRPr lang="sr-Cyrl-CS" altLang="en-US" sz="4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Tx/>
                  <a:buNone/>
                </a:pPr>
                <a:r>
                  <a:rPr lang="en" altLang="en-US" sz="2000" b="1"/>
                  <a:t>DIAGNOSTICS</a:t>
                </a:r>
                <a:endParaRPr lang="sr-Cyrl-CS" altLang="en-US" sz="20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Tx/>
                  <a:buNone/>
                </a:pPr>
                <a:endParaRPr lang="sr-Cyrl-CS" altLang="en-US" sz="8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 2" panose="05020102010507070707" pitchFamily="18" charset="2"/>
                  <a:buChar char=""/>
                </a:pPr>
                <a:r>
                  <a:rPr lang="en" altLang="en-US" sz="1600" b="1"/>
                  <a:t>  ANAMNESIS: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malaise</a:t>
                </a:r>
                <a:r>
                  <a:rPr lang="en" altLang="en-US" sz="1600" b="1"/>
                  <a:t>, fatigue, arthralgia, slightly elevated temperature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the </a:t>
                </a:r>
                <a:r>
                  <a:rPr lang="en" altLang="en-US" sz="1600" b="1"/>
                  <a:t>presence of blood in the urine and the presence of edema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Tx/>
                  <a:buNone/>
                </a:pPr>
                <a:endParaRPr lang="en-US" altLang="en-US" sz="8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 2" panose="05020102010507070707" pitchFamily="18" charset="2"/>
                  <a:buChar char=""/>
                </a:pPr>
                <a:r>
                  <a:rPr lang="en" altLang="en-US" sz="1600" b="1" smtClean="0"/>
                  <a:t> PHYSICAL </a:t>
                </a:r>
                <a:r>
                  <a:rPr lang="en" altLang="en-US" sz="1600" b="1"/>
                  <a:t>EXAMINATION :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blood </a:t>
                </a:r>
                <a:r>
                  <a:rPr lang="en" altLang="en-US" sz="1600" b="1"/>
                  <a:t>in the urine, presence of edema, signs of hypervolemia</a:t>
                </a:r>
                <a:endParaRPr lang="en-US" altLang="en-US" sz="1600" b="1"/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Tx/>
                  <a:buNone/>
                </a:pPr>
                <a:endParaRPr lang="en-US" altLang="en-US" sz="8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 2" panose="05020102010507070707" pitchFamily="18" charset="2"/>
                  <a:buChar char=""/>
                </a:pPr>
                <a:r>
                  <a:rPr lang="en" altLang="en-US" sz="1600" b="1" smtClean="0"/>
                  <a:t> LABORATORY</a:t>
                </a:r>
                <a:r>
                  <a:rPr lang="en" altLang="en-US" sz="1600" b="1"/>
                  <a:t>: 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/>
                  <a:t> rapid and progressive rise in serum creatinine concentration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rapid </a:t>
                </a:r>
                <a:r>
                  <a:rPr lang="en" altLang="en-US" sz="1600" b="1"/>
                  <a:t>and progressive decline </a:t>
                </a:r>
                <a:r>
                  <a:rPr lang="en" altLang="en-US" sz="1600" b="1" i="1"/>
                  <a:t>of JGF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microhematuria: erythrocyte cylinders in urine sediment</a:t>
                </a:r>
                <a:endParaRPr lang="en" altLang="en-US" sz="1600" b="1"/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non-nephrotic </a:t>
                </a:r>
                <a:r>
                  <a:rPr lang="en" altLang="en-US" sz="1600" b="1"/>
                  <a:t>grade proteinuria (&lt; 3.5 </a:t>
                </a:r>
                <a:r>
                  <a:rPr lang="en" altLang="en-US" sz="1600" b="1" i="1"/>
                  <a:t>g/24h </a:t>
                </a:r>
                <a:r>
                  <a:rPr lang="en" altLang="en-US" sz="1600" b="1"/>
                  <a:t>)</a:t>
                </a:r>
                <a:endParaRPr lang="sr-Latn-CS" altLang="en-US" sz="1600" b="1"/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analysis </a:t>
                </a:r>
                <a:r>
                  <a:rPr lang="en" altLang="en-US" sz="1600" b="1"/>
                  <a:t>of the immune system:</a:t>
                </a:r>
              </a:p>
              <a:p>
                <a:pPr lvl="2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§"/>
                </a:pPr>
                <a:r>
                  <a:rPr lang="en" altLang="en-US" sz="1600" b="1" smtClean="0">
                    <a:sym typeface="Symbol" panose="05050102010706020507" pitchFamily="18" charset="2"/>
                  </a:rPr>
                  <a:t>  </a:t>
                </a:r>
                <a:r>
                  <a:rPr lang="en" altLang="en-US" sz="1600" b="1">
                    <a:sym typeface="Symbol" panose="05050102010706020507" pitchFamily="18" charset="2"/>
                  </a:rPr>
                  <a:t>anti- </a:t>
                </a:r>
                <a:r>
                  <a:rPr lang="en" altLang="en-US" sz="1600" b="1" i="1">
                    <a:sym typeface="Symbol" panose="05050102010706020507" pitchFamily="18" charset="2"/>
                  </a:rPr>
                  <a:t>GBM </a:t>
                </a:r>
                <a:r>
                  <a:rPr lang="en" altLang="en-US" sz="1600" b="1" smtClean="0">
                    <a:sym typeface="Symbol" panose="05050102010706020507" pitchFamily="18" charset="2"/>
                  </a:rPr>
                  <a:t>- antibodies (</a:t>
                </a:r>
                <a:r>
                  <a:rPr lang="en" altLang="en-US" sz="1600" b="1" i="1" smtClean="0">
                    <a:sym typeface="Symbol" panose="05050102010706020507" pitchFamily="18" charset="2"/>
                  </a:rPr>
                  <a:t>IgG</a:t>
                </a:r>
                <a:r>
                  <a:rPr lang="en" altLang="en-US" sz="1600" b="1" smtClean="0">
                    <a:sym typeface="Symbol" panose="05050102010706020507" pitchFamily="18" charset="2"/>
                  </a:rPr>
                  <a:t>)</a:t>
                </a:r>
                <a:r>
                  <a:rPr lang="en" altLang="en-US" sz="1600" b="1" smtClean="0"/>
                  <a:t> </a:t>
                </a:r>
                <a:endParaRPr lang="en-US" altLang="en-US" sz="1600" b="1"/>
              </a:p>
              <a:p>
                <a:pPr lvl="2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§"/>
                </a:pPr>
                <a:r>
                  <a:rPr lang="en" altLang="en-US" sz="1600" b="1" smtClean="0"/>
                  <a:t> The </a:t>
                </a:r>
                <a:r>
                  <a:rPr lang="en" altLang="en-US" sz="1600" b="1"/>
                  <a:t>concentration of complement components in the serum is normal</a:t>
                </a:r>
              </a:p>
              <a:p>
                <a:pPr lvl="2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§"/>
                </a:pPr>
                <a:r>
                  <a:rPr lang="en" altLang="en-US" sz="1600" b="1" smtClean="0"/>
                  <a:t> Positive </a:t>
                </a:r>
                <a:r>
                  <a:rPr lang="en" altLang="en-US" sz="1600" b="1" i="1"/>
                  <a:t>ANCA </a:t>
                </a:r>
                <a:r>
                  <a:rPr lang="en" altLang="en-US" sz="1600" b="1"/>
                  <a:t>in 30% of patients</a:t>
                </a:r>
                <a:endParaRPr lang="en-US" altLang="en-US" sz="1600" b="1" i="1"/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endParaRPr lang="sr-Cyrl-CS" altLang="en-US" sz="800" b="1" i="1"/>
              </a:p>
            </p:txBody>
          </p:sp>
        </p:grpSp>
        <p:sp>
          <p:nvSpPr>
            <p:cNvPr id="38916" name="Rectangle 3"/>
            <p:cNvSpPr>
              <a:spLocks noChangeArrowheads="1"/>
            </p:cNvSpPr>
            <p:nvPr/>
          </p:nvSpPr>
          <p:spPr bwMode="auto">
            <a:xfrm>
              <a:off x="257175" y="876755"/>
              <a:ext cx="8621713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2800" b="1"/>
                <a:t>RAPIDLY PROGRESSIVE GLOMERULONEPHRITIS</a:t>
              </a:r>
              <a:endParaRPr lang="sr-Latn-CS" altLang="en-US" sz="2800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4"/>
          <p:cNvSpPr>
            <a:spLocks noChangeShapeType="1"/>
          </p:cNvSpPr>
          <p:nvPr/>
        </p:nvSpPr>
        <p:spPr bwMode="auto">
          <a:xfrm flipV="1">
            <a:off x="339725" y="1595438"/>
            <a:ext cx="8432800" cy="1587"/>
          </a:xfrm>
          <a:prstGeom prst="line">
            <a:avLst/>
          </a:prstGeom>
          <a:noFill/>
          <a:ln w="38100">
            <a:solidFill>
              <a:srgbClr val="FF757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9" name="Rectangle 6"/>
          <p:cNvSpPr>
            <a:spLocks noChangeArrowheads="1"/>
          </p:cNvSpPr>
          <p:nvPr/>
        </p:nvSpPr>
        <p:spPr bwMode="auto">
          <a:xfrm>
            <a:off x="349250" y="1638300"/>
            <a:ext cx="843280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457200" indent="-457200" algn="just" defTabSz="449263" eaLnBrk="1" hangingPunct="1">
              <a:defRPr/>
            </a:pPr>
            <a:r>
              <a:rPr lang="en" sz="2400" b="1">
                <a:latin typeface="Arial" charset="0"/>
              </a:rPr>
              <a:t>NON-PROLIFERATIVE GLOMERULONEPHRITIS:</a:t>
            </a:r>
            <a:endParaRPr lang="sr-Cyrl-CS" sz="2400" b="1">
              <a:latin typeface="Arial" charset="0"/>
            </a:endParaRPr>
          </a:p>
          <a:p>
            <a:pPr marL="457200" indent="-457200" algn="just" defTabSz="449263" eaLnBrk="1" hangingPunct="1">
              <a:defRPr/>
            </a:pPr>
            <a:endParaRPr lang="sr-Cyrl-CS" sz="400" b="1">
              <a:latin typeface="Arial" charset="0"/>
            </a:endParaRPr>
          </a:p>
          <a:p>
            <a:pPr algn="just" defTabSz="449263" eaLnBrk="1" hangingPunct="1">
              <a:buClr>
                <a:srgbClr val="FF7575"/>
              </a:buClr>
              <a:buFont typeface="Wingdings" pitchFamily="2" charset="2"/>
              <a:buNone/>
              <a:defRPr/>
            </a:pPr>
            <a:endParaRPr lang="sr-Cyrl-CS" sz="200" b="1">
              <a:latin typeface="Arial" charset="0"/>
            </a:endParaRPr>
          </a:p>
          <a:p>
            <a:pPr marL="180975" algn="just" defTabSz="449263" eaLnBrk="1" hangingPunct="1">
              <a:buClr>
                <a:srgbClr val="FF7575"/>
              </a:buClr>
              <a:buFont typeface="Wingdings" pitchFamily="2" charset="2"/>
              <a:buChar char="è"/>
              <a:tabLst>
                <a:tab pos="361950" algn="l"/>
                <a:tab pos="542925" algn="l"/>
              </a:tabLst>
              <a:defRPr/>
            </a:pPr>
            <a:r>
              <a:rPr lang="sr-Latn-RS" sz="2000" b="1" smtClean="0">
                <a:latin typeface="Arial" charset="0"/>
              </a:rPr>
              <a:t> </a:t>
            </a:r>
            <a:r>
              <a:rPr lang="en" sz="2000" b="1" smtClean="0">
                <a:latin typeface="Arial" charset="0"/>
              </a:rPr>
              <a:t>changes </a:t>
            </a:r>
            <a:r>
              <a:rPr lang="en" sz="2000" b="1">
                <a:latin typeface="Arial" charset="0"/>
              </a:rPr>
              <a:t>in the glomerular basement membrane</a:t>
            </a:r>
            <a:endParaRPr lang="sr-Cyrl-RS" sz="2000" b="1">
              <a:latin typeface="Arial" charset="0"/>
            </a:endParaRPr>
          </a:p>
          <a:p>
            <a:pPr algn="just" defTabSz="449263" eaLnBrk="1" hangingPunct="1">
              <a:buClr>
                <a:srgbClr val="FF7575"/>
              </a:buClr>
              <a:buFont typeface="Wingdings" pitchFamily="2" charset="2"/>
              <a:buNone/>
              <a:defRPr/>
            </a:pPr>
            <a:endParaRPr lang="sr-Cyrl-CS" sz="400" b="1">
              <a:latin typeface="Arial" charset="0"/>
            </a:endParaRPr>
          </a:p>
          <a:p>
            <a:pPr marL="180975" algn="just" defTabSz="449263" eaLnBrk="1" hangingPunct="1">
              <a:buClr>
                <a:srgbClr val="FF7575"/>
              </a:buClr>
              <a:buFont typeface="Wingdings" pitchFamily="2" charset="2"/>
              <a:buChar char="è"/>
              <a:tabLst>
                <a:tab pos="361950" algn="l"/>
                <a:tab pos="542925" algn="l"/>
              </a:tabLst>
              <a:defRPr/>
            </a:pPr>
            <a:r>
              <a:rPr lang="sr-Latn-RS" sz="2000" b="1" smtClean="0">
                <a:latin typeface="Arial" charset="0"/>
              </a:rPr>
              <a:t> </a:t>
            </a:r>
            <a:r>
              <a:rPr lang="en" sz="2000" b="1" smtClean="0">
                <a:latin typeface="Arial" charset="0"/>
              </a:rPr>
              <a:t>processes </a:t>
            </a:r>
            <a:r>
              <a:rPr lang="en" sz="2000" b="1">
                <a:latin typeface="Arial" charset="0"/>
              </a:rPr>
              <a:t>of sclerosis</a:t>
            </a:r>
            <a:endParaRPr lang="sr-Cyrl-CS" sz="1600" b="1">
              <a:latin typeface="Arial" charset="0"/>
            </a:endParaRPr>
          </a:p>
        </p:txBody>
      </p:sp>
      <p:sp>
        <p:nvSpPr>
          <p:cNvPr id="5124" name="Rectangle 2"/>
          <p:cNvSpPr>
            <a:spLocks noChangeArrowheads="1"/>
          </p:cNvSpPr>
          <p:nvPr/>
        </p:nvSpPr>
        <p:spPr bwMode="auto">
          <a:xfrm>
            <a:off x="238125" y="1057275"/>
            <a:ext cx="8621713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" altLang="en-US" sz="2800" b="1"/>
              <a:t>DIVISION OF GLOMERULONEPHRITIS</a:t>
            </a:r>
          </a:p>
        </p:txBody>
      </p:sp>
      <p:sp>
        <p:nvSpPr>
          <p:cNvPr id="9" name="Rectangle 8"/>
          <p:cNvSpPr/>
          <p:nvPr/>
        </p:nvSpPr>
        <p:spPr>
          <a:xfrm>
            <a:off x="339725" y="1666875"/>
            <a:ext cx="8432800" cy="4924425"/>
          </a:xfrm>
          <a:prstGeom prst="rect">
            <a:avLst/>
          </a:prstGeom>
          <a:noFill/>
          <a:ln w="3175"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349250" y="3124200"/>
            <a:ext cx="843280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457200" indent="-457200" algn="just" defTabSz="449263" eaLnBrk="1" hangingPunct="1">
              <a:defRPr/>
            </a:pPr>
            <a:r>
              <a:rPr lang="en" sz="2400" b="1">
                <a:latin typeface="Arial" charset="0"/>
              </a:rPr>
              <a:t>PROLIFERATIVE GLOMERULONEPHRITIS:</a:t>
            </a:r>
            <a:endParaRPr lang="sr-Cyrl-CS" sz="2400" b="1">
              <a:latin typeface="Arial" charset="0"/>
            </a:endParaRPr>
          </a:p>
          <a:p>
            <a:pPr marL="457200" indent="-457200" algn="just" defTabSz="449263" eaLnBrk="1" hangingPunct="1">
              <a:defRPr/>
            </a:pPr>
            <a:endParaRPr lang="sr-Cyrl-CS" sz="400" b="1">
              <a:latin typeface="Arial" charset="0"/>
            </a:endParaRPr>
          </a:p>
          <a:p>
            <a:pPr algn="just" defTabSz="449263" eaLnBrk="1" hangingPunct="1">
              <a:buClr>
                <a:srgbClr val="FF7575"/>
              </a:buClr>
              <a:buFont typeface="Wingdings" pitchFamily="2" charset="2"/>
              <a:buNone/>
              <a:defRPr/>
            </a:pPr>
            <a:endParaRPr lang="sr-Cyrl-CS" sz="400" b="1">
              <a:latin typeface="Arial" charset="0"/>
            </a:endParaRPr>
          </a:p>
          <a:p>
            <a:pPr marL="180975" algn="just" defTabSz="449263" eaLnBrk="1" hangingPunct="1">
              <a:buClr>
                <a:srgbClr val="FF7575"/>
              </a:buClr>
              <a:buFont typeface="Wingdings" pitchFamily="2" charset="2"/>
              <a:buChar char="è"/>
              <a:tabLst>
                <a:tab pos="361950" algn="l"/>
                <a:tab pos="542925" algn="l"/>
              </a:tabLst>
              <a:defRPr/>
            </a:pPr>
            <a:r>
              <a:rPr lang="en" sz="2000" b="1">
                <a:latin typeface="Arial" charset="0"/>
              </a:rPr>
              <a:t>focal: only some glomeruli are affected</a:t>
            </a:r>
          </a:p>
          <a:p>
            <a:pPr marL="180975" algn="just" defTabSz="449263" eaLnBrk="1" hangingPunct="1">
              <a:buClr>
                <a:srgbClr val="FF7575"/>
              </a:buClr>
              <a:buFont typeface="Wingdings" pitchFamily="2" charset="2"/>
              <a:buChar char="è"/>
              <a:tabLst>
                <a:tab pos="361950" algn="l"/>
                <a:tab pos="542925" algn="l"/>
              </a:tabLst>
              <a:defRPr/>
            </a:pPr>
            <a:r>
              <a:rPr lang="en" sz="2000" b="1">
                <a:latin typeface="Arial" charset="0"/>
              </a:rPr>
              <a:t>diffuse: all or almost all glomeruli are affected</a:t>
            </a:r>
          </a:p>
          <a:p>
            <a:pPr marL="180975" algn="just" defTabSz="449263" eaLnBrk="1" hangingPunct="1">
              <a:buClr>
                <a:srgbClr val="FF7575"/>
              </a:buClr>
              <a:buFont typeface="Wingdings" pitchFamily="2" charset="2"/>
              <a:buChar char="è"/>
              <a:tabLst>
                <a:tab pos="361950" algn="l"/>
                <a:tab pos="542925" algn="l"/>
              </a:tabLst>
              <a:defRPr/>
            </a:pPr>
            <a:r>
              <a:rPr lang="en" sz="2000" b="1">
                <a:latin typeface="Arial" charset="0"/>
              </a:rPr>
              <a:t>segmental: only one part of the glomerulus is affected</a:t>
            </a:r>
          </a:p>
          <a:p>
            <a:pPr marL="180975" algn="just" defTabSz="449263" eaLnBrk="1" hangingPunct="1">
              <a:buClr>
                <a:srgbClr val="FF7575"/>
              </a:buClr>
              <a:buFont typeface="Wingdings" pitchFamily="2" charset="2"/>
              <a:buChar char="è"/>
              <a:tabLst>
                <a:tab pos="542925" algn="l"/>
              </a:tabLst>
              <a:defRPr/>
            </a:pPr>
            <a:r>
              <a:rPr lang="en" sz="2000" b="1">
                <a:latin typeface="Arial" charset="0"/>
              </a:rPr>
              <a:t>global: entire glomerulus affected</a:t>
            </a:r>
            <a:endParaRPr lang="sr-Cyrl-RS" sz="2000" b="1">
              <a:latin typeface="Arial" charset="0"/>
            </a:endParaRPr>
          </a:p>
          <a:p>
            <a:pPr algn="just" defTabSz="449263" eaLnBrk="1" hangingPunct="1">
              <a:buClr>
                <a:srgbClr val="FF7575"/>
              </a:buClr>
              <a:buFont typeface="Wingdings" pitchFamily="2" charset="2"/>
              <a:buNone/>
              <a:defRPr/>
            </a:pPr>
            <a:endParaRPr lang="sr-Cyrl-CS" sz="400" b="1">
              <a:latin typeface="Arial" charset="0"/>
            </a:endParaRPr>
          </a:p>
          <a:p>
            <a:pPr algn="just" defTabSz="449263" eaLnBrk="1" hangingPunct="1">
              <a:buClr>
                <a:srgbClr val="FF7575"/>
              </a:buClr>
              <a:buFont typeface="Wingdings" pitchFamily="2" charset="2"/>
              <a:buNone/>
              <a:tabLst>
                <a:tab pos="361950" algn="l"/>
              </a:tabLst>
              <a:defRPr/>
            </a:pPr>
            <a:r>
              <a:rPr lang="en" sz="2000" b="1">
                <a:latin typeface="Arial" charset="0"/>
              </a:rPr>
              <a:t>  </a:t>
            </a:r>
            <a:endParaRPr lang="sr-Cyrl-CS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Group 5"/>
          <p:cNvGrpSpPr>
            <a:grpSpLocks/>
          </p:cNvGrpSpPr>
          <p:nvPr/>
        </p:nvGrpSpPr>
        <p:grpSpPr bwMode="auto">
          <a:xfrm>
            <a:off x="257175" y="876300"/>
            <a:ext cx="8621713" cy="5567363"/>
            <a:chOff x="257175" y="876755"/>
            <a:chExt cx="8621713" cy="5567362"/>
          </a:xfrm>
        </p:grpSpPr>
        <p:grpSp>
          <p:nvGrpSpPr>
            <p:cNvPr id="39939" name="Group 5"/>
            <p:cNvGrpSpPr>
              <a:grpSpLocks/>
            </p:cNvGrpSpPr>
            <p:nvPr/>
          </p:nvGrpSpPr>
          <p:grpSpPr bwMode="auto">
            <a:xfrm>
              <a:off x="320675" y="1538641"/>
              <a:ext cx="8432800" cy="4905476"/>
              <a:chOff x="320449" y="1611848"/>
              <a:chExt cx="8433026" cy="4905069"/>
            </a:xfrm>
          </p:grpSpPr>
          <p:sp>
            <p:nvSpPr>
              <p:cNvPr id="39941" name="Line 5"/>
              <p:cNvSpPr>
                <a:spLocks noChangeShapeType="1"/>
              </p:cNvSpPr>
              <p:nvPr/>
            </p:nvSpPr>
            <p:spPr bwMode="auto">
              <a:xfrm flipV="1">
                <a:off x="320449" y="1611848"/>
                <a:ext cx="8433026" cy="1768"/>
              </a:xfrm>
              <a:prstGeom prst="line">
                <a:avLst/>
              </a:prstGeom>
              <a:noFill/>
              <a:ln w="38100">
                <a:solidFill>
                  <a:srgbClr val="FF757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942" name="Rectangle 7"/>
              <p:cNvSpPr>
                <a:spLocks noChangeArrowheads="1"/>
              </p:cNvSpPr>
              <p:nvPr/>
            </p:nvSpPr>
            <p:spPr bwMode="auto">
              <a:xfrm>
                <a:off x="320449" y="1646872"/>
                <a:ext cx="8433026" cy="4870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tabLst>
                    <a:tab pos="261938" algn="l"/>
                  </a:tabLst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spcBef>
                    <a:spcPct val="20000"/>
                  </a:spcBef>
                  <a:buChar char="–"/>
                  <a:tabLst>
                    <a:tab pos="261938" algn="l"/>
                  </a:tabLst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tabLst>
                    <a:tab pos="261938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just" eaLnBrk="1" hangingPunct="1">
                  <a:spcBef>
                    <a:spcPct val="0"/>
                  </a:spcBef>
                  <a:buFontTx/>
                  <a:buNone/>
                </a:pPr>
                <a:r>
                  <a:rPr lang="en" altLang="en-US" sz="2000" b="1"/>
                  <a:t>RAPIDLY PROGRESSIVE GLOMERULONEPHRITIS TYPE 1</a:t>
                </a: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</a:pPr>
                <a:endParaRPr lang="sr-Cyrl-CS" altLang="en-US" sz="4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Tx/>
                  <a:buNone/>
                </a:pPr>
                <a:r>
                  <a:rPr lang="en" altLang="en-US" sz="2000" b="1"/>
                  <a:t>DIAGNOSTICS</a:t>
                </a:r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è"/>
                </a:pPr>
                <a:r>
                  <a:rPr lang="en" altLang="en-US" sz="2000" b="1"/>
                  <a:t>KIDNEY BIOPSY</a:t>
                </a:r>
                <a:endParaRPr lang="sr-Latn-CS" altLang="en-US" sz="20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Tx/>
                  <a:buNone/>
                </a:pPr>
                <a:endParaRPr lang="sr-Cyrl-CS" altLang="en-US" sz="4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 2" panose="05020102010507070707" pitchFamily="18" charset="2"/>
                  <a:buChar char=""/>
                </a:pPr>
                <a:r>
                  <a:rPr lang="en" altLang="en-US" sz="1600" b="1"/>
                  <a:t>  light microscopy: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proliferation </a:t>
                </a:r>
                <a:r>
                  <a:rPr lang="en" altLang="en-US" sz="1600" b="1"/>
                  <a:t>of parietal and visceral cells of glomeruli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the </a:t>
                </a:r>
                <a:r>
                  <a:rPr lang="en" altLang="en-US" sz="1600" b="1"/>
                  <a:t>creation of crescent formations/formations (cellular, scar)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capillary </a:t>
                </a:r>
                <a:r>
                  <a:rPr lang="en" altLang="en-US" sz="1600" b="1"/>
                  <a:t>thrombi and necrosis of their walls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pronounced </a:t>
                </a:r>
                <a:r>
                  <a:rPr lang="en" altLang="en-US" sz="1600" b="1"/>
                  <a:t>periglomerular inflammatory infiltration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interstitial </a:t>
                </a:r>
                <a:r>
                  <a:rPr lang="en" altLang="en-US" sz="1600" b="1"/>
                  <a:t>edema, tubule atrophy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Tx/>
                  <a:buNone/>
                </a:pPr>
                <a:endParaRPr lang="en-US" altLang="en-US" sz="4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 2" panose="05020102010507070707" pitchFamily="18" charset="2"/>
                  <a:buChar char=""/>
                </a:pPr>
                <a:r>
                  <a:rPr lang="en" altLang="en-US" sz="1600" b="1"/>
                  <a:t>  immunofluorescence microscopy: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linear </a:t>
                </a:r>
                <a:r>
                  <a:rPr lang="en" altLang="en-US" sz="1600" b="1"/>
                  <a:t>deposits along the glomerular basement membrane (type 1)</a:t>
                </a:r>
                <a:endParaRPr lang="en-US" altLang="en-US" sz="1600" b="1"/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Tx/>
                  <a:buNone/>
                </a:pPr>
                <a:endParaRPr lang="en-US" altLang="en-US" sz="4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 2" panose="05020102010507070707" pitchFamily="18" charset="2"/>
                  <a:buChar char=""/>
                </a:pPr>
                <a:r>
                  <a:rPr lang="en" altLang="en-US" sz="1600" b="1"/>
                  <a:t>electronic microscopy :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/>
                  <a:t> fibrin in </a:t>
                </a:r>
                <a:r>
                  <a:rPr lang="en" altLang="en-US" sz="1600" b="1" i="1"/>
                  <a:t>Bowman </a:t>
                </a:r>
                <a:r>
                  <a:rPr lang="en" altLang="en-US" sz="1600" b="1"/>
                  <a:t>'s space</a:t>
                </a:r>
                <a:endParaRPr lang="sr-Latn-CS" altLang="en-US" sz="1600" b="1"/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crescent </a:t>
                </a:r>
                <a:r>
                  <a:rPr lang="en" altLang="en-US" sz="1600" b="1"/>
                  <a:t>formations </a:t>
                </a:r>
                <a:endParaRPr lang="en-US" altLang="en-US" sz="1600" b="1"/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rupture </a:t>
                </a:r>
                <a:r>
                  <a:rPr lang="en" altLang="en-US" sz="1600" b="1"/>
                  <a:t>of the capillary wall in the region of the semilunar formations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Tx/>
                  <a:buNone/>
                </a:pPr>
                <a:endParaRPr lang="en-US" altLang="en-US" sz="1600" b="1" i="1"/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endParaRPr lang="en-US" altLang="en-US" sz="1600" b="1" i="1"/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endParaRPr lang="sr-Cyrl-CS" altLang="en-US" sz="800" b="1" i="1"/>
              </a:p>
            </p:txBody>
          </p:sp>
        </p:grpSp>
        <p:sp>
          <p:nvSpPr>
            <p:cNvPr id="39940" name="Rectangle 3"/>
            <p:cNvSpPr>
              <a:spLocks noChangeArrowheads="1"/>
            </p:cNvSpPr>
            <p:nvPr/>
          </p:nvSpPr>
          <p:spPr bwMode="auto">
            <a:xfrm>
              <a:off x="257175" y="876755"/>
              <a:ext cx="8621713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2800" b="1"/>
                <a:t>RAPIDLY PROGRESSIVE GLOMERULONEPHRITIS</a:t>
              </a:r>
              <a:endParaRPr lang="sr-Latn-CS" altLang="en-US" sz="2800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Group 5"/>
          <p:cNvGrpSpPr>
            <a:grpSpLocks/>
          </p:cNvGrpSpPr>
          <p:nvPr/>
        </p:nvGrpSpPr>
        <p:grpSpPr bwMode="auto">
          <a:xfrm>
            <a:off x="257175" y="876300"/>
            <a:ext cx="8621713" cy="914400"/>
            <a:chOff x="257175" y="876755"/>
            <a:chExt cx="8621713" cy="914400"/>
          </a:xfrm>
        </p:grpSpPr>
        <p:sp>
          <p:nvSpPr>
            <p:cNvPr id="39941" name="Line 5"/>
            <p:cNvSpPr>
              <a:spLocks noChangeShapeType="1"/>
            </p:cNvSpPr>
            <p:nvPr/>
          </p:nvSpPr>
          <p:spPr bwMode="auto">
            <a:xfrm flipV="1">
              <a:off x="320675" y="1538507"/>
              <a:ext cx="8432800" cy="1768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40" name="Rectangle 3"/>
            <p:cNvSpPr>
              <a:spLocks noChangeArrowheads="1"/>
            </p:cNvSpPr>
            <p:nvPr/>
          </p:nvSpPr>
          <p:spPr bwMode="auto">
            <a:xfrm>
              <a:off x="257175" y="876755"/>
              <a:ext cx="8621713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2800" b="1"/>
                <a:t>RAPIDLY PROGRESSIVE GLOMERULONEPHRITIS</a:t>
              </a:r>
              <a:endParaRPr lang="sr-Latn-CS" altLang="en-US" sz="2800" b="1"/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r="16760"/>
          <a:stretch/>
        </p:blipFill>
        <p:spPr>
          <a:xfrm>
            <a:off x="102175" y="1651455"/>
            <a:ext cx="6908323" cy="517583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112675" y="637009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altLang="en-US" b="1"/>
              <a:t>light microscopy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5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Group 5"/>
          <p:cNvGrpSpPr>
            <a:grpSpLocks/>
          </p:cNvGrpSpPr>
          <p:nvPr/>
        </p:nvGrpSpPr>
        <p:grpSpPr bwMode="auto">
          <a:xfrm>
            <a:off x="257175" y="876300"/>
            <a:ext cx="8621713" cy="5567363"/>
            <a:chOff x="257175" y="876755"/>
            <a:chExt cx="8621713" cy="5567362"/>
          </a:xfrm>
        </p:grpSpPr>
        <p:grpSp>
          <p:nvGrpSpPr>
            <p:cNvPr id="40963" name="Group 5"/>
            <p:cNvGrpSpPr>
              <a:grpSpLocks/>
            </p:cNvGrpSpPr>
            <p:nvPr/>
          </p:nvGrpSpPr>
          <p:grpSpPr bwMode="auto">
            <a:xfrm>
              <a:off x="320675" y="1538641"/>
              <a:ext cx="8432800" cy="4905476"/>
              <a:chOff x="320449" y="1611848"/>
              <a:chExt cx="8433026" cy="4905069"/>
            </a:xfrm>
          </p:grpSpPr>
          <p:sp>
            <p:nvSpPr>
              <p:cNvPr id="40965" name="Line 5"/>
              <p:cNvSpPr>
                <a:spLocks noChangeShapeType="1"/>
              </p:cNvSpPr>
              <p:nvPr/>
            </p:nvSpPr>
            <p:spPr bwMode="auto">
              <a:xfrm flipV="1">
                <a:off x="320449" y="1611848"/>
                <a:ext cx="8433026" cy="1768"/>
              </a:xfrm>
              <a:prstGeom prst="line">
                <a:avLst/>
              </a:prstGeom>
              <a:noFill/>
              <a:ln w="38100">
                <a:solidFill>
                  <a:srgbClr val="FF757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66" name="Rectangle 7"/>
              <p:cNvSpPr>
                <a:spLocks noChangeArrowheads="1"/>
              </p:cNvSpPr>
              <p:nvPr/>
            </p:nvSpPr>
            <p:spPr bwMode="auto">
              <a:xfrm>
                <a:off x="320449" y="1646872"/>
                <a:ext cx="8433026" cy="4870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tabLst>
                    <a:tab pos="261938" algn="l"/>
                  </a:tabLst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spcBef>
                    <a:spcPct val="20000"/>
                  </a:spcBef>
                  <a:buChar char="–"/>
                  <a:tabLst>
                    <a:tab pos="261938" algn="l"/>
                  </a:tabLst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spcBef>
                    <a:spcPct val="20000"/>
                  </a:spcBef>
                  <a:buChar char="•"/>
                  <a:tabLst>
                    <a:tab pos="261938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just" eaLnBrk="1" hangingPunct="1">
                  <a:spcBef>
                    <a:spcPct val="0"/>
                  </a:spcBef>
                  <a:buFontTx/>
                  <a:buNone/>
                </a:pPr>
                <a:r>
                  <a:rPr lang="en" altLang="en-US" sz="2000" b="1"/>
                  <a:t>RAPIDLY PROGRESSIVE GLOMERULONEPHRITIS TYPE 2</a:t>
                </a: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</a:pPr>
                <a:endParaRPr lang="sr-Cyrl-CS" altLang="en-US" sz="4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Tx/>
                  <a:buNone/>
                </a:pPr>
                <a:r>
                  <a:rPr lang="en" altLang="en-US" sz="2000" b="1"/>
                  <a:t>DIAGNOSTICS</a:t>
                </a:r>
                <a:endParaRPr lang="sr-Cyrl-CS" altLang="en-US" sz="20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Tx/>
                  <a:buNone/>
                </a:pPr>
                <a:endParaRPr lang="sr-Cyrl-CS" altLang="en-US" sz="8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 2" panose="05020102010507070707" pitchFamily="18" charset="2"/>
                  <a:buChar char=""/>
                </a:pPr>
                <a:r>
                  <a:rPr lang="en" altLang="en-US" sz="1600" b="1"/>
                  <a:t>  ANAMNESIS: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malaise</a:t>
                </a:r>
                <a:r>
                  <a:rPr lang="en" altLang="en-US" sz="1600" b="1"/>
                  <a:t>, fatigue, arthralgia, slightly elevated temperature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the </a:t>
                </a:r>
                <a:r>
                  <a:rPr lang="en" altLang="en-US" sz="1600" b="1"/>
                  <a:t>presence of blood in the urine and the presence of swelling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Tx/>
                  <a:buNone/>
                </a:pPr>
                <a:endParaRPr lang="en-US" altLang="en-US" sz="8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 2" panose="05020102010507070707" pitchFamily="18" charset="2"/>
                  <a:buChar char=""/>
                </a:pPr>
                <a:r>
                  <a:rPr lang="en" altLang="en-US" sz="1600" b="1"/>
                  <a:t>PHYSICAL EXAMINATION :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blood </a:t>
                </a:r>
                <a:r>
                  <a:rPr lang="en" altLang="en-US" sz="1600" b="1"/>
                  <a:t>in the urine, presence of swelling, signs of hypervolemia</a:t>
                </a:r>
                <a:endParaRPr lang="en-US" altLang="en-US" sz="1600" b="1"/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Tx/>
                  <a:buNone/>
                </a:pPr>
                <a:endParaRPr lang="en-US" altLang="en-US" sz="8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 2" panose="05020102010507070707" pitchFamily="18" charset="2"/>
                  <a:buChar char=""/>
                </a:pPr>
                <a:r>
                  <a:rPr lang="en" altLang="en-US" sz="1600" b="1"/>
                  <a:t>LABORATORY: 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/>
                  <a:t> rapid and progressive rise in serum creatinine concentration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rapid </a:t>
                </a:r>
                <a:r>
                  <a:rPr lang="en" altLang="en-US" sz="1600" b="1"/>
                  <a:t>and progressive decline </a:t>
                </a:r>
                <a:r>
                  <a:rPr lang="en" altLang="en-US" sz="1600" b="1" i="1"/>
                  <a:t>of </a:t>
                </a:r>
                <a:r>
                  <a:rPr lang="en" altLang="en-US" sz="1600" b="1" i="1" smtClean="0"/>
                  <a:t>eGFR</a:t>
                </a:r>
                <a:endParaRPr lang="en" altLang="en-US" sz="1600" b="1" i="1"/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microhematuria</a:t>
                </a:r>
                <a:r>
                  <a:rPr lang="en" altLang="en-US" sz="1600" b="1"/>
                  <a:t>: erythrocyte cylinders in urine sediment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non-nephrotic </a:t>
                </a:r>
                <a:r>
                  <a:rPr lang="en" altLang="en-US" sz="1600" b="1"/>
                  <a:t>grade proteinuria (&lt; 3.5 </a:t>
                </a:r>
                <a:r>
                  <a:rPr lang="en" altLang="en-US" sz="1600" b="1" i="1" smtClean="0"/>
                  <a:t>g/24h</a:t>
                </a:r>
                <a:r>
                  <a:rPr lang="en" altLang="en-US" sz="1600" b="1" smtClean="0"/>
                  <a:t>)</a:t>
                </a:r>
                <a:endParaRPr lang="sr-Latn-CS" altLang="en-US" sz="1600" b="1"/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analysis </a:t>
                </a:r>
                <a:r>
                  <a:rPr lang="en" altLang="en-US" sz="1600" b="1"/>
                  <a:t>of the immune system:</a:t>
                </a:r>
              </a:p>
              <a:p>
                <a:pPr lvl="2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§"/>
                </a:pPr>
                <a:r>
                  <a:rPr lang="en" altLang="en-US" sz="1600" b="1">
                    <a:sym typeface="Symbol" panose="05050102010706020507" pitchFamily="18" charset="2"/>
                  </a:rPr>
                  <a:t> immune complexes in the serum</a:t>
                </a:r>
              </a:p>
              <a:p>
                <a:pPr lvl="2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§"/>
                </a:pPr>
                <a:r>
                  <a:rPr lang="en" altLang="en-US" sz="1600" b="1">
                    <a:sym typeface="Symbol" panose="05050102010706020507" pitchFamily="18" charset="2"/>
                  </a:rPr>
                  <a:t> cryoglobulins in serum</a:t>
                </a:r>
                <a:r>
                  <a:rPr lang="en" altLang="en-US" sz="1600" b="1"/>
                  <a:t> </a:t>
                </a:r>
                <a:endParaRPr lang="en-US" altLang="en-US" sz="1600" b="1"/>
              </a:p>
              <a:p>
                <a:pPr lvl="2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§"/>
                </a:pPr>
                <a:r>
                  <a:rPr lang="en" altLang="en-US" sz="1600" b="1" smtClean="0"/>
                  <a:t> the </a:t>
                </a:r>
                <a:r>
                  <a:rPr lang="en" altLang="en-US" sz="1600" b="1"/>
                  <a:t>concentration of complement components in the serum is lowered </a:t>
                </a:r>
                <a:r>
                  <a:rPr lang="en" altLang="en-US" sz="1600" b="1" smtClean="0"/>
                  <a:t>(</a:t>
                </a:r>
                <a:r>
                  <a:rPr lang="en" altLang="en-US" sz="1600" b="1" smtClean="0">
                    <a:sym typeface="Symbol" panose="05050102010706020507" pitchFamily="18" charset="2"/>
                  </a:rPr>
                  <a:t> </a:t>
                </a:r>
                <a:r>
                  <a:rPr lang="en" altLang="en-US" sz="1600" b="1" i="1" smtClean="0">
                    <a:sym typeface="Symbol" panose="05050102010706020507" pitchFamily="18" charset="2"/>
                  </a:rPr>
                  <a:t>C3</a:t>
                </a:r>
                <a:r>
                  <a:rPr lang="en" altLang="en-US" sz="1600" b="1" smtClean="0">
                    <a:sym typeface="Symbol" panose="05050102010706020507" pitchFamily="18" charset="2"/>
                  </a:rPr>
                  <a:t>)</a:t>
                </a:r>
                <a:endParaRPr lang="en-US" altLang="en-US" sz="1600" b="1"/>
              </a:p>
              <a:p>
                <a:pPr lvl="2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§"/>
                </a:pPr>
                <a:r>
                  <a:rPr lang="en" altLang="en-US" sz="1600" b="1" smtClean="0"/>
                  <a:t> anti- </a:t>
                </a:r>
                <a:r>
                  <a:rPr lang="en" altLang="en-US" sz="1600" b="1" i="1"/>
                  <a:t>GBM </a:t>
                </a:r>
                <a:r>
                  <a:rPr lang="en" altLang="en-US" sz="1600" b="1"/>
                  <a:t>and </a:t>
                </a:r>
                <a:r>
                  <a:rPr lang="en" altLang="en-US" sz="1600" b="1" i="1"/>
                  <a:t>ANCA </a:t>
                </a:r>
                <a:r>
                  <a:rPr lang="en" altLang="en-US" sz="1600" b="1"/>
                  <a:t>antibodies are negative</a:t>
                </a:r>
                <a:endParaRPr lang="en-US" altLang="en-US" sz="1600" b="1" i="1"/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endParaRPr lang="sr-Cyrl-CS" altLang="en-US" sz="800" b="1" i="1"/>
              </a:p>
            </p:txBody>
          </p:sp>
        </p:grpSp>
        <p:sp>
          <p:nvSpPr>
            <p:cNvPr id="40964" name="Rectangle 3"/>
            <p:cNvSpPr>
              <a:spLocks noChangeArrowheads="1"/>
            </p:cNvSpPr>
            <p:nvPr/>
          </p:nvSpPr>
          <p:spPr bwMode="auto">
            <a:xfrm>
              <a:off x="257175" y="876755"/>
              <a:ext cx="8621713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2800" b="1"/>
                <a:t>RAPIDLY PROGRESSIVE GLOMERULONEPHRITIS</a:t>
              </a:r>
              <a:endParaRPr lang="sr-Latn-CS" altLang="en-US" sz="2800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Group 5"/>
          <p:cNvGrpSpPr>
            <a:grpSpLocks/>
          </p:cNvGrpSpPr>
          <p:nvPr/>
        </p:nvGrpSpPr>
        <p:grpSpPr bwMode="auto">
          <a:xfrm>
            <a:off x="257175" y="876300"/>
            <a:ext cx="8621713" cy="5567363"/>
            <a:chOff x="257175" y="876755"/>
            <a:chExt cx="8621713" cy="5567362"/>
          </a:xfrm>
        </p:grpSpPr>
        <p:grpSp>
          <p:nvGrpSpPr>
            <p:cNvPr id="41987" name="Group 5"/>
            <p:cNvGrpSpPr>
              <a:grpSpLocks/>
            </p:cNvGrpSpPr>
            <p:nvPr/>
          </p:nvGrpSpPr>
          <p:grpSpPr bwMode="auto">
            <a:xfrm>
              <a:off x="320675" y="1538641"/>
              <a:ext cx="8432800" cy="4905476"/>
              <a:chOff x="320449" y="1611848"/>
              <a:chExt cx="8433026" cy="4905069"/>
            </a:xfrm>
          </p:grpSpPr>
          <p:sp>
            <p:nvSpPr>
              <p:cNvPr id="41989" name="Line 5"/>
              <p:cNvSpPr>
                <a:spLocks noChangeShapeType="1"/>
              </p:cNvSpPr>
              <p:nvPr/>
            </p:nvSpPr>
            <p:spPr bwMode="auto">
              <a:xfrm flipV="1">
                <a:off x="320449" y="1611848"/>
                <a:ext cx="8433026" cy="1768"/>
              </a:xfrm>
              <a:prstGeom prst="line">
                <a:avLst/>
              </a:prstGeom>
              <a:noFill/>
              <a:ln w="38100">
                <a:solidFill>
                  <a:srgbClr val="FF757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798" name="Rectangle 7"/>
              <p:cNvSpPr>
                <a:spLocks noChangeArrowheads="1"/>
              </p:cNvSpPr>
              <p:nvPr/>
            </p:nvSpPr>
            <p:spPr bwMode="auto">
              <a:xfrm>
                <a:off x="320449" y="1646872"/>
                <a:ext cx="8433026" cy="48700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just" eaLnBrk="1" hangingPunct="1">
                  <a:buClr>
                    <a:srgbClr val="FF7575"/>
                  </a:buClr>
                  <a:tabLst>
                    <a:tab pos="261938" algn="l"/>
                  </a:tabLst>
                  <a:defRPr/>
                </a:pPr>
                <a:r>
                  <a:rPr lang="en" sz="2000" b="1">
                    <a:latin typeface="Arial" charset="0"/>
                  </a:rPr>
                  <a:t>RAPIDLY PROGRESSIVE GLOMERULONEPHRITIS TYPE 2</a:t>
                </a:r>
              </a:p>
              <a:p>
                <a:pPr algn="just" eaLnBrk="1" hangingPunct="1">
                  <a:buClr>
                    <a:srgbClr val="FF7575"/>
                  </a:buClr>
                  <a:tabLst>
                    <a:tab pos="261938" algn="l"/>
                  </a:tabLst>
                  <a:defRPr/>
                </a:pPr>
                <a:r>
                  <a:rPr lang="en" sz="2000" b="1">
                    <a:latin typeface="Arial" charset="0"/>
                  </a:rPr>
                  <a:t>DIAGNOSTICS</a:t>
                </a:r>
              </a:p>
              <a:p>
                <a:pPr marL="261938" lvl="1" indent="-261938" algn="just" eaLnBrk="1" hangingPunct="1">
                  <a:buClr>
                    <a:srgbClr val="FF7575"/>
                  </a:buClr>
                  <a:buFont typeface="Wingdings" pitchFamily="2" charset="2"/>
                  <a:buChar char="è"/>
                  <a:tabLst>
                    <a:tab pos="261938" algn="l"/>
                  </a:tabLst>
                  <a:defRPr/>
                </a:pPr>
                <a:r>
                  <a:rPr lang="en" sz="2000" b="1">
                    <a:latin typeface="Arial" charset="0"/>
                  </a:rPr>
                  <a:t>KIDNEY BIOPSY</a:t>
                </a:r>
                <a:endParaRPr lang="sr-Latn-CS" sz="2000" b="1">
                  <a:latin typeface="Arial" charset="0"/>
                </a:endParaRPr>
              </a:p>
              <a:p>
                <a:pPr algn="just" eaLnBrk="1" hangingPunct="1">
                  <a:buClr>
                    <a:srgbClr val="FF7575"/>
                  </a:buClr>
                  <a:tabLst>
                    <a:tab pos="261938" algn="l"/>
                  </a:tabLst>
                  <a:defRPr/>
                </a:pPr>
                <a:endParaRPr lang="sr-Cyrl-CS" sz="800" b="1">
                  <a:latin typeface="Arial" charset="0"/>
                </a:endParaRPr>
              </a:p>
              <a:p>
                <a:pPr algn="just" eaLnBrk="1" hangingPunct="1">
                  <a:buClr>
                    <a:srgbClr val="FF7575"/>
                  </a:buClr>
                  <a:buFont typeface="Wingdings 2" pitchFamily="18" charset="2"/>
                  <a:buChar char=""/>
                  <a:tabLst>
                    <a:tab pos="261938" algn="l"/>
                  </a:tabLst>
                  <a:defRPr/>
                </a:pPr>
                <a:r>
                  <a:rPr lang="en" sz="1600" b="1">
                    <a:latin typeface="Arial" charset="0"/>
                  </a:rPr>
                  <a:t>  light microscopy: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itchFamily="2" charset="2"/>
                  <a:buChar char="v"/>
                  <a:tabLst>
                    <a:tab pos="261938" algn="l"/>
                  </a:tabLst>
                  <a:defRPr/>
                </a:pPr>
                <a:r>
                  <a:rPr lang="en" sz="1600" b="1" smtClean="0">
                    <a:latin typeface="Arial" charset="0"/>
                  </a:rPr>
                  <a:t> proliferation </a:t>
                </a:r>
                <a:r>
                  <a:rPr lang="en" sz="1600" b="1">
                    <a:latin typeface="Arial" charset="0"/>
                  </a:rPr>
                  <a:t>of parietal and visceral cells of glomeruli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itchFamily="2" charset="2"/>
                  <a:buChar char="v"/>
                  <a:tabLst>
                    <a:tab pos="261938" algn="l"/>
                  </a:tabLst>
                  <a:defRPr/>
                </a:pPr>
                <a:r>
                  <a:rPr lang="en" sz="1600" b="1" smtClean="0">
                    <a:latin typeface="Arial" charset="0"/>
                  </a:rPr>
                  <a:t> the </a:t>
                </a:r>
                <a:r>
                  <a:rPr lang="en" sz="1600" b="1">
                    <a:latin typeface="Arial" charset="0"/>
                  </a:rPr>
                  <a:t>creation of crescent formations/formations (cellular, scar)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itchFamily="2" charset="2"/>
                  <a:buChar char="v"/>
                  <a:tabLst>
                    <a:tab pos="261938" algn="l"/>
                  </a:tabLst>
                  <a:defRPr/>
                </a:pPr>
                <a:r>
                  <a:rPr lang="en" sz="1600" b="1" smtClean="0">
                    <a:latin typeface="Arial" charset="0"/>
                  </a:rPr>
                  <a:t> capillary </a:t>
                </a:r>
                <a:r>
                  <a:rPr lang="en" sz="1600" b="1">
                    <a:latin typeface="Arial" charset="0"/>
                  </a:rPr>
                  <a:t>thrombi and necrosis of their walls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itchFamily="2" charset="2"/>
                  <a:buChar char="v"/>
                  <a:tabLst>
                    <a:tab pos="261938" algn="l"/>
                  </a:tabLst>
                  <a:defRPr/>
                </a:pPr>
                <a:r>
                  <a:rPr lang="en" sz="1600" b="1" smtClean="0">
                    <a:latin typeface="Arial" charset="0"/>
                  </a:rPr>
                  <a:t> pronounced </a:t>
                </a:r>
                <a:r>
                  <a:rPr lang="en" sz="1600" b="1">
                    <a:latin typeface="Arial" charset="0"/>
                  </a:rPr>
                  <a:t>periglomerular inflammatory infiltration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itchFamily="2" charset="2"/>
                  <a:buChar char="v"/>
                  <a:tabLst>
                    <a:tab pos="261938" algn="l"/>
                  </a:tabLst>
                  <a:defRPr/>
                </a:pPr>
                <a:r>
                  <a:rPr lang="en" sz="1600" b="1" smtClean="0">
                    <a:latin typeface="Arial" charset="0"/>
                  </a:rPr>
                  <a:t> interstitial </a:t>
                </a:r>
                <a:r>
                  <a:rPr lang="en" sz="1600" b="1">
                    <a:latin typeface="Arial" charset="0"/>
                  </a:rPr>
                  <a:t>edema, tubule atrophy</a:t>
                </a:r>
              </a:p>
              <a:p>
                <a:pPr lvl="1" algn="just" eaLnBrk="1" hangingPunct="1">
                  <a:buClr>
                    <a:srgbClr val="FF7575"/>
                  </a:buClr>
                  <a:tabLst>
                    <a:tab pos="261938" algn="l"/>
                  </a:tabLst>
                  <a:defRPr/>
                </a:pPr>
                <a:endParaRPr lang="en-US" sz="800" b="1">
                  <a:latin typeface="Arial" charset="0"/>
                </a:endParaRPr>
              </a:p>
              <a:p>
                <a:pPr algn="just" eaLnBrk="1" hangingPunct="1">
                  <a:buClr>
                    <a:srgbClr val="FF7575"/>
                  </a:buClr>
                  <a:buFont typeface="Wingdings 2" pitchFamily="18" charset="2"/>
                  <a:buChar char=""/>
                  <a:tabLst>
                    <a:tab pos="261938" algn="l"/>
                  </a:tabLst>
                  <a:defRPr/>
                </a:pPr>
                <a:r>
                  <a:rPr lang="en" sz="1600" b="1">
                    <a:latin typeface="Arial" charset="0"/>
                  </a:rPr>
                  <a:t>  immunofluorescence microscopy: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itchFamily="2" charset="2"/>
                  <a:buChar char="v"/>
                  <a:tabLst>
                    <a:tab pos="261938" algn="l"/>
                  </a:tabLst>
                  <a:defRPr/>
                </a:pPr>
                <a:r>
                  <a:rPr lang="en" sz="1600" b="1">
                    <a:latin typeface="Arial" charset="0"/>
                  </a:rPr>
                  <a:t> granular deposits along the glomerular basement membrane (type 2)</a:t>
                </a:r>
              </a:p>
              <a:p>
                <a:pPr lvl="1" algn="just" eaLnBrk="1" hangingPunct="1">
                  <a:buClr>
                    <a:srgbClr val="FF7575"/>
                  </a:buClr>
                  <a:tabLst>
                    <a:tab pos="261938" algn="l"/>
                  </a:tabLst>
                  <a:defRPr/>
                </a:pPr>
                <a:endParaRPr lang="en-US" sz="800" b="1">
                  <a:latin typeface="Arial" charset="0"/>
                </a:endParaRPr>
              </a:p>
              <a:p>
                <a:pPr algn="just" eaLnBrk="1" hangingPunct="1">
                  <a:buClr>
                    <a:srgbClr val="FF7575"/>
                  </a:buClr>
                  <a:buFont typeface="Wingdings 2" pitchFamily="18" charset="2"/>
                  <a:buChar char=""/>
                  <a:tabLst>
                    <a:tab pos="261938" algn="l"/>
                  </a:tabLst>
                  <a:defRPr/>
                </a:pPr>
                <a:r>
                  <a:rPr lang="en" sz="1600" b="1">
                    <a:latin typeface="Arial" charset="0"/>
                  </a:rPr>
                  <a:t>electronic microscopy :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itchFamily="2" charset="2"/>
                  <a:buChar char="v"/>
                  <a:tabLst>
                    <a:tab pos="261938" algn="l"/>
                  </a:tabLst>
                  <a:defRPr/>
                </a:pPr>
                <a:r>
                  <a:rPr lang="en" sz="1600" b="1">
                    <a:latin typeface="Arial" charset="0"/>
                  </a:rPr>
                  <a:t> fibrin in </a:t>
                </a:r>
                <a:r>
                  <a:rPr lang="en" sz="1600" b="1" i="1">
                    <a:latin typeface="Arial" charset="0"/>
                  </a:rPr>
                  <a:t>Bowman </a:t>
                </a:r>
                <a:r>
                  <a:rPr lang="en" sz="1600" b="1">
                    <a:latin typeface="Arial" charset="0"/>
                  </a:rPr>
                  <a:t>'s space</a:t>
                </a:r>
                <a:endParaRPr lang="sr-Latn-CS" sz="1600" b="1">
                  <a:latin typeface="Arial" charset="0"/>
                </a:endParaRPr>
              </a:p>
              <a:p>
                <a:pPr lvl="1" algn="just" eaLnBrk="1" hangingPunct="1">
                  <a:buClr>
                    <a:srgbClr val="FF7575"/>
                  </a:buClr>
                  <a:buFont typeface="Wingdings" pitchFamily="2" charset="2"/>
                  <a:buChar char="v"/>
                  <a:tabLst>
                    <a:tab pos="261938" algn="l"/>
                  </a:tabLst>
                  <a:defRPr/>
                </a:pPr>
                <a:r>
                  <a:rPr lang="en" sz="1600" b="1" smtClean="0">
                    <a:latin typeface="Arial" charset="0"/>
                  </a:rPr>
                  <a:t> crescent </a:t>
                </a:r>
                <a:r>
                  <a:rPr lang="en" sz="1600" b="1">
                    <a:latin typeface="Arial" charset="0"/>
                  </a:rPr>
                  <a:t>formations </a:t>
                </a:r>
                <a:endParaRPr lang="en-US" sz="1600" b="1">
                  <a:latin typeface="Arial" charset="0"/>
                </a:endParaRPr>
              </a:p>
              <a:p>
                <a:pPr lvl="1" algn="just" eaLnBrk="1" hangingPunct="1">
                  <a:buClr>
                    <a:srgbClr val="FF7575"/>
                  </a:buClr>
                  <a:buFont typeface="Wingdings" pitchFamily="2" charset="2"/>
                  <a:buChar char="v"/>
                  <a:tabLst>
                    <a:tab pos="261938" algn="l"/>
                  </a:tabLst>
                  <a:defRPr/>
                </a:pPr>
                <a:r>
                  <a:rPr lang="en" sz="1600" b="1" smtClean="0">
                    <a:latin typeface="Arial" charset="0"/>
                  </a:rPr>
                  <a:t> rupture </a:t>
                </a:r>
                <a:r>
                  <a:rPr lang="en" sz="1600" b="1">
                    <a:latin typeface="Arial" charset="0"/>
                  </a:rPr>
                  <a:t>of the capillary wall in the region of the semilunar formations</a:t>
                </a:r>
                <a:endParaRPr lang="sr-Cyrl-RS" sz="1600" b="1">
                  <a:latin typeface="Arial" charset="0"/>
                </a:endParaRPr>
              </a:p>
              <a:p>
                <a:pPr lvl="1" algn="just" eaLnBrk="1" hangingPunct="1">
                  <a:buClr>
                    <a:srgbClr val="FF7575"/>
                  </a:buClr>
                  <a:tabLst>
                    <a:tab pos="261938" algn="l"/>
                  </a:tabLst>
                  <a:defRPr/>
                </a:pPr>
                <a:endParaRPr lang="en-US" sz="1600" b="1" i="1">
                  <a:latin typeface="Arial" charset="0"/>
                </a:endParaRPr>
              </a:p>
              <a:p>
                <a:pPr lvl="1" algn="just" eaLnBrk="1" hangingPunct="1">
                  <a:buClr>
                    <a:srgbClr val="FF7575"/>
                  </a:buClr>
                  <a:buFont typeface="Wingdings" pitchFamily="2" charset="2"/>
                  <a:buChar char="v"/>
                  <a:tabLst>
                    <a:tab pos="261938" algn="l"/>
                  </a:tabLst>
                  <a:defRPr/>
                </a:pPr>
                <a:endParaRPr lang="sr-Cyrl-CS" sz="800" b="1" i="1">
                  <a:latin typeface="Arial" charset="0"/>
                </a:endParaRPr>
              </a:p>
            </p:txBody>
          </p:sp>
        </p:grpSp>
        <p:sp>
          <p:nvSpPr>
            <p:cNvPr id="41988" name="Rectangle 3"/>
            <p:cNvSpPr>
              <a:spLocks noChangeArrowheads="1"/>
            </p:cNvSpPr>
            <p:nvPr/>
          </p:nvSpPr>
          <p:spPr bwMode="auto">
            <a:xfrm>
              <a:off x="257175" y="876755"/>
              <a:ext cx="8621713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2800" b="1"/>
                <a:t>RAPIDLY PROGRESSIVE GLOMERULONEPHRITIS</a:t>
              </a:r>
              <a:endParaRPr lang="sr-Latn-CS" altLang="en-US" sz="2800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Group 5"/>
          <p:cNvGrpSpPr>
            <a:grpSpLocks/>
          </p:cNvGrpSpPr>
          <p:nvPr/>
        </p:nvGrpSpPr>
        <p:grpSpPr bwMode="auto">
          <a:xfrm>
            <a:off x="271463" y="833438"/>
            <a:ext cx="8621712" cy="5797550"/>
            <a:chOff x="271689" y="833213"/>
            <a:chExt cx="8621713" cy="5799022"/>
          </a:xfrm>
        </p:grpSpPr>
        <p:grpSp>
          <p:nvGrpSpPr>
            <p:cNvPr id="43011" name="Group 5"/>
            <p:cNvGrpSpPr>
              <a:grpSpLocks/>
            </p:cNvGrpSpPr>
            <p:nvPr/>
          </p:nvGrpSpPr>
          <p:grpSpPr bwMode="auto">
            <a:xfrm>
              <a:off x="320675" y="1495099"/>
              <a:ext cx="8432800" cy="5137136"/>
              <a:chOff x="320449" y="1568309"/>
              <a:chExt cx="8433026" cy="5136711"/>
            </a:xfrm>
          </p:grpSpPr>
          <p:sp>
            <p:nvSpPr>
              <p:cNvPr id="43013" name="Line 5"/>
              <p:cNvSpPr>
                <a:spLocks noChangeShapeType="1"/>
              </p:cNvSpPr>
              <p:nvPr/>
            </p:nvSpPr>
            <p:spPr bwMode="auto">
              <a:xfrm flipV="1">
                <a:off x="320449" y="1568309"/>
                <a:ext cx="8433026" cy="1768"/>
              </a:xfrm>
              <a:prstGeom prst="line">
                <a:avLst/>
              </a:prstGeom>
              <a:noFill/>
              <a:ln w="38100">
                <a:solidFill>
                  <a:srgbClr val="FF757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14" name="Rectangle 7"/>
              <p:cNvSpPr>
                <a:spLocks noChangeArrowheads="1"/>
              </p:cNvSpPr>
              <p:nvPr/>
            </p:nvSpPr>
            <p:spPr bwMode="auto">
              <a:xfrm>
                <a:off x="320449" y="1675898"/>
                <a:ext cx="8433026" cy="5029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tabLst>
                    <a:tab pos="261938" algn="l"/>
                  </a:tabLst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spcBef>
                    <a:spcPct val="20000"/>
                  </a:spcBef>
                  <a:buChar char="–"/>
                  <a:tabLst>
                    <a:tab pos="261938" algn="l"/>
                  </a:tabLst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spcBef>
                    <a:spcPct val="20000"/>
                  </a:spcBef>
                  <a:buChar char="•"/>
                  <a:tabLst>
                    <a:tab pos="261938" algn="l"/>
                  </a:tabLs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tabLst>
                    <a:tab pos="261938" algn="l"/>
                  </a:tabLst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just" eaLnBrk="1" hangingPunct="1">
                  <a:spcBef>
                    <a:spcPct val="0"/>
                  </a:spcBef>
                  <a:buFontTx/>
                  <a:buNone/>
                </a:pPr>
                <a:r>
                  <a:rPr lang="en" altLang="en-US" sz="2000" b="1"/>
                  <a:t>RAPIDLY PROGRESSIVE GLOMERULONEPHRITIS TYPE 3</a:t>
                </a: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</a:pPr>
                <a:endParaRPr lang="sr-Cyrl-CS" altLang="en-US" sz="4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Tx/>
                  <a:buNone/>
                </a:pPr>
                <a:r>
                  <a:rPr lang="en" altLang="en-US" sz="2000" b="1"/>
                  <a:t>DIAGNOSTICS</a:t>
                </a:r>
                <a:endParaRPr lang="sr-Cyrl-CS" altLang="en-US" sz="20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Tx/>
                  <a:buNone/>
                </a:pPr>
                <a:endParaRPr lang="sr-Cyrl-CS" altLang="en-US" sz="8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 2" panose="05020102010507070707" pitchFamily="18" charset="2"/>
                  <a:buChar char=""/>
                </a:pPr>
                <a:r>
                  <a:rPr lang="en" altLang="en-US" sz="1600" b="1"/>
                  <a:t>  ANAMNESIS: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malaise</a:t>
                </a:r>
                <a:r>
                  <a:rPr lang="en" altLang="en-US" sz="1600" b="1"/>
                  <a:t>, fatigue, arthralgia, slightly elevated temperature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the </a:t>
                </a:r>
                <a:r>
                  <a:rPr lang="en" altLang="en-US" sz="1600" b="1"/>
                  <a:t>presence of blood in the urine and the presence of swelling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Tx/>
                  <a:buNone/>
                </a:pPr>
                <a:endParaRPr lang="en-US" altLang="en-US" sz="8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 2" panose="05020102010507070707" pitchFamily="18" charset="2"/>
                  <a:buChar char=""/>
                </a:pPr>
                <a:r>
                  <a:rPr lang="en" altLang="en-US" sz="1600" b="1"/>
                  <a:t>PHYSICAL EXAMINATION :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blood </a:t>
                </a:r>
                <a:r>
                  <a:rPr lang="en" altLang="en-US" sz="1600" b="1"/>
                  <a:t>in the urine, presence of swelling, signs of hypervolemia</a:t>
                </a:r>
                <a:endParaRPr lang="en-US" altLang="en-US" sz="1600" b="1"/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Tx/>
                  <a:buNone/>
                </a:pPr>
                <a:endParaRPr lang="en-US" altLang="en-US" sz="800" b="1"/>
              </a:p>
              <a:p>
                <a:pPr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 2" panose="05020102010507070707" pitchFamily="18" charset="2"/>
                  <a:buChar char=""/>
                </a:pPr>
                <a:r>
                  <a:rPr lang="en" altLang="en-US" sz="1600" b="1"/>
                  <a:t>LABORATORY: 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/>
                  <a:t> rapid and progressive rise in serum creatinine concentration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rapid </a:t>
                </a:r>
                <a:r>
                  <a:rPr lang="en" altLang="en-US" sz="1600" b="1"/>
                  <a:t>and progressive decline </a:t>
                </a:r>
                <a:r>
                  <a:rPr lang="en" altLang="en-US" sz="1600" b="1" i="1"/>
                  <a:t>of </a:t>
                </a:r>
                <a:r>
                  <a:rPr lang="en" altLang="en-US" sz="1600" b="1" i="1" smtClean="0"/>
                  <a:t>GFR</a:t>
                </a:r>
                <a:endParaRPr lang="en" altLang="en-US" sz="1600" b="1" i="1"/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microhematuria</a:t>
                </a:r>
                <a:r>
                  <a:rPr lang="en" altLang="en-US" sz="1600" b="1"/>
                  <a:t>: erythrocyte cylinders in urine sediment</a:t>
                </a:r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non-nephrotic </a:t>
                </a:r>
                <a:r>
                  <a:rPr lang="en" altLang="en-US" sz="1600" b="1"/>
                  <a:t>grade proteinuria (&lt; 3.5 </a:t>
                </a:r>
                <a:r>
                  <a:rPr lang="en" altLang="en-US" sz="1600" b="1" i="1" smtClean="0"/>
                  <a:t>g/24h</a:t>
                </a:r>
                <a:r>
                  <a:rPr lang="en" altLang="en-US" sz="1600" b="1" smtClean="0"/>
                  <a:t>)</a:t>
                </a:r>
                <a:endParaRPr lang="sr-Latn-CS" altLang="en-US" sz="1600" b="1"/>
              </a:p>
              <a:p>
                <a:pPr lvl="1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analysis </a:t>
                </a:r>
                <a:r>
                  <a:rPr lang="en" altLang="en-US" sz="1600" b="1"/>
                  <a:t>of the immune system:</a:t>
                </a:r>
              </a:p>
              <a:p>
                <a:pPr lvl="2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§"/>
                </a:pPr>
                <a:r>
                  <a:rPr lang="en" altLang="en-US" sz="1600" b="1" smtClean="0">
                    <a:sym typeface="Symbol" panose="05050102010706020507" pitchFamily="18" charset="2"/>
                  </a:rPr>
                  <a:t> immune </a:t>
                </a:r>
                <a:r>
                  <a:rPr lang="en" altLang="en-US" sz="1600" b="1">
                    <a:sym typeface="Symbol" panose="05050102010706020507" pitchFamily="18" charset="2"/>
                  </a:rPr>
                  <a:t>complexes in the serum are normal</a:t>
                </a:r>
              </a:p>
              <a:p>
                <a:pPr lvl="2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§"/>
                </a:pPr>
                <a:r>
                  <a:rPr lang="en" altLang="en-US" sz="1600" b="1">
                    <a:sym typeface="Symbol" panose="05050102010706020507" pitchFamily="18" charset="2"/>
                  </a:rPr>
                  <a:t> </a:t>
                </a:r>
                <a:r>
                  <a:rPr lang="en" altLang="en-US" sz="1600" b="1"/>
                  <a:t>the concentration of complement components in the serum is lowered </a:t>
                </a:r>
                <a:r>
                  <a:rPr lang="en" altLang="en-US" sz="1600" b="1" smtClean="0"/>
                  <a:t>(</a:t>
                </a:r>
                <a:r>
                  <a:rPr lang="en" altLang="en-US" sz="1600" b="1" smtClean="0">
                    <a:sym typeface="Symbol" panose="05050102010706020507" pitchFamily="18" charset="2"/>
                  </a:rPr>
                  <a:t> </a:t>
                </a:r>
                <a:r>
                  <a:rPr lang="en" altLang="en-US" sz="1600" b="1" i="1" smtClean="0">
                    <a:sym typeface="Symbol" panose="05050102010706020507" pitchFamily="18" charset="2"/>
                  </a:rPr>
                  <a:t>C3</a:t>
                </a:r>
                <a:r>
                  <a:rPr lang="en" altLang="en-US" sz="1600" b="1" smtClean="0">
                    <a:sym typeface="Symbol" panose="05050102010706020507" pitchFamily="18" charset="2"/>
                  </a:rPr>
                  <a:t>)</a:t>
                </a:r>
                <a:endParaRPr lang="en-US" altLang="en-US" sz="1600" b="1"/>
              </a:p>
              <a:p>
                <a:pPr lvl="2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§"/>
                </a:pPr>
                <a:r>
                  <a:rPr lang="en" altLang="en-US" sz="1600" b="1" smtClean="0"/>
                  <a:t> anti- </a:t>
                </a:r>
                <a:r>
                  <a:rPr lang="en" altLang="en-US" sz="1600" b="1" i="1"/>
                  <a:t>GBM </a:t>
                </a:r>
                <a:r>
                  <a:rPr lang="en" altLang="en-US" sz="1600" b="1"/>
                  <a:t>antibodies are negative</a:t>
                </a:r>
              </a:p>
              <a:p>
                <a:pPr lvl="2" algn="just" eaLnBrk="1" hangingPunct="1">
                  <a:spcBef>
                    <a:spcPct val="0"/>
                  </a:spcBef>
                  <a:buClr>
                    <a:srgbClr val="FF7575"/>
                  </a:buClr>
                  <a:buFont typeface="Wingdings" panose="05000000000000000000" pitchFamily="2" charset="2"/>
                  <a:buChar char="§"/>
                </a:pPr>
                <a:r>
                  <a:rPr lang="en" altLang="en-US" sz="1600" b="1" i="1" smtClean="0"/>
                  <a:t> ANCA </a:t>
                </a:r>
                <a:r>
                  <a:rPr lang="en" altLang="en-US" sz="1600" b="1"/>
                  <a:t>antibodies are positive in 70-90% of patients</a:t>
                </a:r>
              </a:p>
              <a:p>
                <a:pPr lvl="2" algn="just" eaLnBrk="1" hangingPunct="1">
                  <a:spcBef>
                    <a:spcPct val="0"/>
                  </a:spcBef>
                  <a:buClr>
                    <a:srgbClr val="FF7575"/>
                  </a:buClr>
                  <a:buFontTx/>
                  <a:buNone/>
                </a:pPr>
                <a:endParaRPr lang="en-US" altLang="en-US" sz="1600" b="1" i="1"/>
              </a:p>
              <a:p>
                <a:pPr lvl="2" algn="just" eaLnBrk="1" hangingPunct="1">
                  <a:spcBef>
                    <a:spcPct val="0"/>
                  </a:spcBef>
                  <a:buClr>
                    <a:srgbClr val="FF7575"/>
                  </a:buClr>
                  <a:buFontTx/>
                  <a:buNone/>
                </a:pPr>
                <a:endParaRPr lang="sr-Cyrl-CS" altLang="en-US" sz="800" b="1" i="1"/>
              </a:p>
            </p:txBody>
          </p:sp>
        </p:grpSp>
        <p:sp>
          <p:nvSpPr>
            <p:cNvPr id="43012" name="Rectangle 3"/>
            <p:cNvSpPr>
              <a:spLocks noChangeArrowheads="1"/>
            </p:cNvSpPr>
            <p:nvPr/>
          </p:nvSpPr>
          <p:spPr bwMode="auto">
            <a:xfrm>
              <a:off x="271689" y="833213"/>
              <a:ext cx="8621713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2800" b="1"/>
                <a:t>RAPIDLY PROGRESSIVE GLOMERULONEPHRITIS</a:t>
              </a:r>
              <a:endParaRPr lang="sr-Latn-CS" altLang="en-US" sz="2800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4" name="Group 5"/>
          <p:cNvGrpSpPr>
            <a:grpSpLocks/>
          </p:cNvGrpSpPr>
          <p:nvPr/>
        </p:nvGrpSpPr>
        <p:grpSpPr bwMode="auto">
          <a:xfrm>
            <a:off x="257175" y="876300"/>
            <a:ext cx="8621713" cy="5567363"/>
            <a:chOff x="257175" y="876755"/>
            <a:chExt cx="8621713" cy="5567362"/>
          </a:xfrm>
        </p:grpSpPr>
        <p:grpSp>
          <p:nvGrpSpPr>
            <p:cNvPr id="44035" name="Group 5"/>
            <p:cNvGrpSpPr>
              <a:grpSpLocks/>
            </p:cNvGrpSpPr>
            <p:nvPr/>
          </p:nvGrpSpPr>
          <p:grpSpPr bwMode="auto">
            <a:xfrm>
              <a:off x="320675" y="1538641"/>
              <a:ext cx="8432800" cy="4905476"/>
              <a:chOff x="320449" y="1611848"/>
              <a:chExt cx="8433026" cy="4905069"/>
            </a:xfrm>
          </p:grpSpPr>
          <p:sp>
            <p:nvSpPr>
              <p:cNvPr id="44037" name="Line 5"/>
              <p:cNvSpPr>
                <a:spLocks noChangeShapeType="1"/>
              </p:cNvSpPr>
              <p:nvPr/>
            </p:nvSpPr>
            <p:spPr bwMode="auto">
              <a:xfrm flipV="1">
                <a:off x="320449" y="1611848"/>
                <a:ext cx="8433026" cy="1768"/>
              </a:xfrm>
              <a:prstGeom prst="line">
                <a:avLst/>
              </a:prstGeom>
              <a:noFill/>
              <a:ln w="38100">
                <a:solidFill>
                  <a:srgbClr val="FF757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798" name="Rectangle 7"/>
              <p:cNvSpPr>
                <a:spLocks noChangeArrowheads="1"/>
              </p:cNvSpPr>
              <p:nvPr/>
            </p:nvSpPr>
            <p:spPr bwMode="auto">
              <a:xfrm>
                <a:off x="320449" y="1646872"/>
                <a:ext cx="8433026" cy="48700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just" eaLnBrk="1" hangingPunct="1">
                  <a:buClr>
                    <a:srgbClr val="FF7575"/>
                  </a:buClr>
                  <a:tabLst>
                    <a:tab pos="261938" algn="l"/>
                  </a:tabLst>
                  <a:defRPr/>
                </a:pPr>
                <a:r>
                  <a:rPr lang="en" sz="2000" b="1">
                    <a:latin typeface="Arial" charset="0"/>
                  </a:rPr>
                  <a:t>RAPIDLY PROGRESSIVE GLOMERULONEPHRITIS TYPE 3</a:t>
                </a:r>
              </a:p>
              <a:p>
                <a:pPr algn="just" eaLnBrk="1" hangingPunct="1">
                  <a:buClr>
                    <a:srgbClr val="FF7575"/>
                  </a:buClr>
                  <a:tabLst>
                    <a:tab pos="261938" algn="l"/>
                  </a:tabLst>
                  <a:defRPr/>
                </a:pPr>
                <a:r>
                  <a:rPr lang="en" sz="2000" b="1">
                    <a:latin typeface="Arial" charset="0"/>
                  </a:rPr>
                  <a:t>DIAGNOSTICS</a:t>
                </a:r>
              </a:p>
              <a:p>
                <a:pPr marL="261938" lvl="1" indent="-261938" algn="just" eaLnBrk="1" hangingPunct="1">
                  <a:buClr>
                    <a:srgbClr val="FF7575"/>
                  </a:buClr>
                  <a:buFont typeface="Wingdings" pitchFamily="2" charset="2"/>
                  <a:buChar char="è"/>
                  <a:tabLst>
                    <a:tab pos="261938" algn="l"/>
                  </a:tabLst>
                  <a:defRPr/>
                </a:pPr>
                <a:r>
                  <a:rPr lang="en" sz="2000" b="1" smtClean="0">
                    <a:latin typeface="Arial" charset="0"/>
                  </a:rPr>
                  <a:t> KIDNEY </a:t>
                </a:r>
                <a:r>
                  <a:rPr lang="en" sz="2000" b="1">
                    <a:latin typeface="Arial" charset="0"/>
                  </a:rPr>
                  <a:t>BIOPSY</a:t>
                </a:r>
                <a:endParaRPr lang="sr-Latn-CS" sz="2000" b="1">
                  <a:latin typeface="Arial" charset="0"/>
                </a:endParaRPr>
              </a:p>
              <a:p>
                <a:pPr algn="just" eaLnBrk="1" hangingPunct="1">
                  <a:buClr>
                    <a:srgbClr val="FF7575"/>
                  </a:buClr>
                  <a:tabLst>
                    <a:tab pos="261938" algn="l"/>
                  </a:tabLst>
                  <a:defRPr/>
                </a:pPr>
                <a:endParaRPr lang="sr-Cyrl-CS" sz="800" b="1">
                  <a:latin typeface="Arial" charset="0"/>
                </a:endParaRPr>
              </a:p>
              <a:p>
                <a:pPr algn="just" eaLnBrk="1" hangingPunct="1">
                  <a:buClr>
                    <a:srgbClr val="FF7575"/>
                  </a:buClr>
                  <a:buFont typeface="Wingdings 2" pitchFamily="18" charset="2"/>
                  <a:buChar char=""/>
                  <a:tabLst>
                    <a:tab pos="261938" algn="l"/>
                  </a:tabLst>
                  <a:defRPr/>
                </a:pPr>
                <a:r>
                  <a:rPr lang="en" sz="1600" b="1">
                    <a:latin typeface="Arial" charset="0"/>
                  </a:rPr>
                  <a:t>  light microscopy: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itchFamily="2" charset="2"/>
                  <a:buChar char="v"/>
                  <a:tabLst>
                    <a:tab pos="261938" algn="l"/>
                  </a:tabLst>
                  <a:defRPr/>
                </a:pPr>
                <a:r>
                  <a:rPr lang="en" sz="1600" b="1" smtClean="0">
                    <a:latin typeface="Arial" charset="0"/>
                  </a:rPr>
                  <a:t> proliferation </a:t>
                </a:r>
                <a:r>
                  <a:rPr lang="en" sz="1600" b="1">
                    <a:latin typeface="Arial" charset="0"/>
                  </a:rPr>
                  <a:t>of parietal and visceral cells of glomeruli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itchFamily="2" charset="2"/>
                  <a:buChar char="v"/>
                  <a:tabLst>
                    <a:tab pos="261938" algn="l"/>
                  </a:tabLst>
                  <a:defRPr/>
                </a:pPr>
                <a:r>
                  <a:rPr lang="en" sz="1600" b="1" smtClean="0">
                    <a:latin typeface="Arial" charset="0"/>
                  </a:rPr>
                  <a:t> the </a:t>
                </a:r>
                <a:r>
                  <a:rPr lang="en" sz="1600" b="1">
                    <a:latin typeface="Arial" charset="0"/>
                  </a:rPr>
                  <a:t>creation of crescent </a:t>
                </a:r>
                <a:r>
                  <a:rPr lang="en" sz="1600" b="1" smtClean="0">
                    <a:latin typeface="Arial" charset="0"/>
                  </a:rPr>
                  <a:t>formations </a:t>
                </a:r>
                <a:r>
                  <a:rPr lang="en" sz="1600" b="1">
                    <a:latin typeface="Arial" charset="0"/>
                  </a:rPr>
                  <a:t>(cellular, scar)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itchFamily="2" charset="2"/>
                  <a:buChar char="v"/>
                  <a:tabLst>
                    <a:tab pos="261938" algn="l"/>
                  </a:tabLst>
                  <a:defRPr/>
                </a:pPr>
                <a:r>
                  <a:rPr lang="en" sz="1600" b="1" smtClean="0">
                    <a:latin typeface="Arial" charset="0"/>
                  </a:rPr>
                  <a:t> capillary </a:t>
                </a:r>
                <a:r>
                  <a:rPr lang="en" sz="1600" b="1">
                    <a:latin typeface="Arial" charset="0"/>
                  </a:rPr>
                  <a:t>thrombi and necrosis of their walls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itchFamily="2" charset="2"/>
                  <a:buChar char="v"/>
                  <a:tabLst>
                    <a:tab pos="261938" algn="l"/>
                  </a:tabLst>
                  <a:defRPr/>
                </a:pPr>
                <a:r>
                  <a:rPr lang="en" sz="1600" b="1" smtClean="0">
                    <a:latin typeface="Arial" charset="0"/>
                  </a:rPr>
                  <a:t> pronounced </a:t>
                </a:r>
                <a:r>
                  <a:rPr lang="en" sz="1600" b="1">
                    <a:latin typeface="Arial" charset="0"/>
                  </a:rPr>
                  <a:t>periglomerular inflammatory infiltration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itchFamily="2" charset="2"/>
                  <a:buChar char="v"/>
                  <a:tabLst>
                    <a:tab pos="261938" algn="l"/>
                  </a:tabLst>
                  <a:defRPr/>
                </a:pPr>
                <a:r>
                  <a:rPr lang="en" sz="1600" b="1" smtClean="0">
                    <a:latin typeface="Arial" charset="0"/>
                  </a:rPr>
                  <a:t> interstitial </a:t>
                </a:r>
                <a:r>
                  <a:rPr lang="en" sz="1600" b="1">
                    <a:latin typeface="Arial" charset="0"/>
                  </a:rPr>
                  <a:t>edema, tubule atrophy</a:t>
                </a:r>
              </a:p>
              <a:p>
                <a:pPr lvl="1" algn="just" eaLnBrk="1" hangingPunct="1">
                  <a:buClr>
                    <a:srgbClr val="FF7575"/>
                  </a:buClr>
                  <a:tabLst>
                    <a:tab pos="261938" algn="l"/>
                  </a:tabLst>
                  <a:defRPr/>
                </a:pPr>
                <a:endParaRPr lang="en-US" sz="800" b="1">
                  <a:latin typeface="Arial" charset="0"/>
                </a:endParaRPr>
              </a:p>
              <a:p>
                <a:pPr algn="just" eaLnBrk="1" hangingPunct="1">
                  <a:buClr>
                    <a:srgbClr val="FF7575"/>
                  </a:buClr>
                  <a:buFont typeface="Wingdings 2" pitchFamily="18" charset="2"/>
                  <a:buChar char=""/>
                  <a:tabLst>
                    <a:tab pos="261938" algn="l"/>
                  </a:tabLst>
                  <a:defRPr/>
                </a:pPr>
                <a:r>
                  <a:rPr lang="en" sz="1600" b="1">
                    <a:latin typeface="Arial" charset="0"/>
                  </a:rPr>
                  <a:t>  immunofluorescence microscopy: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itchFamily="2" charset="2"/>
                  <a:buChar char="v"/>
                  <a:tabLst>
                    <a:tab pos="261938" algn="l"/>
                  </a:tabLst>
                  <a:defRPr/>
                </a:pPr>
                <a:r>
                  <a:rPr lang="en" sz="1600" b="1" smtClean="0">
                    <a:latin typeface="Arial" charset="0"/>
                  </a:rPr>
                  <a:t> absence </a:t>
                </a:r>
                <a:r>
                  <a:rPr lang="en" sz="1600" b="1">
                    <a:latin typeface="Arial" charset="0"/>
                  </a:rPr>
                  <a:t>of deposits (weak immune) (type 3)</a:t>
                </a:r>
                <a:endParaRPr lang="en-US" sz="1600" b="1">
                  <a:latin typeface="Arial" charset="0"/>
                </a:endParaRPr>
              </a:p>
              <a:p>
                <a:pPr lvl="1" algn="just" eaLnBrk="1" hangingPunct="1">
                  <a:buClr>
                    <a:srgbClr val="FF7575"/>
                  </a:buClr>
                  <a:tabLst>
                    <a:tab pos="261938" algn="l"/>
                  </a:tabLst>
                  <a:defRPr/>
                </a:pPr>
                <a:endParaRPr lang="en-US" sz="800" b="1">
                  <a:latin typeface="Arial" charset="0"/>
                </a:endParaRPr>
              </a:p>
              <a:p>
                <a:pPr algn="just" eaLnBrk="1" hangingPunct="1">
                  <a:buClr>
                    <a:srgbClr val="FF7575"/>
                  </a:buClr>
                  <a:buFont typeface="Wingdings 2" pitchFamily="18" charset="2"/>
                  <a:buChar char=""/>
                  <a:tabLst>
                    <a:tab pos="261938" algn="l"/>
                  </a:tabLst>
                  <a:defRPr/>
                </a:pPr>
                <a:r>
                  <a:rPr lang="en" sz="1600" b="1">
                    <a:latin typeface="Arial" charset="0"/>
                  </a:rPr>
                  <a:t>electronic microscopy :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itchFamily="2" charset="2"/>
                  <a:buChar char="v"/>
                  <a:tabLst>
                    <a:tab pos="261938" algn="l"/>
                  </a:tabLst>
                  <a:defRPr/>
                </a:pPr>
                <a:r>
                  <a:rPr lang="en" sz="1600" b="1">
                    <a:latin typeface="Arial" charset="0"/>
                  </a:rPr>
                  <a:t> fibrin in </a:t>
                </a:r>
                <a:r>
                  <a:rPr lang="en" sz="1600" b="1" i="1">
                    <a:latin typeface="Arial" charset="0"/>
                  </a:rPr>
                  <a:t>Bowman </a:t>
                </a:r>
                <a:r>
                  <a:rPr lang="en" sz="1600" b="1">
                    <a:latin typeface="Arial" charset="0"/>
                  </a:rPr>
                  <a:t>'s space</a:t>
                </a:r>
                <a:endParaRPr lang="sr-Latn-CS" sz="1600" b="1">
                  <a:latin typeface="Arial" charset="0"/>
                </a:endParaRPr>
              </a:p>
              <a:p>
                <a:pPr lvl="1" algn="just" eaLnBrk="1" hangingPunct="1">
                  <a:buClr>
                    <a:srgbClr val="FF7575"/>
                  </a:buClr>
                  <a:buFont typeface="Wingdings" pitchFamily="2" charset="2"/>
                  <a:buChar char="v"/>
                  <a:tabLst>
                    <a:tab pos="261938" algn="l"/>
                  </a:tabLst>
                  <a:defRPr/>
                </a:pPr>
                <a:r>
                  <a:rPr lang="en" sz="1600" b="1" smtClean="0">
                    <a:latin typeface="Arial" charset="0"/>
                  </a:rPr>
                  <a:t> crescent </a:t>
                </a:r>
                <a:r>
                  <a:rPr lang="en" sz="1600" b="1">
                    <a:latin typeface="Arial" charset="0"/>
                  </a:rPr>
                  <a:t>formations </a:t>
                </a:r>
                <a:endParaRPr lang="en-US" sz="1600" b="1">
                  <a:latin typeface="Arial" charset="0"/>
                </a:endParaRPr>
              </a:p>
              <a:p>
                <a:pPr lvl="1" algn="just" eaLnBrk="1" hangingPunct="1">
                  <a:buClr>
                    <a:srgbClr val="FF7575"/>
                  </a:buClr>
                  <a:buFont typeface="Wingdings" pitchFamily="2" charset="2"/>
                  <a:buChar char="v"/>
                  <a:tabLst>
                    <a:tab pos="261938" algn="l"/>
                  </a:tabLst>
                  <a:defRPr/>
                </a:pPr>
                <a:r>
                  <a:rPr lang="en" sz="1600" b="1" smtClean="0">
                    <a:latin typeface="Arial" charset="0"/>
                  </a:rPr>
                  <a:t> rupture </a:t>
                </a:r>
                <a:r>
                  <a:rPr lang="en" sz="1600" b="1">
                    <a:latin typeface="Arial" charset="0"/>
                  </a:rPr>
                  <a:t>of the capillary wall in the region of the semilunar formations</a:t>
                </a:r>
                <a:endParaRPr lang="sr-Cyrl-RS" sz="1600" b="1">
                  <a:latin typeface="Arial" charset="0"/>
                </a:endParaRPr>
              </a:p>
              <a:p>
                <a:pPr lvl="1" algn="just" eaLnBrk="1" hangingPunct="1">
                  <a:buClr>
                    <a:srgbClr val="FF7575"/>
                  </a:buClr>
                  <a:tabLst>
                    <a:tab pos="261938" algn="l"/>
                  </a:tabLst>
                  <a:defRPr/>
                </a:pPr>
                <a:endParaRPr lang="en-US" sz="1600" b="1" i="1">
                  <a:latin typeface="Arial" charset="0"/>
                </a:endParaRPr>
              </a:p>
              <a:p>
                <a:pPr lvl="1" algn="just" eaLnBrk="1" hangingPunct="1">
                  <a:buClr>
                    <a:srgbClr val="FF7575"/>
                  </a:buClr>
                  <a:buFont typeface="Wingdings" pitchFamily="2" charset="2"/>
                  <a:buChar char="v"/>
                  <a:tabLst>
                    <a:tab pos="261938" algn="l"/>
                  </a:tabLst>
                  <a:defRPr/>
                </a:pPr>
                <a:endParaRPr lang="sr-Cyrl-CS" sz="800" b="1" i="1">
                  <a:latin typeface="Arial" charset="0"/>
                </a:endParaRPr>
              </a:p>
            </p:txBody>
          </p:sp>
        </p:grpSp>
        <p:sp>
          <p:nvSpPr>
            <p:cNvPr id="44036" name="Rectangle 3"/>
            <p:cNvSpPr>
              <a:spLocks noChangeArrowheads="1"/>
            </p:cNvSpPr>
            <p:nvPr/>
          </p:nvSpPr>
          <p:spPr bwMode="auto">
            <a:xfrm>
              <a:off x="257175" y="876755"/>
              <a:ext cx="8621713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2800" b="1"/>
                <a:t>RAPIDLY PROGRESSIVE GLOMERULONEPHRITIS</a:t>
              </a:r>
              <a:endParaRPr lang="sr-Latn-CS" altLang="en-US" sz="2800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3"/>
          <p:cNvSpPr>
            <a:spLocks noChangeArrowheads="1"/>
          </p:cNvSpPr>
          <p:nvPr/>
        </p:nvSpPr>
        <p:spPr bwMode="auto">
          <a:xfrm>
            <a:off x="257175" y="876300"/>
            <a:ext cx="8621713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" altLang="en-US" sz="2800" b="1"/>
              <a:t>RAPIDLY PROGRESSIVE GLOMERULONEPHRITIS</a:t>
            </a:r>
            <a:endParaRPr lang="sr-Latn-CS" altLang="en-US" sz="2800" b="1"/>
          </a:p>
        </p:txBody>
      </p:sp>
      <p:grpSp>
        <p:nvGrpSpPr>
          <p:cNvPr id="45059" name="Group 46"/>
          <p:cNvGrpSpPr>
            <a:grpSpLocks/>
          </p:cNvGrpSpPr>
          <p:nvPr/>
        </p:nvGrpSpPr>
        <p:grpSpPr bwMode="auto">
          <a:xfrm>
            <a:off x="242888" y="1538288"/>
            <a:ext cx="8639175" cy="2873375"/>
            <a:chOff x="242888" y="1538288"/>
            <a:chExt cx="8639175" cy="2873375"/>
          </a:xfrm>
        </p:grpSpPr>
        <p:sp>
          <p:nvSpPr>
            <p:cNvPr id="45060" name="Line 5"/>
            <p:cNvSpPr>
              <a:spLocks noChangeShapeType="1"/>
            </p:cNvSpPr>
            <p:nvPr/>
          </p:nvSpPr>
          <p:spPr bwMode="auto">
            <a:xfrm flipV="1">
              <a:off x="320675" y="1538288"/>
              <a:ext cx="8432800" cy="1587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45061" name="Group 44"/>
            <p:cNvGrpSpPr>
              <a:grpSpLocks/>
            </p:cNvGrpSpPr>
            <p:nvPr/>
          </p:nvGrpSpPr>
          <p:grpSpPr bwMode="auto">
            <a:xfrm>
              <a:off x="242888" y="1646238"/>
              <a:ext cx="8639175" cy="2765425"/>
              <a:chOff x="227814" y="1790699"/>
              <a:chExt cx="8639948" cy="2766788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227814" y="1790699"/>
                <a:ext cx="927183" cy="589252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b="1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en" sz="1600" b="1">
                    <a:solidFill>
                      <a:schemeClr val="tx1"/>
                    </a:solidFill>
                    <a:cs typeface="Arial" pitchFamily="34" charset="0"/>
                  </a:rPr>
                  <a:t>Type</a:t>
                </a:r>
                <a:endParaRPr lang="en-US" sz="1600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1154997" y="1790699"/>
                <a:ext cx="1408238" cy="589252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b="1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en" sz="1600" b="1">
                    <a:solidFill>
                      <a:schemeClr val="tx1"/>
                    </a:solidFill>
                    <a:cs typeface="Arial" pitchFamily="34" charset="0"/>
                  </a:rPr>
                  <a:t>Clinical</a:t>
                </a:r>
              </a:p>
              <a:p>
                <a:pPr algn="ctr" eaLnBrk="1" hangingPunct="1">
                  <a:defRPr/>
                </a:pPr>
                <a:r>
                  <a:rPr lang="en" sz="1600" b="1">
                    <a:solidFill>
                      <a:schemeClr val="tx1"/>
                    </a:solidFill>
                    <a:cs typeface="Arial" pitchFamily="34" charset="0"/>
                  </a:rPr>
                  <a:t>the painting</a:t>
                </a:r>
                <a:endParaRPr lang="en-US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2563235" y="1790699"/>
                <a:ext cx="2398928" cy="297008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b="1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en" sz="1600" b="1">
                    <a:solidFill>
                      <a:schemeClr val="tx1"/>
                    </a:solidFill>
                    <a:cs typeface="Arial" pitchFamily="34" charset="0"/>
                  </a:rPr>
                  <a:t>Pathomorphology</a:t>
                </a:r>
                <a:endParaRPr lang="en-US" sz="1600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4962163" y="1790699"/>
                <a:ext cx="616005" cy="589252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b="1">
                    <a:solidFill>
                      <a:schemeClr val="tx1"/>
                    </a:solidFill>
                    <a:cs typeface="Arial" pitchFamily="34" charset="0"/>
                  </a:rPr>
                  <a:t>C3</a:t>
                </a:r>
                <a:endParaRPr lang="en-US" sz="1600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6853044" y="1790699"/>
                <a:ext cx="879554" cy="589252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b="1">
                    <a:solidFill>
                      <a:schemeClr val="tx1"/>
                    </a:solidFill>
                    <a:cs typeface="Arial" pitchFamily="34" charset="0"/>
                  </a:rPr>
                  <a:t> anti - </a:t>
                </a:r>
                <a:r>
                  <a:rPr lang="en" b="1" i="1">
                    <a:solidFill>
                      <a:schemeClr val="tx1"/>
                    </a:solidFill>
                    <a:cs typeface="Arial" pitchFamily="34" charset="0"/>
                  </a:rPr>
                  <a:t>GBM</a:t>
                </a:r>
                <a:endParaRPr lang="en-US" sz="1600" b="1" i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5576580" y="1790699"/>
                <a:ext cx="623944" cy="589252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b="1">
                    <a:solidFill>
                      <a:schemeClr val="tx1"/>
                    </a:solidFill>
                    <a:cs typeface="Arial" pitchFamily="34" charset="0"/>
                  </a:rPr>
                  <a:t>C4</a:t>
                </a:r>
                <a:endParaRPr lang="en-US" sz="1600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6200523" y="1790699"/>
                <a:ext cx="652520" cy="589252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b="1">
                    <a:solidFill>
                      <a:schemeClr val="tx1"/>
                    </a:solidFill>
                    <a:cs typeface="Arial" pitchFamily="34" charset="0"/>
                  </a:rPr>
                  <a:t>CIC</a:t>
                </a:r>
                <a:endParaRPr lang="en-US" sz="1600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7732597" y="1790699"/>
                <a:ext cx="1135165" cy="589252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b="1">
                    <a:solidFill>
                      <a:schemeClr val="tx1"/>
                    </a:solidFill>
                    <a:cs typeface="Arial" pitchFamily="34" charset="0"/>
                  </a:rPr>
                  <a:t>ANCA</a:t>
                </a:r>
                <a:endParaRPr lang="en-US" sz="1600" b="1" i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2563235" y="2087707"/>
                <a:ext cx="1063720" cy="292244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b="1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en" sz="1600" b="1">
                    <a:solidFill>
                      <a:schemeClr val="tx1"/>
                    </a:solidFill>
                    <a:cs typeface="Arial" pitchFamily="34" charset="0"/>
                  </a:rPr>
                  <a:t>optical </a:t>
                </a:r>
                <a:endParaRPr lang="en-US" sz="1600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3626955" y="2087707"/>
                <a:ext cx="1335207" cy="292244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b="1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en" b="1" i="1">
                    <a:solidFill>
                      <a:schemeClr val="tx1"/>
                    </a:solidFill>
                    <a:cs typeface="Arial" pitchFamily="34" charset="0"/>
                  </a:rPr>
                  <a:t>IF</a:t>
                </a:r>
                <a:endParaRPr lang="en-US" sz="1600" b="1" i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227814" y="2379951"/>
                <a:ext cx="927183" cy="589253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sz="1600" b="1">
                    <a:solidFill>
                      <a:schemeClr val="tx1"/>
                    </a:solidFill>
                    <a:cs typeface="Arial" pitchFamily="34" charset="0"/>
                  </a:rPr>
                  <a:t> 1</a:t>
                </a:r>
                <a:endParaRPr lang="en-US" sz="1600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1154997" y="2379951"/>
                <a:ext cx="1408238" cy="589253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sz="1600" b="1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en" sz="1600" b="1" i="1">
                    <a:solidFill>
                      <a:schemeClr val="tx1"/>
                    </a:solidFill>
                    <a:cs typeface="Arial" pitchFamily="34" charset="0"/>
                  </a:rPr>
                  <a:t>RPGN</a:t>
                </a:r>
                <a:endParaRPr lang="en-US" sz="1600" b="1" i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2563235" y="2381540"/>
                <a:ext cx="1063720" cy="58766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sz="1600" b="1" smtClean="0">
                    <a:solidFill>
                      <a:schemeClr val="tx1"/>
                    </a:solidFill>
                    <a:cs typeface="Arial" pitchFamily="34" charset="0"/>
                  </a:rPr>
                  <a:t>ECC </a:t>
                </a:r>
                <a:endParaRPr lang="en-US" sz="1600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3626955" y="2379951"/>
                <a:ext cx="1335207" cy="589253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sz="1400" b="1">
                    <a:solidFill>
                      <a:schemeClr val="tx1"/>
                    </a:solidFill>
                    <a:cs typeface="Arial" pitchFamily="34" charset="0"/>
                  </a:rPr>
                  <a:t>linear deposits </a:t>
                </a:r>
                <a:endParaRPr lang="en-US" sz="1400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962163" y="2381540"/>
                <a:ext cx="616005" cy="58766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sz="1600" b="1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en" sz="1600" b="1" smtClean="0">
                    <a:solidFill>
                      <a:schemeClr val="tx1"/>
                    </a:solidFill>
                    <a:cs typeface="Arial" pitchFamily="34" charset="0"/>
                  </a:rPr>
                  <a:t>n.p.</a:t>
                </a:r>
                <a:endParaRPr lang="en-US" sz="1600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5576580" y="2379951"/>
                <a:ext cx="623944" cy="589253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sz="1600" b="1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en" sz="1600" b="1" smtClean="0">
                    <a:solidFill>
                      <a:schemeClr val="tx1"/>
                    </a:solidFill>
                    <a:cs typeface="Arial" pitchFamily="34" charset="0"/>
                  </a:rPr>
                  <a:t>n.p.</a:t>
                </a:r>
                <a:endParaRPr lang="en-US" sz="1600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6200523" y="2379951"/>
                <a:ext cx="652520" cy="589253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sz="1600" b="1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en" sz="1600" b="1" smtClean="0">
                    <a:solidFill>
                      <a:schemeClr val="tx1"/>
                    </a:solidFill>
                    <a:cs typeface="Arial" pitchFamily="34" charset="0"/>
                  </a:rPr>
                  <a:t>n.p.</a:t>
                </a:r>
                <a:endParaRPr lang="en-US" sz="1600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6853044" y="2379951"/>
                <a:ext cx="879554" cy="589253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sz="1600" b="1">
                    <a:solidFill>
                      <a:schemeClr val="tx1"/>
                    </a:solidFill>
                    <a:cs typeface="Arial" pitchFamily="34" charset="0"/>
                  </a:rPr>
                  <a:t> +</a:t>
                </a:r>
                <a:endParaRPr lang="en-US" sz="1600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7732597" y="2381540"/>
                <a:ext cx="1135165" cy="58766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sz="1600" b="1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en" sz="1600" b="1">
                    <a:solidFill>
                      <a:schemeClr val="tx1"/>
                    </a:solidFill>
                    <a:cs typeface="Arial" pitchFamily="34" charset="0"/>
                    <a:sym typeface="Symbol"/>
                  </a:rPr>
                  <a:t> (30%)</a:t>
                </a:r>
                <a:endParaRPr lang="en-US" sz="1600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227814" y="2969205"/>
                <a:ext cx="927183" cy="590841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sz="1600" b="1">
                    <a:solidFill>
                      <a:schemeClr val="tx1"/>
                    </a:solidFill>
                    <a:cs typeface="Arial" pitchFamily="34" charset="0"/>
                  </a:rPr>
                  <a:t> 2</a:t>
                </a:r>
                <a:endParaRPr lang="en-US" sz="1600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1154997" y="2969205"/>
                <a:ext cx="1408238" cy="590841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sz="1600" b="1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en" sz="1600" b="1" i="1">
                    <a:solidFill>
                      <a:schemeClr val="tx1"/>
                    </a:solidFill>
                    <a:cs typeface="Arial" pitchFamily="34" charset="0"/>
                  </a:rPr>
                  <a:t>RPGN</a:t>
                </a:r>
                <a:endParaRPr lang="en-US" sz="1600" b="1" i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2563235" y="2969205"/>
                <a:ext cx="1063720" cy="590841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sz="1600" b="1" smtClean="0">
                    <a:solidFill>
                      <a:schemeClr val="tx1"/>
                    </a:solidFill>
                    <a:cs typeface="Arial" pitchFamily="34" charset="0"/>
                  </a:rPr>
                  <a:t>ECC </a:t>
                </a:r>
                <a:endParaRPr lang="en-US" sz="1600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3626955" y="2969205"/>
                <a:ext cx="1335207" cy="590841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sz="1400" b="1">
                    <a:solidFill>
                      <a:schemeClr val="tx1"/>
                    </a:solidFill>
                    <a:cs typeface="Arial" pitchFamily="34" charset="0"/>
                  </a:rPr>
                  <a:t>granular deposits </a:t>
                </a:r>
                <a:endParaRPr lang="en-US" sz="1400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4962163" y="2969205"/>
                <a:ext cx="616005" cy="592429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sz="1600" b="1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en" sz="1600" b="1">
                    <a:solidFill>
                      <a:schemeClr val="tx1"/>
                    </a:solidFill>
                    <a:cs typeface="Arial" pitchFamily="34" charset="0"/>
                    <a:sym typeface="Symbol"/>
                  </a:rPr>
                  <a:t></a:t>
                </a:r>
                <a:endParaRPr lang="en-US" sz="1600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5576580" y="2969205"/>
                <a:ext cx="623944" cy="590841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sz="1600" b="1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en" sz="1600" b="1">
                    <a:solidFill>
                      <a:schemeClr val="tx1"/>
                    </a:solidFill>
                    <a:cs typeface="Arial" pitchFamily="34" charset="0"/>
                    <a:sym typeface="Symbol"/>
                  </a:rPr>
                  <a:t></a:t>
                </a:r>
                <a:endParaRPr lang="en-US" sz="1600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6200523" y="2969205"/>
                <a:ext cx="652520" cy="590841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sz="1600" b="1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en" sz="1600" b="1">
                    <a:solidFill>
                      <a:schemeClr val="tx1"/>
                    </a:solidFill>
                    <a:cs typeface="Arial" pitchFamily="34" charset="0"/>
                    <a:sym typeface="Symbol"/>
                  </a:rPr>
                  <a:t></a:t>
                </a:r>
                <a:endParaRPr lang="en-US" sz="1600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6853044" y="2969205"/>
                <a:ext cx="879554" cy="590841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sz="1600" b="1">
                    <a:solidFill>
                      <a:schemeClr val="tx1"/>
                    </a:solidFill>
                    <a:cs typeface="Arial" pitchFamily="34" charset="0"/>
                  </a:rPr>
                  <a:t> 0</a:t>
                </a:r>
                <a:endParaRPr lang="en-US" sz="1600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7732597" y="2969205"/>
                <a:ext cx="1135165" cy="592429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sz="1600" b="1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en" sz="1600" b="1">
                    <a:solidFill>
                      <a:schemeClr val="tx1"/>
                    </a:solidFill>
                    <a:cs typeface="Arial" pitchFamily="34" charset="0"/>
                    <a:sym typeface="Symbol"/>
                  </a:rPr>
                  <a:t>0</a:t>
                </a:r>
                <a:endParaRPr lang="en-US" sz="1600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227814" y="3561633"/>
                <a:ext cx="927183" cy="589253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sz="1600" b="1">
                    <a:solidFill>
                      <a:schemeClr val="tx1"/>
                    </a:solidFill>
                    <a:cs typeface="Arial" pitchFamily="34" charset="0"/>
                  </a:rPr>
                  <a:t> 3</a:t>
                </a:r>
                <a:endParaRPr lang="en-US" sz="1600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1154997" y="3561633"/>
                <a:ext cx="1408238" cy="589253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sz="1600" b="1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en" sz="1600" b="1" i="1">
                    <a:solidFill>
                      <a:schemeClr val="tx1"/>
                    </a:solidFill>
                    <a:cs typeface="Arial" pitchFamily="34" charset="0"/>
                  </a:rPr>
                  <a:t>RPGN</a:t>
                </a:r>
                <a:endParaRPr lang="en-US" sz="1600" b="1" i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2563235" y="3561633"/>
                <a:ext cx="1063720" cy="589253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sz="1600" b="1" smtClean="0">
                    <a:solidFill>
                      <a:schemeClr val="tx1"/>
                    </a:solidFill>
                    <a:cs typeface="Arial" pitchFamily="34" charset="0"/>
                  </a:rPr>
                  <a:t>ECC</a:t>
                </a:r>
                <a:endParaRPr lang="en-US" sz="1600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3626955" y="3561633"/>
                <a:ext cx="1335207" cy="589253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sz="1400" b="1">
                    <a:solidFill>
                      <a:schemeClr val="tx1"/>
                    </a:solidFill>
                    <a:cs typeface="Arial" pitchFamily="34" charset="0"/>
                  </a:rPr>
                  <a:t>no deposit</a:t>
                </a:r>
                <a:endParaRPr lang="en-US" sz="1400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4962163" y="3561633"/>
                <a:ext cx="616005" cy="590841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 sz="1600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5576580" y="3561633"/>
                <a:ext cx="623944" cy="589253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sz="1600" b="1">
                    <a:solidFill>
                      <a:schemeClr val="tx1"/>
                    </a:solidFill>
                    <a:cs typeface="Arial" pitchFamily="34" charset="0"/>
                  </a:rPr>
                  <a:t> -</a:t>
                </a:r>
                <a:endParaRPr lang="en-US" sz="1600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6200523" y="3561633"/>
                <a:ext cx="652520" cy="589253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sz="1600" b="1">
                    <a:solidFill>
                      <a:schemeClr val="tx1"/>
                    </a:solidFill>
                    <a:cs typeface="Arial" pitchFamily="34" charset="0"/>
                  </a:rPr>
                  <a:t> b.o.</a:t>
                </a:r>
                <a:endParaRPr lang="en-US" sz="1600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6853044" y="3561633"/>
                <a:ext cx="879554" cy="589253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sz="1600" b="1">
                    <a:solidFill>
                      <a:schemeClr val="tx1"/>
                    </a:solidFill>
                    <a:cs typeface="Arial" pitchFamily="34" charset="0"/>
                  </a:rPr>
                  <a:t> 0</a:t>
                </a:r>
                <a:endParaRPr lang="en-US" sz="1600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7732597" y="3561633"/>
                <a:ext cx="1135165" cy="590841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sz="1600" b="1">
                    <a:solidFill>
                      <a:schemeClr val="tx1"/>
                    </a:solidFill>
                    <a:cs typeface="Arial" pitchFamily="34" charset="0"/>
                  </a:rPr>
                  <a:t> (75-9 </a:t>
                </a:r>
                <a:r>
                  <a:rPr lang="en" sz="1600" b="1">
                    <a:solidFill>
                      <a:schemeClr val="tx1"/>
                    </a:solidFill>
                    <a:cs typeface="Arial" pitchFamily="34" charset="0"/>
                    <a:sym typeface="Symbol"/>
                  </a:rPr>
                  <a:t>0%)</a:t>
                </a:r>
                <a:endParaRPr lang="en-US" sz="1600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227814" y="4150887"/>
                <a:ext cx="8639948" cy="406600"/>
              </a:xfrm>
              <a:prstGeom prst="rect">
                <a:avLst/>
              </a:prstGeom>
              <a:no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eaLnBrk="1" hangingPunct="1">
                  <a:defRPr/>
                </a:pPr>
                <a:r>
                  <a:rPr lang="en" sz="1400" b="1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en" sz="1400" b="1" i="1">
                    <a:solidFill>
                      <a:schemeClr val="tx1"/>
                    </a:solidFill>
                    <a:cs typeface="Arial" pitchFamily="34" charset="0"/>
                  </a:rPr>
                  <a:t>RPGN </a:t>
                </a:r>
                <a:r>
                  <a:rPr lang="en" sz="1400" b="1">
                    <a:solidFill>
                      <a:schemeClr val="tx1"/>
                    </a:solidFill>
                    <a:cs typeface="Arial" pitchFamily="34" charset="0"/>
                  </a:rPr>
                  <a:t>- rapidly progressive glomerulonephritis, </a:t>
                </a:r>
                <a:r>
                  <a:rPr lang="en" sz="1400" b="1" smtClean="0">
                    <a:solidFill>
                      <a:schemeClr val="tx1"/>
                    </a:solidFill>
                    <a:cs typeface="Arial" pitchFamily="34" charset="0"/>
                  </a:rPr>
                  <a:t>ECC </a:t>
                </a:r>
                <a:r>
                  <a:rPr lang="en" sz="1400" b="1">
                    <a:solidFill>
                      <a:schemeClr val="tx1"/>
                    </a:solidFill>
                    <a:cs typeface="Arial" pitchFamily="34" charset="0"/>
                  </a:rPr>
                  <a:t>- extracapillary crescents</a:t>
                </a:r>
                <a:endParaRPr lang="en-US" sz="1400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45062" name="Rectangle 45"/>
            <p:cNvSpPr>
              <a:spLocks noChangeArrowheads="1"/>
            </p:cNvSpPr>
            <p:nvPr/>
          </p:nvSpPr>
          <p:spPr bwMode="auto">
            <a:xfrm>
              <a:off x="5133975" y="3518178"/>
              <a:ext cx="324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" altLang="en-US" sz="1800" b="1">
                  <a:cs typeface="Arial" panose="020B0604020202020204" pitchFamily="34" charset="0"/>
                  <a:sym typeface="Symbol" panose="05050102010706020507" pitchFamily="18" charset="2"/>
                </a:rPr>
                <a:t></a:t>
              </a:r>
              <a:endParaRPr lang="en-US" altLang="en-US" sz="18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2" name="Group 5"/>
          <p:cNvGrpSpPr>
            <a:grpSpLocks/>
          </p:cNvGrpSpPr>
          <p:nvPr/>
        </p:nvGrpSpPr>
        <p:grpSpPr bwMode="auto">
          <a:xfrm>
            <a:off x="247650" y="869950"/>
            <a:ext cx="8621713" cy="5810250"/>
            <a:chOff x="247650" y="869950"/>
            <a:chExt cx="8621713" cy="5810250"/>
          </a:xfrm>
        </p:grpSpPr>
        <p:grpSp>
          <p:nvGrpSpPr>
            <p:cNvPr id="46083" name="Group 5"/>
            <p:cNvGrpSpPr>
              <a:grpSpLocks/>
            </p:cNvGrpSpPr>
            <p:nvPr/>
          </p:nvGrpSpPr>
          <p:grpSpPr bwMode="auto">
            <a:xfrm>
              <a:off x="247650" y="869950"/>
              <a:ext cx="8621713" cy="871538"/>
              <a:chOff x="247197" y="869955"/>
              <a:chExt cx="8621713" cy="870898"/>
            </a:xfrm>
          </p:grpSpPr>
          <p:sp>
            <p:nvSpPr>
              <p:cNvPr id="46085" name="Rectangle 3"/>
              <p:cNvSpPr>
                <a:spLocks noChangeArrowheads="1"/>
              </p:cNvSpPr>
              <p:nvPr/>
            </p:nvSpPr>
            <p:spPr bwMode="auto">
              <a:xfrm>
                <a:off x="247197" y="869955"/>
                <a:ext cx="8621713" cy="8708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" altLang="en-US" sz="2400" b="1"/>
                  <a:t>RAPIDLY PROGRESSIVE GLOMERULONEPHRITIS</a:t>
                </a:r>
                <a:endParaRPr lang="en-US" altLang="en-US" sz="2400" b="1" i="1"/>
              </a:p>
            </p:txBody>
          </p:sp>
          <p:sp>
            <p:nvSpPr>
              <p:cNvPr id="46086" name="Line 5"/>
              <p:cNvSpPr>
                <a:spLocks noChangeShapeType="1"/>
              </p:cNvSpPr>
              <p:nvPr/>
            </p:nvSpPr>
            <p:spPr bwMode="auto">
              <a:xfrm flipV="1">
                <a:off x="320449" y="1495710"/>
                <a:ext cx="8433026" cy="1768"/>
              </a:xfrm>
              <a:prstGeom prst="line">
                <a:avLst/>
              </a:prstGeom>
              <a:noFill/>
              <a:ln w="38100">
                <a:solidFill>
                  <a:srgbClr val="FF757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7347" name="Rectangle 7"/>
            <p:cNvSpPr>
              <a:spLocks noChangeArrowheads="1"/>
            </p:cNvSpPr>
            <p:nvPr/>
          </p:nvSpPr>
          <p:spPr bwMode="auto">
            <a:xfrm>
              <a:off x="339725" y="1487488"/>
              <a:ext cx="8413750" cy="5192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just" eaLnBrk="1" hangingPunct="1">
                <a:buClr>
                  <a:srgbClr val="FF7575"/>
                </a:buClr>
                <a:buFont typeface="Wingdings" pitchFamily="2" charset="2"/>
                <a:buNone/>
                <a:tabLst>
                  <a:tab pos="261938" algn="l"/>
                </a:tabLst>
                <a:defRPr/>
              </a:pPr>
              <a:r>
                <a:rPr lang="en" sz="2000" b="1">
                  <a:latin typeface="Arial" charset="0"/>
                </a:rPr>
                <a:t>TREATMENT</a:t>
              </a:r>
            </a:p>
            <a:p>
              <a:pPr algn="just" eaLnBrk="1" hangingPunct="1">
                <a:buClr>
                  <a:srgbClr val="FF7575"/>
                </a:buClr>
                <a:tabLst>
                  <a:tab pos="261938" algn="l"/>
                </a:tabLst>
                <a:defRPr/>
              </a:pPr>
              <a:r>
                <a:rPr lang="en" sz="1600" b="1">
                  <a:latin typeface="Arial" charset="0"/>
                </a:rPr>
                <a:t>RAPIDLY PROGRESSIVE GLOMERULONEPHRITIS TYPE 1</a:t>
              </a:r>
            </a:p>
            <a:p>
              <a:pPr algn="just" eaLnBrk="1" hangingPunct="1">
                <a:buClr>
                  <a:srgbClr val="FF7575"/>
                </a:buClr>
                <a:tabLst>
                  <a:tab pos="261938" algn="l"/>
                </a:tabLst>
                <a:defRPr/>
              </a:pPr>
              <a:endParaRPr lang="sr-Cyrl-CS" sz="400" b="1">
                <a:latin typeface="Arial" charset="0"/>
              </a:endParaRPr>
            </a:p>
            <a:p>
              <a:pPr algn="just" eaLnBrk="1" hangingPunct="1">
                <a:buClr>
                  <a:srgbClr val="FF7575"/>
                </a:buClr>
                <a:buFont typeface="Wingdings 2" pitchFamily="18" charset="2"/>
                <a:buChar char=""/>
                <a:tabLst>
                  <a:tab pos="266700" algn="l"/>
                </a:tabLst>
                <a:defRPr/>
              </a:pPr>
              <a:r>
                <a:rPr lang="en" sz="1600" b="1">
                  <a:latin typeface="Arial" charset="0"/>
                </a:rPr>
                <a:t>  Methylprednisolone 500-1000 </a:t>
              </a:r>
              <a:r>
                <a:rPr lang="en" sz="1600" b="1" i="1">
                  <a:latin typeface="Arial" charset="0"/>
                </a:rPr>
                <a:t>mg iv </a:t>
              </a:r>
              <a:r>
                <a:rPr lang="en" sz="1600" b="1">
                  <a:latin typeface="Arial" charset="0"/>
                </a:rPr>
                <a:t>infusion/day for three days and then</a:t>
              </a:r>
            </a:p>
            <a:p>
              <a:pPr algn="just" eaLnBrk="1" hangingPunct="1">
                <a:buClr>
                  <a:srgbClr val="FF7575"/>
                </a:buClr>
                <a:tabLst>
                  <a:tab pos="261938" algn="l"/>
                </a:tabLst>
                <a:defRPr/>
              </a:pPr>
              <a:endParaRPr lang="sr-Cyrl-RS" sz="400" b="1">
                <a:latin typeface="Arial" charset="0"/>
              </a:endParaRPr>
            </a:p>
            <a:p>
              <a:pPr algn="just" eaLnBrk="1" hangingPunct="1">
                <a:buClr>
                  <a:srgbClr val="FF7575"/>
                </a:buClr>
                <a:buFont typeface="Wingdings 2" pitchFamily="18" charset="2"/>
                <a:buChar char=""/>
                <a:tabLst>
                  <a:tab pos="261938" algn="l"/>
                </a:tabLst>
                <a:defRPr/>
              </a:pPr>
              <a:r>
                <a:rPr lang="en" sz="1600" b="1" smtClean="0">
                  <a:latin typeface="Arial" charset="0"/>
                </a:rPr>
                <a:t> Prednisone </a:t>
              </a:r>
              <a:r>
                <a:rPr lang="en" sz="1600" b="1">
                  <a:latin typeface="Arial" charset="0"/>
                </a:rPr>
                <a:t>1.0 </a:t>
              </a:r>
              <a:r>
                <a:rPr lang="en" sz="1600" b="1" i="1">
                  <a:latin typeface="Arial" charset="0"/>
                </a:rPr>
                <a:t>mg/kg </a:t>
              </a:r>
              <a:r>
                <a:rPr lang="en" sz="1600" b="1">
                  <a:latin typeface="Arial" charset="0"/>
                </a:rPr>
                <a:t>/ day (maximum dose 80 </a:t>
              </a:r>
              <a:r>
                <a:rPr lang="en" sz="1600" b="1" i="1">
                  <a:latin typeface="Arial" charset="0"/>
                </a:rPr>
                <a:t>mg </a:t>
              </a:r>
              <a:r>
                <a:rPr lang="en" sz="1600" b="1">
                  <a:latin typeface="Arial" charset="0"/>
                </a:rPr>
                <a:t>/ day), during 2-4 weeks</a:t>
              </a:r>
            </a:p>
            <a:p>
              <a:pPr algn="just" eaLnBrk="1" hangingPunct="1">
                <a:buClr>
                  <a:srgbClr val="FF7575"/>
                </a:buClr>
                <a:tabLst>
                  <a:tab pos="261938" algn="l"/>
                </a:tabLst>
                <a:defRPr/>
              </a:pPr>
              <a:r>
                <a:rPr lang="en" sz="800" b="1">
                  <a:latin typeface="Arial" charset="0"/>
                </a:rPr>
                <a:t> </a:t>
              </a:r>
              <a:endParaRPr lang="sr-Cyrl-RS" sz="400" b="1">
                <a:latin typeface="Arial" charset="0"/>
              </a:endParaRPr>
            </a:p>
            <a:p>
              <a:pPr algn="just" eaLnBrk="1" hangingPunct="1">
                <a:buClr>
                  <a:srgbClr val="FF7575"/>
                </a:buClr>
                <a:buFont typeface="Wingdings 2" pitchFamily="18" charset="2"/>
                <a:buChar char=""/>
                <a:tabLst>
                  <a:tab pos="261938" algn="l"/>
                </a:tabLst>
                <a:defRPr/>
              </a:pPr>
              <a:r>
                <a:rPr lang="en" sz="1600" b="1" smtClean="0">
                  <a:latin typeface="Arial" charset="0"/>
                </a:rPr>
                <a:t> Cyclophosphamide </a:t>
              </a:r>
              <a:r>
                <a:rPr lang="en" sz="1600" b="1">
                  <a:latin typeface="Arial" charset="0"/>
                </a:rPr>
                <a:t>500-1000 </a:t>
              </a:r>
              <a:r>
                <a:rPr lang="en" sz="1600" b="1" i="1">
                  <a:latin typeface="Arial" charset="0"/>
                </a:rPr>
                <a:t>mg/m </a:t>
              </a:r>
              <a:r>
                <a:rPr lang="en" sz="1600" b="1" i="1" baseline="30000">
                  <a:latin typeface="Arial" charset="0"/>
                </a:rPr>
                <a:t>2</a:t>
              </a:r>
              <a:r>
                <a:rPr lang="en" sz="1600" b="1">
                  <a:latin typeface="Arial" charset="0"/>
                </a:rPr>
                <a:t> </a:t>
              </a:r>
              <a:r>
                <a:rPr lang="en" sz="1600" b="1" i="1">
                  <a:latin typeface="Arial" charset="0"/>
                </a:rPr>
                <a:t>iv</a:t>
              </a:r>
              <a:r>
                <a:rPr lang="en" sz="1600" b="1">
                  <a:latin typeface="Arial" charset="0"/>
                </a:rPr>
                <a:t> inf., 1 per month during 6 months, a</a:t>
              </a:r>
            </a:p>
            <a:p>
              <a:pPr algn="just" eaLnBrk="1" hangingPunct="1">
                <a:buClr>
                  <a:srgbClr val="FF7575"/>
                </a:buClr>
                <a:tabLst>
                  <a:tab pos="261938" algn="l"/>
                </a:tabLst>
                <a:defRPr/>
              </a:pPr>
              <a:r>
                <a:rPr lang="en" sz="1600" b="1">
                  <a:latin typeface="Arial" charset="0"/>
                </a:rPr>
                <a:t>then:</a:t>
              </a:r>
            </a:p>
            <a:p>
              <a:pPr marL="261938" algn="just" eaLnBrk="1" hangingPunct="1">
                <a:buClr>
                  <a:srgbClr val="FF7575"/>
                </a:buClr>
                <a:buFont typeface="Wingdings" pitchFamily="2" charset="2"/>
                <a:buChar char="v"/>
                <a:tabLst>
                  <a:tab pos="261938" algn="l"/>
                  <a:tab pos="542925" algn="l"/>
                </a:tabLst>
                <a:defRPr/>
              </a:pPr>
              <a:r>
                <a:rPr lang="en" sz="1600" b="1" smtClean="0">
                  <a:latin typeface="Arial" charset="0"/>
                </a:rPr>
                <a:t> 500-1000 </a:t>
              </a:r>
              <a:r>
                <a:rPr lang="en" sz="1600" b="1" i="1">
                  <a:latin typeface="Arial" charset="0"/>
                </a:rPr>
                <a:t>mg/m </a:t>
              </a:r>
              <a:r>
                <a:rPr lang="en" sz="1600" b="1" i="1" baseline="30000">
                  <a:latin typeface="Arial" charset="0"/>
                </a:rPr>
                <a:t>2 </a:t>
              </a:r>
              <a:r>
                <a:rPr lang="en" sz="1600" b="1" i="1">
                  <a:latin typeface="Arial" charset="0"/>
                </a:rPr>
                <a:t>iv </a:t>
              </a:r>
              <a:r>
                <a:rPr lang="en" sz="1600" b="1">
                  <a:latin typeface="Arial" charset="0"/>
                </a:rPr>
                <a:t>inf., once every three months for two years or</a:t>
              </a:r>
            </a:p>
            <a:p>
              <a:pPr marL="261938" algn="just" eaLnBrk="1" hangingPunct="1">
                <a:buClr>
                  <a:srgbClr val="FF7575"/>
                </a:buClr>
                <a:buFont typeface="Wingdings" pitchFamily="2" charset="2"/>
                <a:buChar char="v"/>
                <a:tabLst>
                  <a:tab pos="261938" algn="l"/>
                  <a:tab pos="536575" algn="l"/>
                </a:tabLst>
                <a:defRPr/>
              </a:pPr>
              <a:r>
                <a:rPr lang="en" sz="1600" b="1" smtClean="0">
                  <a:latin typeface="Arial" charset="0"/>
                </a:rPr>
                <a:t> 1.5-2.0 </a:t>
              </a:r>
              <a:r>
                <a:rPr lang="en" sz="1600" b="1" i="1">
                  <a:latin typeface="Arial" charset="0"/>
                </a:rPr>
                <a:t>mg/kg </a:t>
              </a:r>
              <a:r>
                <a:rPr lang="en" sz="1600" b="1">
                  <a:latin typeface="Arial" charset="0"/>
                </a:rPr>
                <a:t>/ day </a:t>
              </a:r>
              <a:r>
                <a:rPr lang="en" sz="1600" b="1" i="1">
                  <a:latin typeface="Arial" charset="0"/>
                </a:rPr>
                <a:t>per person </a:t>
              </a:r>
              <a:r>
                <a:rPr lang="en" sz="1600" b="1">
                  <a:latin typeface="Arial" charset="0"/>
                </a:rPr>
                <a:t>within three months (12 weeks)</a:t>
              </a:r>
            </a:p>
            <a:p>
              <a:pPr marL="261938" algn="just" eaLnBrk="1" hangingPunct="1">
                <a:buClr>
                  <a:srgbClr val="FF7575"/>
                </a:buClr>
                <a:tabLst>
                  <a:tab pos="261938" algn="l"/>
                  <a:tab pos="536575" algn="l"/>
                </a:tabLst>
                <a:defRPr/>
              </a:pPr>
              <a:endParaRPr lang="sr-Latn-RS" sz="400" b="1" i="1">
                <a:latin typeface="Arial" charset="0"/>
              </a:endParaRPr>
            </a:p>
            <a:p>
              <a:pPr algn="just" eaLnBrk="1" hangingPunct="1">
                <a:buClr>
                  <a:srgbClr val="FF7575"/>
                </a:buClr>
                <a:buFont typeface="Wingdings 2" pitchFamily="18" charset="2"/>
                <a:buChar char=""/>
                <a:tabLst>
                  <a:tab pos="0" algn="l"/>
                  <a:tab pos="266700" algn="l"/>
                  <a:tab pos="536575" algn="l"/>
                </a:tabLst>
                <a:defRPr/>
              </a:pPr>
              <a:r>
                <a:rPr lang="en" sz="1600" b="1" i="1">
                  <a:latin typeface="Arial" charset="0"/>
                </a:rPr>
                <a:t>  </a:t>
              </a:r>
              <a:r>
                <a:rPr lang="en" sz="1600" b="1">
                  <a:latin typeface="Arial" charset="0"/>
                </a:rPr>
                <a:t>Plasmapheresis: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itchFamily="2" charset="2"/>
                <a:buChar char="v"/>
                <a:tabLst>
                  <a:tab pos="0" algn="l"/>
                  <a:tab pos="536575" algn="l"/>
                </a:tabLst>
                <a:defRPr/>
              </a:pPr>
              <a:r>
                <a:rPr lang="en" sz="1600" b="1" smtClean="0">
                  <a:latin typeface="Arial" charset="0"/>
                </a:rPr>
                <a:t> serum </a:t>
              </a:r>
              <a:r>
                <a:rPr lang="en" sz="1600" b="1">
                  <a:latin typeface="Arial" charset="0"/>
                </a:rPr>
                <a:t>creatinine concentration greater than 500 </a:t>
              </a:r>
              <a:r>
                <a:rPr lang="en" sz="1600" b="1" i="1">
                  <a:latin typeface="Arial" charset="0"/>
                  <a:sym typeface="Symbol"/>
                </a:rPr>
                <a:t>mol/l</a:t>
              </a:r>
              <a:r>
                <a:rPr lang="en" sz="1600" b="1" i="1">
                  <a:latin typeface="Arial" charset="0"/>
                </a:rPr>
                <a:t> </a:t>
              </a:r>
              <a:endParaRPr lang="sr-Latn-RS" sz="1600" b="1" i="1">
                <a:latin typeface="Arial" charset="0"/>
              </a:endParaRPr>
            </a:p>
            <a:p>
              <a:pPr lvl="1" algn="just" eaLnBrk="1" hangingPunct="1">
                <a:buClr>
                  <a:srgbClr val="FF7575"/>
                </a:buClr>
                <a:buFont typeface="Wingdings" pitchFamily="2" charset="2"/>
                <a:buChar char="v"/>
                <a:tabLst>
                  <a:tab pos="0" algn="l"/>
                  <a:tab pos="536575" algn="l"/>
                </a:tabLst>
                <a:defRPr/>
              </a:pPr>
              <a:r>
                <a:rPr lang="en" sz="1600" b="1">
                  <a:latin typeface="Arial" charset="0"/>
                </a:rPr>
                <a:t> daily for 14 days or until the anti- </a:t>
              </a:r>
              <a:r>
                <a:rPr lang="en" sz="1600" b="1" i="1">
                  <a:latin typeface="Arial" charset="0"/>
                </a:rPr>
                <a:t>GBM titer</a:t>
              </a:r>
              <a:r>
                <a:rPr lang="en" sz="1600" b="1">
                  <a:latin typeface="Arial" charset="0"/>
                </a:rPr>
                <a:t> be immeasurable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itchFamily="2" charset="2"/>
                <a:buChar char="v"/>
                <a:tabLst>
                  <a:tab pos="0" algn="l"/>
                  <a:tab pos="536575" algn="l"/>
                </a:tabLst>
                <a:defRPr/>
              </a:pPr>
              <a:r>
                <a:rPr lang="en" sz="1600" b="1" smtClean="0">
                  <a:latin typeface="Arial" charset="0"/>
                </a:rPr>
                <a:t> 1.0-1.5 </a:t>
              </a:r>
              <a:r>
                <a:rPr lang="en" sz="1600" b="1">
                  <a:latin typeface="Arial" charset="0"/>
                </a:rPr>
                <a:t>plasma volume changes ( </a:t>
              </a:r>
              <a:r>
                <a:rPr lang="en" sz="1600" b="1">
                  <a:latin typeface="Arial" charset="0"/>
                  <a:sym typeface="Symbol"/>
                </a:rPr>
                <a:t> 4000 </a:t>
              </a:r>
              <a:r>
                <a:rPr lang="en" sz="1600" b="1" i="1">
                  <a:latin typeface="Arial" charset="0"/>
                  <a:sym typeface="Symbol"/>
                </a:rPr>
                <a:t>ml</a:t>
              </a:r>
              <a:r>
                <a:rPr lang="en" sz="1600" b="1">
                  <a:latin typeface="Arial" charset="0"/>
                  <a:sym typeface="Symbol"/>
                </a:rPr>
                <a:t> plasma)</a:t>
              </a:r>
              <a:endParaRPr lang="sr-Cyrl-RS" sz="1600" b="1">
                <a:latin typeface="Arial" charset="0"/>
              </a:endParaRPr>
            </a:p>
            <a:p>
              <a:pPr lvl="1" algn="just" eaLnBrk="1" hangingPunct="1">
                <a:buClr>
                  <a:srgbClr val="FF7575"/>
                </a:buClr>
                <a:buFont typeface="Wingdings" pitchFamily="2" charset="2"/>
                <a:buChar char="v"/>
                <a:tabLst>
                  <a:tab pos="0" algn="l"/>
                  <a:tab pos="536575" algn="l"/>
                </a:tabLst>
                <a:defRPr/>
              </a:pPr>
              <a:r>
                <a:rPr lang="en" sz="1600" b="1" smtClean="0">
                  <a:latin typeface="Arial" charset="0"/>
                </a:rPr>
                <a:t> 5</a:t>
              </a:r>
              <a:r>
                <a:rPr lang="en" sz="1600" b="1">
                  <a:latin typeface="Arial" charset="0"/>
                </a:rPr>
                <a:t>% albumin solution is used for plasma substitution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itchFamily="2" charset="2"/>
                <a:buChar char="v"/>
                <a:tabLst>
                  <a:tab pos="0" algn="l"/>
                  <a:tab pos="536575" algn="l"/>
                </a:tabLst>
                <a:defRPr/>
              </a:pPr>
              <a:r>
                <a:rPr lang="en" sz="1600" b="1" i="1" smtClean="0">
                  <a:latin typeface="Arial" charset="0"/>
                </a:rPr>
                <a:t> </a:t>
              </a:r>
              <a:r>
                <a:rPr lang="en-US" sz="1600" b="1">
                  <a:latin typeface="Arial" charset="0"/>
                </a:rPr>
                <a:t>at the end of each plasmapheresis session, 150-300 ml of SSP is added:</a:t>
              </a:r>
              <a:r>
                <a:rPr lang="en" sz="1600" b="1" smtClean="0">
                  <a:latin typeface="Arial" charset="0"/>
                </a:rPr>
                <a:t>:</a:t>
              </a:r>
              <a:endParaRPr lang="en" sz="1600" b="1">
                <a:latin typeface="Arial" charset="0"/>
              </a:endParaRPr>
            </a:p>
            <a:p>
              <a:pPr lvl="2" algn="just" eaLnBrk="1" hangingPunct="1">
                <a:buClr>
                  <a:srgbClr val="FF7575"/>
                </a:buClr>
                <a:buFont typeface="Wingdings" pitchFamily="2" charset="2"/>
                <a:buChar char="§"/>
                <a:tabLst>
                  <a:tab pos="0" algn="l"/>
                  <a:tab pos="536575" algn="l"/>
                </a:tabLst>
                <a:defRPr/>
              </a:pPr>
              <a:r>
                <a:rPr lang="en" sz="1600" b="1" smtClean="0">
                  <a:latin typeface="Arial" charset="0"/>
                </a:rPr>
                <a:t> present </a:t>
              </a:r>
              <a:r>
                <a:rPr lang="en" sz="1600" b="1">
                  <a:latin typeface="Arial" charset="0"/>
                </a:rPr>
                <a:t>bleeding in the lungs</a:t>
              </a:r>
            </a:p>
            <a:p>
              <a:pPr lvl="2" algn="just" eaLnBrk="1" hangingPunct="1">
                <a:buClr>
                  <a:srgbClr val="FF7575"/>
                </a:buClr>
                <a:buFont typeface="Wingdings" pitchFamily="2" charset="2"/>
                <a:buChar char="§"/>
                <a:tabLst>
                  <a:tab pos="0" algn="l"/>
                  <a:tab pos="536575" algn="l"/>
                </a:tabLst>
                <a:defRPr/>
              </a:pPr>
              <a:r>
                <a:rPr lang="en" sz="1600" b="1" smtClean="0">
                  <a:latin typeface="Arial" charset="0"/>
                </a:rPr>
                <a:t> surgical </a:t>
              </a:r>
              <a:r>
                <a:rPr lang="en" sz="1600" b="1">
                  <a:latin typeface="Arial" charset="0"/>
                </a:rPr>
                <a:t>intervention</a:t>
              </a:r>
            </a:p>
            <a:p>
              <a:pPr lvl="2" algn="just" eaLnBrk="1" hangingPunct="1">
                <a:buClr>
                  <a:srgbClr val="FF7575"/>
                </a:buClr>
                <a:buFont typeface="Wingdings" pitchFamily="2" charset="2"/>
                <a:buChar char="§"/>
                <a:tabLst>
                  <a:tab pos="0" algn="l"/>
                  <a:tab pos="536575" algn="l"/>
                </a:tabLst>
                <a:defRPr/>
              </a:pPr>
              <a:r>
                <a:rPr lang="en" sz="1600" b="1" smtClean="0">
                  <a:latin typeface="Arial" charset="0"/>
                </a:rPr>
                <a:t> a </a:t>
              </a:r>
              <a:r>
                <a:rPr lang="en" sz="1600" b="1">
                  <a:latin typeface="Arial" charset="0"/>
                </a:rPr>
                <a:t>kidney biopsy was performed</a:t>
              </a:r>
            </a:p>
            <a:p>
              <a:pPr lvl="2" algn="just" eaLnBrk="1" hangingPunct="1">
                <a:buClr>
                  <a:srgbClr val="FF7575"/>
                </a:buClr>
                <a:tabLst>
                  <a:tab pos="0" algn="l"/>
                  <a:tab pos="536575" algn="l"/>
                </a:tabLst>
                <a:defRPr/>
              </a:pPr>
              <a:endParaRPr lang="sr-Latn-RS" sz="400" b="1" i="1">
                <a:latin typeface="Arial" charset="0"/>
              </a:endParaRPr>
            </a:p>
            <a:p>
              <a:pPr marL="266700" lvl="2" indent="-266700" algn="just" eaLnBrk="1" hangingPunct="1">
                <a:buClr>
                  <a:srgbClr val="FF7575"/>
                </a:buClr>
                <a:buFont typeface="Wingdings 2" pitchFamily="18" charset="2"/>
                <a:buChar char=""/>
                <a:tabLst>
                  <a:tab pos="0" algn="l"/>
                  <a:tab pos="536575" algn="l"/>
                </a:tabLst>
                <a:defRPr/>
              </a:pPr>
              <a:r>
                <a:rPr lang="en" sz="1600" b="1">
                  <a:latin typeface="Arial" charset="0"/>
                </a:rPr>
                <a:t>Hemodialysis</a:t>
              </a:r>
            </a:p>
            <a:p>
              <a:pPr lvl="2" indent="-914400" algn="just" eaLnBrk="1" hangingPunct="1">
                <a:buClr>
                  <a:srgbClr val="FF7575"/>
                </a:buClr>
                <a:tabLst>
                  <a:tab pos="0" algn="l"/>
                  <a:tab pos="536575" algn="l"/>
                </a:tabLst>
                <a:defRPr/>
              </a:pPr>
              <a:endParaRPr lang="en-US" sz="1600" b="1"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6" name="Group 36"/>
          <p:cNvGrpSpPr>
            <a:grpSpLocks/>
          </p:cNvGrpSpPr>
          <p:nvPr/>
        </p:nvGrpSpPr>
        <p:grpSpPr bwMode="auto">
          <a:xfrm>
            <a:off x="257175" y="788988"/>
            <a:ext cx="8621713" cy="5780087"/>
            <a:chOff x="257175" y="803730"/>
            <a:chExt cx="8621713" cy="5779183"/>
          </a:xfrm>
        </p:grpSpPr>
        <p:grpSp>
          <p:nvGrpSpPr>
            <p:cNvPr id="47107" name="Group 5"/>
            <p:cNvGrpSpPr>
              <a:grpSpLocks/>
            </p:cNvGrpSpPr>
            <p:nvPr/>
          </p:nvGrpSpPr>
          <p:grpSpPr bwMode="auto">
            <a:xfrm>
              <a:off x="257175" y="803730"/>
              <a:ext cx="8621713" cy="5639933"/>
              <a:chOff x="257175" y="804185"/>
              <a:chExt cx="8621713" cy="5639932"/>
            </a:xfrm>
          </p:grpSpPr>
          <p:grpSp>
            <p:nvGrpSpPr>
              <p:cNvPr id="47135" name="Group 5"/>
              <p:cNvGrpSpPr>
                <a:grpSpLocks/>
              </p:cNvGrpSpPr>
              <p:nvPr/>
            </p:nvGrpSpPr>
            <p:grpSpPr bwMode="auto">
              <a:xfrm>
                <a:off x="320675" y="1451557"/>
                <a:ext cx="8432800" cy="4992560"/>
                <a:chOff x="320449" y="1524770"/>
                <a:chExt cx="8433026" cy="4992147"/>
              </a:xfrm>
            </p:grpSpPr>
            <p:sp>
              <p:nvSpPr>
                <p:cNvPr id="47137" name="Line 5"/>
                <p:cNvSpPr>
                  <a:spLocks noChangeShapeType="1"/>
                </p:cNvSpPr>
                <p:nvPr/>
              </p:nvSpPr>
              <p:spPr bwMode="auto">
                <a:xfrm flipV="1">
                  <a:off x="320449" y="1524770"/>
                  <a:ext cx="8433026" cy="1768"/>
                </a:xfrm>
                <a:prstGeom prst="line">
                  <a:avLst/>
                </a:prstGeom>
                <a:noFill/>
                <a:ln w="38100">
                  <a:solidFill>
                    <a:srgbClr val="FF7575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138" name="Rectangle 7"/>
                <p:cNvSpPr>
                  <a:spLocks noChangeArrowheads="1"/>
                </p:cNvSpPr>
                <p:nvPr/>
              </p:nvSpPr>
              <p:spPr bwMode="auto">
                <a:xfrm>
                  <a:off x="320449" y="1646872"/>
                  <a:ext cx="8433026" cy="487004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tabLst>
                      <a:tab pos="261938" algn="l"/>
                    </a:tabLst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tabLst>
                      <a:tab pos="261938" algn="l"/>
                    </a:tabLst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tabLst>
                      <a:tab pos="261938" algn="l"/>
                    </a:tabLs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tabLst>
                      <a:tab pos="261938" algn="l"/>
                    </a:tabLst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tabLst>
                      <a:tab pos="261938" algn="l"/>
                    </a:tabLst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tabLst>
                      <a:tab pos="261938" algn="l"/>
                    </a:tabLst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tabLst>
                      <a:tab pos="261938" algn="l"/>
                    </a:tabLst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tabLst>
                      <a:tab pos="261938" algn="l"/>
                    </a:tabLst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tabLst>
                      <a:tab pos="261938" algn="l"/>
                    </a:tabLst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just" eaLnBrk="1" hangingPunct="1">
                    <a:spcBef>
                      <a:spcPct val="0"/>
                    </a:spcBef>
                    <a:buFontTx/>
                    <a:buNone/>
                  </a:pPr>
                  <a:endParaRPr lang="sr-Cyrl-CS" altLang="en-US" sz="800" b="1" i="1"/>
                </a:p>
              </p:txBody>
            </p:sp>
          </p:grpSp>
          <p:sp>
            <p:nvSpPr>
              <p:cNvPr id="47136" name="Rectangle 3"/>
              <p:cNvSpPr>
                <a:spLocks noChangeArrowheads="1"/>
              </p:cNvSpPr>
              <p:nvPr/>
            </p:nvSpPr>
            <p:spPr bwMode="auto">
              <a:xfrm>
                <a:off x="257175" y="804185"/>
                <a:ext cx="8621713" cy="914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" altLang="en-US" sz="2800" b="1"/>
                  <a:t>RAPIDLY PROGRESSIVE GLOMERULONEPHRITIS</a:t>
                </a:r>
                <a:endParaRPr lang="sr-Latn-CS" altLang="en-US" sz="2800" b="1"/>
              </a:p>
            </p:txBody>
          </p:sp>
        </p:grpSp>
        <p:grpSp>
          <p:nvGrpSpPr>
            <p:cNvPr id="47108" name="Group 35"/>
            <p:cNvGrpSpPr>
              <a:grpSpLocks/>
            </p:cNvGrpSpPr>
            <p:nvPr/>
          </p:nvGrpSpPr>
          <p:grpSpPr bwMode="auto">
            <a:xfrm>
              <a:off x="320675" y="1494991"/>
              <a:ext cx="8432800" cy="5087922"/>
              <a:chOff x="320675" y="1509505"/>
              <a:chExt cx="8432800" cy="5087922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320675" y="1510286"/>
                <a:ext cx="8432800" cy="319037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b="1">
                    <a:solidFill>
                      <a:schemeClr val="tx1"/>
                    </a:solidFill>
                    <a:cs typeface="Arial" pitchFamily="34" charset="0"/>
                  </a:rPr>
                  <a:t>CORTICOSTEROIDS</a:t>
                </a:r>
                <a:endParaRPr lang="en-US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320675" y="1829323"/>
                <a:ext cx="2132013" cy="319038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b="1">
                    <a:solidFill>
                      <a:schemeClr val="tx1"/>
                    </a:solidFill>
                    <a:cs typeface="Arial" pitchFamily="34" charset="0"/>
                  </a:rPr>
                  <a:t>Sundays</a:t>
                </a:r>
                <a:endParaRPr lang="en-US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2452688" y="1829323"/>
                <a:ext cx="6300787" cy="319038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b="1">
                    <a:solidFill>
                      <a:schemeClr val="tx1"/>
                    </a:solidFill>
                    <a:cs typeface="Arial" pitchFamily="34" charset="0"/>
                  </a:rPr>
                  <a:t>Prednisone dose</a:t>
                </a:r>
                <a:endParaRPr lang="en-US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320675" y="2148361"/>
                <a:ext cx="2132013" cy="944414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b="1">
                    <a:solidFill>
                      <a:schemeClr val="tx1"/>
                    </a:solidFill>
                    <a:cs typeface="Arial" pitchFamily="34" charset="0"/>
                  </a:rPr>
                  <a:t>0-2</a:t>
                </a:r>
                <a:endParaRPr lang="en-US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2452688" y="2148361"/>
                <a:ext cx="6300787" cy="944414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b="1">
                    <a:solidFill>
                      <a:schemeClr val="tx1"/>
                    </a:solidFill>
                    <a:cs typeface="Arial" pitchFamily="34" charset="0"/>
                  </a:rPr>
                  <a:t>Methylprednisolone 500-1000 mg/ day </a:t>
                </a:r>
                <a:r>
                  <a:rPr lang="en" b="1" i="1">
                    <a:solidFill>
                      <a:schemeClr val="tx1"/>
                    </a:solidFill>
                    <a:cs typeface="Arial" pitchFamily="34" charset="0"/>
                  </a:rPr>
                  <a:t>IV</a:t>
                </a:r>
                <a:r>
                  <a:rPr lang="en" b="1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en" b="1" smtClean="0">
                    <a:solidFill>
                      <a:schemeClr val="tx1"/>
                    </a:solidFill>
                    <a:cs typeface="Arial" pitchFamily="34" charset="0"/>
                  </a:rPr>
                  <a:t>for three </a:t>
                </a:r>
                <a:r>
                  <a:rPr lang="en" b="1">
                    <a:solidFill>
                      <a:schemeClr val="tx1"/>
                    </a:solidFill>
                    <a:cs typeface="Arial" pitchFamily="34" charset="0"/>
                  </a:rPr>
                  <a:t>days,</a:t>
                </a:r>
              </a:p>
              <a:p>
                <a:pPr algn="ctr" eaLnBrk="1" hangingPunct="1">
                  <a:defRPr/>
                </a:pPr>
                <a:r>
                  <a:rPr lang="en" b="1">
                    <a:solidFill>
                      <a:schemeClr val="tx1"/>
                    </a:solidFill>
                    <a:cs typeface="Arial" pitchFamily="34" charset="0"/>
                  </a:rPr>
                  <a:t>Continue with prednisone 1 </a:t>
                </a:r>
                <a:r>
                  <a:rPr lang="en" b="1" i="1" smtClean="0">
                    <a:solidFill>
                      <a:schemeClr val="tx1"/>
                    </a:solidFill>
                    <a:cs typeface="Arial" pitchFamily="34" charset="0"/>
                  </a:rPr>
                  <a:t>mg/kg/day</a:t>
                </a:r>
                <a:endParaRPr lang="en" b="1">
                  <a:solidFill>
                    <a:schemeClr val="tx1"/>
                  </a:solidFill>
                  <a:cs typeface="Arial" pitchFamily="34" charset="0"/>
                </a:endParaRPr>
              </a:p>
              <a:p>
                <a:pPr algn="ctr" eaLnBrk="1" hangingPunct="1">
                  <a:defRPr/>
                </a:pPr>
                <a:r>
                  <a:rPr lang="en" b="1">
                    <a:solidFill>
                      <a:schemeClr val="tx1"/>
                    </a:solidFill>
                    <a:cs typeface="Arial" pitchFamily="34" charset="0"/>
                  </a:rPr>
                  <a:t>(maximum dose 80 </a:t>
                </a:r>
                <a:r>
                  <a:rPr lang="en" b="1" i="1" smtClean="0">
                    <a:solidFill>
                      <a:schemeClr val="tx1"/>
                    </a:solidFill>
                    <a:cs typeface="Arial" pitchFamily="34" charset="0"/>
                  </a:rPr>
                  <a:t>mg/day</a:t>
                </a:r>
                <a:r>
                  <a:rPr lang="en" b="1" smtClean="0">
                    <a:solidFill>
                      <a:schemeClr val="tx1"/>
                    </a:solidFill>
                    <a:cs typeface="Arial" pitchFamily="34" charset="0"/>
                  </a:rPr>
                  <a:t>)</a:t>
                </a:r>
                <a:endParaRPr lang="en-US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320675" y="3092775"/>
                <a:ext cx="2132013" cy="317450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b="1">
                    <a:solidFill>
                      <a:schemeClr val="tx1"/>
                    </a:solidFill>
                    <a:cs typeface="Arial" pitchFamily="34" charset="0"/>
                  </a:rPr>
                  <a:t>2-4</a:t>
                </a:r>
                <a:endParaRPr lang="en-US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2452688" y="3092775"/>
                <a:ext cx="6300787" cy="317450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b="1">
                    <a:solidFill>
                      <a:schemeClr val="tx1"/>
                    </a:solidFill>
                    <a:cs typeface="Arial" pitchFamily="34" charset="0"/>
                  </a:rPr>
                  <a:t>0.6 </a:t>
                </a:r>
                <a:r>
                  <a:rPr lang="en" b="1" i="1" smtClean="0">
                    <a:solidFill>
                      <a:schemeClr val="tx1"/>
                    </a:solidFill>
                    <a:cs typeface="Arial" pitchFamily="34" charset="0"/>
                  </a:rPr>
                  <a:t>mg/kg/day</a:t>
                </a:r>
                <a:endParaRPr lang="en-US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320675" y="3410226"/>
                <a:ext cx="2132013" cy="319038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b="1">
                    <a:solidFill>
                      <a:schemeClr val="tx1"/>
                    </a:solidFill>
                    <a:cs typeface="Arial" pitchFamily="34" charset="0"/>
                  </a:rPr>
                  <a:t>4-8</a:t>
                </a:r>
                <a:endParaRPr lang="en-US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2452688" y="3410226"/>
                <a:ext cx="6300787" cy="319038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b="1">
                    <a:solidFill>
                      <a:schemeClr val="tx1"/>
                    </a:solidFill>
                    <a:cs typeface="Arial" pitchFamily="34" charset="0"/>
                  </a:rPr>
                  <a:t>0. 4 </a:t>
                </a:r>
                <a:r>
                  <a:rPr lang="en" b="1" i="1" smtClean="0">
                    <a:solidFill>
                      <a:schemeClr val="tx1"/>
                    </a:solidFill>
                    <a:cs typeface="Arial" pitchFamily="34" charset="0"/>
                  </a:rPr>
                  <a:t>mg/kg/day</a:t>
                </a:r>
                <a:endParaRPr lang="en-US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320675" y="3729264"/>
                <a:ext cx="2132013" cy="319037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b="1">
                    <a:solidFill>
                      <a:schemeClr val="tx1"/>
                    </a:solidFill>
                    <a:cs typeface="Arial" pitchFamily="34" charset="0"/>
                  </a:rPr>
                  <a:t>8-10</a:t>
                </a:r>
                <a:endParaRPr lang="en-US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2452688" y="3729264"/>
                <a:ext cx="6300787" cy="319037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b="1">
                    <a:solidFill>
                      <a:schemeClr val="tx1"/>
                    </a:solidFill>
                    <a:cs typeface="Arial" pitchFamily="34" charset="0"/>
                  </a:rPr>
                  <a:t>30 </a:t>
                </a:r>
                <a:r>
                  <a:rPr lang="en" b="1" i="1" smtClean="0">
                    <a:solidFill>
                      <a:schemeClr val="tx1"/>
                    </a:solidFill>
                    <a:cs typeface="Arial" pitchFamily="34" charset="0"/>
                  </a:rPr>
                  <a:t>mg/</a:t>
                </a:r>
                <a:r>
                  <a:rPr lang="en" b="1" smtClean="0">
                    <a:solidFill>
                      <a:schemeClr val="tx1"/>
                    </a:solidFill>
                    <a:cs typeface="Arial" pitchFamily="34" charset="0"/>
                  </a:rPr>
                  <a:t>day</a:t>
                </a:r>
                <a:endParaRPr lang="en-US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320675" y="4048301"/>
                <a:ext cx="2132013" cy="319038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b="1">
                    <a:solidFill>
                      <a:schemeClr val="tx1"/>
                    </a:solidFill>
                    <a:cs typeface="Arial" pitchFamily="34" charset="0"/>
                  </a:rPr>
                  <a:t>10-11</a:t>
                </a:r>
                <a:endParaRPr lang="en-US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2452688" y="4048301"/>
                <a:ext cx="6300787" cy="319038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b="1">
                    <a:solidFill>
                      <a:schemeClr val="tx1"/>
                    </a:solidFill>
                    <a:cs typeface="Arial" pitchFamily="34" charset="0"/>
                  </a:rPr>
                  <a:t>25 </a:t>
                </a:r>
                <a:r>
                  <a:rPr lang="en" b="1" i="1" smtClean="0">
                    <a:solidFill>
                      <a:schemeClr val="tx1"/>
                    </a:solidFill>
                    <a:cs typeface="Arial" pitchFamily="34" charset="0"/>
                  </a:rPr>
                  <a:t>mg</a:t>
                </a:r>
                <a:r>
                  <a:rPr lang="en" b="1" smtClean="0">
                    <a:solidFill>
                      <a:schemeClr val="tx1"/>
                    </a:solidFill>
                    <a:cs typeface="Arial" pitchFamily="34" charset="0"/>
                  </a:rPr>
                  <a:t>/day</a:t>
                </a:r>
                <a:endParaRPr lang="en-US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320675" y="4367339"/>
                <a:ext cx="2132013" cy="317450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b="1">
                    <a:solidFill>
                      <a:schemeClr val="tx1"/>
                    </a:solidFill>
                    <a:cs typeface="Arial" pitchFamily="34" charset="0"/>
                  </a:rPr>
                  <a:t>11-12</a:t>
                </a:r>
                <a:endParaRPr lang="en-US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2452688" y="4367339"/>
                <a:ext cx="6300787" cy="317450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b="1">
                    <a:solidFill>
                      <a:schemeClr val="tx1"/>
                    </a:solidFill>
                    <a:cs typeface="Arial" pitchFamily="34" charset="0"/>
                  </a:rPr>
                  <a:t>20 </a:t>
                </a:r>
                <a:r>
                  <a:rPr lang="en" b="1" i="1" smtClean="0">
                    <a:solidFill>
                      <a:schemeClr val="tx1"/>
                    </a:solidFill>
                    <a:cs typeface="Arial" pitchFamily="34" charset="0"/>
                  </a:rPr>
                  <a:t>mg</a:t>
                </a:r>
                <a:r>
                  <a:rPr lang="en" b="1" smtClean="0">
                    <a:solidFill>
                      <a:schemeClr val="tx1"/>
                    </a:solidFill>
                    <a:cs typeface="Arial" pitchFamily="34" charset="0"/>
                  </a:rPr>
                  <a:t>/day</a:t>
                </a:r>
                <a:endParaRPr lang="en-US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320675" y="4684789"/>
                <a:ext cx="2132013" cy="319037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b="1">
                    <a:solidFill>
                      <a:schemeClr val="tx1"/>
                    </a:solidFill>
                    <a:cs typeface="Arial" pitchFamily="34" charset="0"/>
                  </a:rPr>
                  <a:t>12-13</a:t>
                </a:r>
                <a:endParaRPr lang="en-US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2452688" y="4684789"/>
                <a:ext cx="6300787" cy="319037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b="1">
                    <a:solidFill>
                      <a:schemeClr val="tx1"/>
                    </a:solidFill>
                    <a:cs typeface="Arial" pitchFamily="34" charset="0"/>
                  </a:rPr>
                  <a:t>17.5 </a:t>
                </a:r>
                <a:r>
                  <a:rPr lang="en" b="1" i="1" smtClean="0">
                    <a:solidFill>
                      <a:schemeClr val="tx1"/>
                    </a:solidFill>
                    <a:cs typeface="Arial" pitchFamily="34" charset="0"/>
                  </a:rPr>
                  <a:t>mg</a:t>
                </a:r>
                <a:r>
                  <a:rPr lang="en" b="1" smtClean="0">
                    <a:solidFill>
                      <a:schemeClr val="tx1"/>
                    </a:solidFill>
                    <a:cs typeface="Arial" pitchFamily="34" charset="0"/>
                  </a:rPr>
                  <a:t>/day</a:t>
                </a:r>
                <a:endParaRPr lang="en-US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320675" y="5003826"/>
                <a:ext cx="2132013" cy="319038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b="1">
                    <a:solidFill>
                      <a:schemeClr val="tx1"/>
                    </a:solidFill>
                    <a:cs typeface="Arial" pitchFamily="34" charset="0"/>
                  </a:rPr>
                  <a:t>13-14</a:t>
                </a:r>
                <a:endParaRPr lang="en-US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2452688" y="5003826"/>
                <a:ext cx="6300787" cy="319038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b="1">
                    <a:solidFill>
                      <a:schemeClr val="tx1"/>
                    </a:solidFill>
                    <a:cs typeface="Arial" pitchFamily="34" charset="0"/>
                  </a:rPr>
                  <a:t>15 </a:t>
                </a:r>
                <a:r>
                  <a:rPr lang="en" b="1" i="1" smtClean="0">
                    <a:solidFill>
                      <a:schemeClr val="tx1"/>
                    </a:solidFill>
                    <a:cs typeface="Arial" pitchFamily="34" charset="0"/>
                  </a:rPr>
                  <a:t>mg/</a:t>
                </a:r>
                <a:r>
                  <a:rPr lang="en" b="1" smtClean="0">
                    <a:solidFill>
                      <a:schemeClr val="tx1"/>
                    </a:solidFill>
                    <a:cs typeface="Arial" pitchFamily="34" charset="0"/>
                  </a:rPr>
                  <a:t>day</a:t>
                </a:r>
                <a:endParaRPr lang="en-US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320675" y="5322864"/>
                <a:ext cx="2132013" cy="319037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b="1">
                    <a:solidFill>
                      <a:schemeClr val="tx1"/>
                    </a:solidFill>
                    <a:cs typeface="Arial" pitchFamily="34" charset="0"/>
                  </a:rPr>
                  <a:t>14-15</a:t>
                </a:r>
                <a:endParaRPr lang="en-US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2452688" y="5322864"/>
                <a:ext cx="6300787" cy="319037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b="1">
                    <a:solidFill>
                      <a:schemeClr val="tx1"/>
                    </a:solidFill>
                    <a:cs typeface="Arial" pitchFamily="34" charset="0"/>
                  </a:rPr>
                  <a:t>12.5 </a:t>
                </a:r>
                <a:r>
                  <a:rPr lang="en" b="1" i="1" smtClean="0">
                    <a:solidFill>
                      <a:schemeClr val="tx1"/>
                    </a:solidFill>
                    <a:cs typeface="Arial" pitchFamily="34" charset="0"/>
                  </a:rPr>
                  <a:t>mg</a:t>
                </a:r>
                <a:r>
                  <a:rPr lang="en" b="1" smtClean="0">
                    <a:solidFill>
                      <a:schemeClr val="tx1"/>
                    </a:solidFill>
                    <a:cs typeface="Arial" pitchFamily="34" charset="0"/>
                  </a:rPr>
                  <a:t>/day</a:t>
                </a:r>
                <a:endParaRPr lang="en-US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320675" y="5641901"/>
                <a:ext cx="2132013" cy="319038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b="1">
                    <a:solidFill>
                      <a:schemeClr val="tx1"/>
                    </a:solidFill>
                    <a:cs typeface="Arial" pitchFamily="34" charset="0"/>
                  </a:rPr>
                  <a:t>15-16</a:t>
                </a:r>
                <a:endParaRPr lang="en-US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2452688" y="5641901"/>
                <a:ext cx="6300787" cy="319038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b="1">
                    <a:solidFill>
                      <a:schemeClr val="tx1"/>
                    </a:solidFill>
                    <a:cs typeface="Arial" pitchFamily="34" charset="0"/>
                  </a:rPr>
                  <a:t>10 </a:t>
                </a:r>
                <a:r>
                  <a:rPr lang="en" b="1" i="1" smtClean="0">
                    <a:solidFill>
                      <a:schemeClr val="tx1"/>
                    </a:solidFill>
                    <a:cs typeface="Arial" pitchFamily="34" charset="0"/>
                  </a:rPr>
                  <a:t>mg</a:t>
                </a:r>
                <a:r>
                  <a:rPr lang="en" b="1" smtClean="0">
                    <a:solidFill>
                      <a:schemeClr val="tx1"/>
                    </a:solidFill>
                    <a:cs typeface="Arial" pitchFamily="34" charset="0"/>
                  </a:rPr>
                  <a:t>/day</a:t>
                </a:r>
                <a:endParaRPr lang="en-US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320675" y="5960940"/>
                <a:ext cx="2132013" cy="636487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b="1">
                    <a:solidFill>
                      <a:schemeClr val="tx1"/>
                    </a:solidFill>
                    <a:cs typeface="Arial" pitchFamily="34" charset="0"/>
                  </a:rPr>
                  <a:t>16-</a:t>
                </a:r>
                <a:endParaRPr lang="en-US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2452688" y="5960940"/>
                <a:ext cx="6300787" cy="317450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b="1">
                    <a:solidFill>
                      <a:schemeClr val="tx1"/>
                    </a:solidFill>
                    <a:cs typeface="Arial" pitchFamily="34" charset="0"/>
                  </a:rPr>
                  <a:t>TM </a:t>
                </a:r>
                <a:r>
                  <a:rPr lang="en" b="1">
                    <a:solidFill>
                      <a:schemeClr val="tx1"/>
                    </a:solidFill>
                    <a:cs typeface="Arial" pitchFamily="34" charset="0"/>
                    <a:sym typeface="Symbol"/>
                  </a:rPr>
                  <a:t>&lt; 70 </a:t>
                </a:r>
                <a:r>
                  <a:rPr lang="en" b="1" i="1" smtClean="0">
                    <a:solidFill>
                      <a:schemeClr val="tx1"/>
                    </a:solidFill>
                    <a:cs typeface="Arial" pitchFamily="34" charset="0"/>
                    <a:sym typeface="Symbol"/>
                  </a:rPr>
                  <a:t>kg</a:t>
                </a:r>
                <a:r>
                  <a:rPr lang="en" b="1" smtClean="0">
                    <a:solidFill>
                      <a:schemeClr val="tx1"/>
                    </a:solidFill>
                    <a:cs typeface="Arial" pitchFamily="34" charset="0"/>
                    <a:sym typeface="Symbol"/>
                  </a:rPr>
                  <a:t>: </a:t>
                </a:r>
                <a:r>
                  <a:rPr lang="en" b="1">
                    <a:solidFill>
                      <a:schemeClr val="tx1"/>
                    </a:solidFill>
                    <a:cs typeface="Arial" pitchFamily="34" charset="0"/>
                    <a:sym typeface="Symbol"/>
                  </a:rPr>
                  <a:t>7.5</a:t>
                </a:r>
                <a:r>
                  <a:rPr lang="en" b="1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en" b="1" i="1" smtClean="0">
                    <a:solidFill>
                      <a:schemeClr val="tx1"/>
                    </a:solidFill>
                    <a:cs typeface="Arial" pitchFamily="34" charset="0"/>
                  </a:rPr>
                  <a:t>mg</a:t>
                </a:r>
                <a:r>
                  <a:rPr lang="en" b="1" smtClean="0">
                    <a:solidFill>
                      <a:schemeClr val="tx1"/>
                    </a:solidFill>
                    <a:cs typeface="Arial" pitchFamily="34" charset="0"/>
                  </a:rPr>
                  <a:t>/day</a:t>
                </a:r>
                <a:endParaRPr lang="en-US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2452688" y="6278390"/>
                <a:ext cx="6300787" cy="319037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" b="1">
                    <a:solidFill>
                      <a:schemeClr val="tx1"/>
                    </a:solidFill>
                    <a:cs typeface="Arial" pitchFamily="34" charset="0"/>
                  </a:rPr>
                  <a:t>BW ≥ 70 </a:t>
                </a:r>
                <a:r>
                  <a:rPr lang="en" b="1" i="1" smtClean="0">
                    <a:solidFill>
                      <a:schemeClr val="tx1"/>
                    </a:solidFill>
                    <a:cs typeface="Arial" pitchFamily="34" charset="0"/>
                  </a:rPr>
                  <a:t>kg</a:t>
                </a:r>
                <a:r>
                  <a:rPr lang="en" b="1" smtClean="0">
                    <a:solidFill>
                      <a:schemeClr val="tx1"/>
                    </a:solidFill>
                    <a:cs typeface="Arial" pitchFamily="34" charset="0"/>
                  </a:rPr>
                  <a:t>: </a:t>
                </a:r>
                <a:r>
                  <a:rPr lang="en" b="1">
                    <a:solidFill>
                      <a:schemeClr val="tx1"/>
                    </a:solidFill>
                    <a:cs typeface="Arial" pitchFamily="34" charset="0"/>
                  </a:rPr>
                  <a:t>10 </a:t>
                </a:r>
                <a:r>
                  <a:rPr lang="en" b="1" i="1" smtClean="0">
                    <a:solidFill>
                      <a:schemeClr val="tx1"/>
                    </a:solidFill>
                    <a:cs typeface="Arial" pitchFamily="34" charset="0"/>
                  </a:rPr>
                  <a:t>mg</a:t>
                </a:r>
                <a:r>
                  <a:rPr lang="en" b="1" smtClean="0">
                    <a:solidFill>
                      <a:schemeClr val="tx1"/>
                    </a:solidFill>
                    <a:cs typeface="Arial" pitchFamily="34" charset="0"/>
                  </a:rPr>
                  <a:t>/day</a:t>
                </a:r>
                <a:endParaRPr lang="en-US" b="1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30" name="Group 5"/>
          <p:cNvGrpSpPr>
            <a:grpSpLocks/>
          </p:cNvGrpSpPr>
          <p:nvPr/>
        </p:nvGrpSpPr>
        <p:grpSpPr bwMode="auto">
          <a:xfrm>
            <a:off x="247650" y="869950"/>
            <a:ext cx="8621713" cy="5743575"/>
            <a:chOff x="247650" y="869950"/>
            <a:chExt cx="8621713" cy="5743575"/>
          </a:xfrm>
        </p:grpSpPr>
        <p:grpSp>
          <p:nvGrpSpPr>
            <p:cNvPr id="48131" name="Group 5"/>
            <p:cNvGrpSpPr>
              <a:grpSpLocks/>
            </p:cNvGrpSpPr>
            <p:nvPr/>
          </p:nvGrpSpPr>
          <p:grpSpPr bwMode="auto">
            <a:xfrm>
              <a:off x="247650" y="869950"/>
              <a:ext cx="8621713" cy="871538"/>
              <a:chOff x="247197" y="869955"/>
              <a:chExt cx="8621713" cy="870898"/>
            </a:xfrm>
          </p:grpSpPr>
          <p:sp>
            <p:nvSpPr>
              <p:cNvPr id="48133" name="Rectangle 3"/>
              <p:cNvSpPr>
                <a:spLocks noChangeArrowheads="1"/>
              </p:cNvSpPr>
              <p:nvPr/>
            </p:nvSpPr>
            <p:spPr bwMode="auto">
              <a:xfrm>
                <a:off x="247197" y="869955"/>
                <a:ext cx="8621713" cy="8708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" altLang="en-US" sz="2800" b="1"/>
                  <a:t>RAPIDLY PROGRESSIVE GLOMERULONEPHRITIS</a:t>
                </a:r>
                <a:endParaRPr lang="en-US" altLang="en-US" sz="2800" b="1" i="1"/>
              </a:p>
            </p:txBody>
          </p:sp>
          <p:sp>
            <p:nvSpPr>
              <p:cNvPr id="48134" name="Line 5"/>
              <p:cNvSpPr>
                <a:spLocks noChangeShapeType="1"/>
              </p:cNvSpPr>
              <p:nvPr/>
            </p:nvSpPr>
            <p:spPr bwMode="auto">
              <a:xfrm flipV="1">
                <a:off x="320449" y="1495710"/>
                <a:ext cx="8433026" cy="1768"/>
              </a:xfrm>
              <a:prstGeom prst="line">
                <a:avLst/>
              </a:prstGeom>
              <a:noFill/>
              <a:ln w="38100">
                <a:solidFill>
                  <a:srgbClr val="FF757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7347" name="Rectangle 7"/>
            <p:cNvSpPr>
              <a:spLocks noChangeArrowheads="1"/>
            </p:cNvSpPr>
            <p:nvPr/>
          </p:nvSpPr>
          <p:spPr bwMode="auto">
            <a:xfrm>
              <a:off x="339725" y="1420813"/>
              <a:ext cx="8413750" cy="5192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just" eaLnBrk="1" hangingPunct="1">
                <a:buClr>
                  <a:srgbClr val="FF7575"/>
                </a:buClr>
                <a:buFont typeface="Wingdings" pitchFamily="2" charset="2"/>
                <a:buNone/>
                <a:tabLst>
                  <a:tab pos="261938" algn="l"/>
                </a:tabLst>
                <a:defRPr/>
              </a:pPr>
              <a:r>
                <a:rPr lang="en" sz="2000" b="1">
                  <a:latin typeface="Arial" charset="0"/>
                </a:rPr>
                <a:t>TREATMENT</a:t>
              </a:r>
            </a:p>
            <a:p>
              <a:pPr algn="just" eaLnBrk="1" hangingPunct="1">
                <a:buClr>
                  <a:srgbClr val="FF7575"/>
                </a:buClr>
                <a:tabLst>
                  <a:tab pos="261938" algn="l"/>
                </a:tabLst>
                <a:defRPr/>
              </a:pPr>
              <a:r>
                <a:rPr lang="en" sz="1600" b="1">
                  <a:latin typeface="Arial" charset="0"/>
                </a:rPr>
                <a:t>RAPIDLY PROGRESSIVE GLOMERULONEPHRITIS TYPE 2</a:t>
              </a:r>
              <a:endParaRPr lang="sr-Cyrl-CS" sz="1600" b="1">
                <a:latin typeface="Arial" charset="0"/>
              </a:endParaRPr>
            </a:p>
            <a:p>
              <a:pPr algn="just" eaLnBrk="1" hangingPunct="1">
                <a:buClr>
                  <a:srgbClr val="FF7575"/>
                </a:buClr>
                <a:tabLst>
                  <a:tab pos="261938" algn="l"/>
                </a:tabLst>
                <a:defRPr/>
              </a:pPr>
              <a:endParaRPr lang="sr-Cyrl-CS" sz="400" b="1">
                <a:latin typeface="Arial" charset="0"/>
              </a:endParaRPr>
            </a:p>
            <a:p>
              <a:pPr algn="just" eaLnBrk="1" hangingPunct="1">
                <a:buClr>
                  <a:srgbClr val="FF7575"/>
                </a:buClr>
                <a:buFont typeface="Wingdings 2" pitchFamily="18" charset="2"/>
                <a:buChar char=""/>
                <a:tabLst>
                  <a:tab pos="261938" algn="l"/>
                </a:tabLst>
                <a:defRPr/>
              </a:pPr>
              <a:r>
                <a:rPr lang="en" sz="1600" b="1">
                  <a:latin typeface="Arial" charset="0"/>
                </a:rPr>
                <a:t>  Methylprednisolone 500-1000 </a:t>
              </a:r>
              <a:r>
                <a:rPr lang="en" sz="1600" b="1" i="1">
                  <a:latin typeface="Arial" charset="0"/>
                </a:rPr>
                <a:t>mg iv </a:t>
              </a:r>
              <a:r>
                <a:rPr lang="en" sz="1600" b="1">
                  <a:latin typeface="Arial" charset="0"/>
                </a:rPr>
                <a:t>infusion/day for three days and then</a:t>
              </a:r>
            </a:p>
            <a:p>
              <a:pPr algn="just" eaLnBrk="1" hangingPunct="1">
                <a:buClr>
                  <a:srgbClr val="FF7575"/>
                </a:buClr>
                <a:tabLst>
                  <a:tab pos="261938" algn="l"/>
                </a:tabLst>
                <a:defRPr/>
              </a:pPr>
              <a:endParaRPr lang="sr-Cyrl-RS" sz="800" b="1">
                <a:latin typeface="Arial" charset="0"/>
              </a:endParaRPr>
            </a:p>
            <a:p>
              <a:pPr algn="just" eaLnBrk="1" hangingPunct="1">
                <a:buClr>
                  <a:srgbClr val="FF7575"/>
                </a:buClr>
                <a:buFont typeface="Wingdings 2" pitchFamily="18" charset="2"/>
                <a:buChar char=""/>
                <a:tabLst>
                  <a:tab pos="261938" algn="l"/>
                </a:tabLst>
                <a:defRPr/>
              </a:pPr>
              <a:r>
                <a:rPr lang="en" sz="1600" b="1" smtClean="0">
                  <a:latin typeface="Arial" charset="0"/>
                </a:rPr>
                <a:t> Prednisone </a:t>
              </a:r>
              <a:r>
                <a:rPr lang="en" sz="1600" b="1">
                  <a:latin typeface="Arial" charset="0"/>
                </a:rPr>
                <a:t>1.0 </a:t>
              </a:r>
              <a:r>
                <a:rPr lang="en" sz="1600" b="1" i="1" smtClean="0">
                  <a:latin typeface="Arial" charset="0"/>
                </a:rPr>
                <a:t>mg/kg/day</a:t>
              </a:r>
              <a:r>
                <a:rPr lang="en" sz="1600" b="1" smtClean="0">
                  <a:latin typeface="Arial" charset="0"/>
                </a:rPr>
                <a:t> </a:t>
              </a:r>
              <a:r>
                <a:rPr lang="en" sz="1600" b="1">
                  <a:latin typeface="Arial" charset="0"/>
                </a:rPr>
                <a:t>(maximum dose 80 </a:t>
              </a:r>
              <a:r>
                <a:rPr lang="en" sz="1600" b="1" i="1" smtClean="0">
                  <a:latin typeface="Arial" charset="0"/>
                </a:rPr>
                <a:t>mg/day</a:t>
              </a:r>
              <a:r>
                <a:rPr lang="en" sz="1600" b="1" smtClean="0">
                  <a:latin typeface="Arial" charset="0"/>
                </a:rPr>
                <a:t>), </a:t>
              </a:r>
              <a:r>
                <a:rPr lang="en" sz="1600" b="1">
                  <a:latin typeface="Arial" charset="0"/>
                </a:rPr>
                <a:t>during 2-4 weeks</a:t>
              </a:r>
            </a:p>
            <a:p>
              <a:pPr algn="just" eaLnBrk="1" hangingPunct="1">
                <a:buClr>
                  <a:srgbClr val="FF7575"/>
                </a:buClr>
                <a:tabLst>
                  <a:tab pos="261938" algn="l"/>
                </a:tabLst>
                <a:defRPr/>
              </a:pPr>
              <a:r>
                <a:rPr lang="en" sz="800" b="1">
                  <a:latin typeface="Arial" charset="0"/>
                </a:rPr>
                <a:t> </a:t>
              </a:r>
            </a:p>
            <a:p>
              <a:pPr algn="just" eaLnBrk="1" hangingPunct="1">
                <a:buClr>
                  <a:srgbClr val="FF7575"/>
                </a:buClr>
                <a:buFont typeface="Wingdings 2" pitchFamily="18" charset="2"/>
                <a:buChar char=""/>
                <a:tabLst>
                  <a:tab pos="261938" algn="l"/>
                </a:tabLst>
                <a:defRPr/>
              </a:pPr>
              <a:r>
                <a:rPr lang="en" sz="1600" b="1" smtClean="0">
                  <a:latin typeface="Arial" charset="0"/>
                </a:rPr>
                <a:t> Cyclophosphamide </a:t>
              </a:r>
              <a:r>
                <a:rPr lang="en" sz="1600" b="1">
                  <a:latin typeface="Arial" charset="0"/>
                </a:rPr>
                <a:t>500-1000 </a:t>
              </a:r>
              <a:r>
                <a:rPr lang="en" sz="1600" b="1" i="1">
                  <a:latin typeface="Arial" charset="0"/>
                </a:rPr>
                <a:t>mg/m </a:t>
              </a:r>
              <a:r>
                <a:rPr lang="en" sz="1600" b="1" i="1" baseline="30000">
                  <a:latin typeface="Arial" charset="0"/>
                </a:rPr>
                <a:t>2</a:t>
              </a:r>
              <a:r>
                <a:rPr lang="en" sz="1600" b="1">
                  <a:latin typeface="Arial" charset="0"/>
                </a:rPr>
                <a:t> </a:t>
              </a:r>
              <a:r>
                <a:rPr lang="en" sz="1600" b="1" i="1">
                  <a:latin typeface="Arial" charset="0"/>
                </a:rPr>
                <a:t>iv</a:t>
              </a:r>
              <a:r>
                <a:rPr lang="en" sz="1600" b="1">
                  <a:latin typeface="Arial" charset="0"/>
                </a:rPr>
                <a:t> inf., 1 per month during 6 months, a</a:t>
              </a:r>
            </a:p>
            <a:p>
              <a:pPr algn="just" eaLnBrk="1" hangingPunct="1">
                <a:buClr>
                  <a:srgbClr val="FF7575"/>
                </a:buClr>
                <a:tabLst>
                  <a:tab pos="261938" algn="l"/>
                </a:tabLst>
                <a:defRPr/>
              </a:pPr>
              <a:r>
                <a:rPr lang="en" sz="1600" b="1">
                  <a:latin typeface="Arial" charset="0"/>
                </a:rPr>
                <a:t>then:</a:t>
              </a:r>
            </a:p>
            <a:p>
              <a:pPr marL="261938" algn="just" eaLnBrk="1" hangingPunct="1">
                <a:buClr>
                  <a:srgbClr val="FF7575"/>
                </a:buClr>
                <a:buFont typeface="Wingdings" pitchFamily="2" charset="2"/>
                <a:buChar char="v"/>
                <a:tabLst>
                  <a:tab pos="261938" algn="l"/>
                  <a:tab pos="542925" algn="l"/>
                </a:tabLst>
                <a:defRPr/>
              </a:pPr>
              <a:r>
                <a:rPr lang="en" sz="1600" b="1" smtClean="0">
                  <a:latin typeface="Arial" charset="0"/>
                </a:rPr>
                <a:t> 500-1000 </a:t>
              </a:r>
              <a:r>
                <a:rPr lang="en" sz="1600" b="1" i="1">
                  <a:latin typeface="Arial" charset="0"/>
                </a:rPr>
                <a:t>mg/m </a:t>
              </a:r>
              <a:r>
                <a:rPr lang="en" sz="1600" b="1" i="1" baseline="30000">
                  <a:latin typeface="Arial" charset="0"/>
                </a:rPr>
                <a:t>2 </a:t>
              </a:r>
              <a:r>
                <a:rPr lang="en" sz="1600" b="1" i="1">
                  <a:latin typeface="Arial" charset="0"/>
                </a:rPr>
                <a:t>iv </a:t>
              </a:r>
              <a:r>
                <a:rPr lang="en" sz="1600" b="1">
                  <a:latin typeface="Arial" charset="0"/>
                </a:rPr>
                <a:t>inf., once every three months for two years or</a:t>
              </a:r>
            </a:p>
            <a:p>
              <a:pPr marL="261938" algn="just" eaLnBrk="1" hangingPunct="1">
                <a:buClr>
                  <a:srgbClr val="FF7575"/>
                </a:buClr>
                <a:buFont typeface="Wingdings" pitchFamily="2" charset="2"/>
                <a:buChar char="v"/>
                <a:tabLst>
                  <a:tab pos="261938" algn="l"/>
                  <a:tab pos="536575" algn="l"/>
                </a:tabLst>
                <a:defRPr/>
              </a:pPr>
              <a:r>
                <a:rPr lang="en" sz="1600" b="1" smtClean="0">
                  <a:latin typeface="Arial" charset="0"/>
                </a:rPr>
                <a:t> 1.5-2.0 </a:t>
              </a:r>
              <a:r>
                <a:rPr lang="en" sz="1600" b="1" i="1" smtClean="0">
                  <a:latin typeface="Arial" charset="0"/>
                </a:rPr>
                <a:t>mg/kg/day</a:t>
              </a:r>
              <a:r>
                <a:rPr lang="en" sz="1600" b="1" smtClean="0">
                  <a:latin typeface="Arial" charset="0"/>
                </a:rPr>
                <a:t> </a:t>
              </a:r>
              <a:r>
                <a:rPr lang="en" sz="1600" b="1" i="1">
                  <a:latin typeface="Arial" charset="0"/>
                </a:rPr>
                <a:t>per person </a:t>
              </a:r>
              <a:r>
                <a:rPr lang="en" sz="1600" b="1">
                  <a:latin typeface="Arial" charset="0"/>
                </a:rPr>
                <a:t>within three months (12 weeks)</a:t>
              </a:r>
            </a:p>
            <a:p>
              <a:pPr marL="261938" algn="just" eaLnBrk="1" hangingPunct="1">
                <a:buClr>
                  <a:srgbClr val="FF7575"/>
                </a:buClr>
                <a:tabLst>
                  <a:tab pos="261938" algn="l"/>
                  <a:tab pos="536575" algn="l"/>
                </a:tabLst>
                <a:defRPr/>
              </a:pPr>
              <a:endParaRPr lang="sr-Latn-RS" sz="800" b="1" i="1">
                <a:latin typeface="Arial" charset="0"/>
              </a:endParaRPr>
            </a:p>
            <a:p>
              <a:pPr algn="just" eaLnBrk="1" hangingPunct="1">
                <a:buClr>
                  <a:srgbClr val="FF7575"/>
                </a:buClr>
                <a:buFont typeface="Wingdings 2" pitchFamily="18" charset="2"/>
                <a:buChar char=""/>
                <a:tabLst>
                  <a:tab pos="0" algn="l"/>
                  <a:tab pos="266700" algn="l"/>
                </a:tabLst>
                <a:defRPr/>
              </a:pPr>
              <a:r>
                <a:rPr lang="en" sz="1600" b="1" i="1">
                  <a:latin typeface="Arial" charset="0"/>
                </a:rPr>
                <a:t>  </a:t>
              </a:r>
              <a:r>
                <a:rPr lang="en" sz="1600" b="1">
                  <a:latin typeface="Arial" charset="0"/>
                </a:rPr>
                <a:t>Plasmapheresis: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itchFamily="2" charset="2"/>
                <a:buChar char="v"/>
                <a:tabLst>
                  <a:tab pos="0" algn="l"/>
                  <a:tab pos="536575" algn="l"/>
                </a:tabLst>
                <a:defRPr/>
              </a:pPr>
              <a:r>
                <a:rPr lang="en" sz="1600" b="1" smtClean="0">
                  <a:latin typeface="Arial" charset="0"/>
                </a:rPr>
                <a:t> serum </a:t>
              </a:r>
              <a:r>
                <a:rPr lang="en" sz="1600" b="1">
                  <a:latin typeface="Arial" charset="0"/>
                </a:rPr>
                <a:t>creatinine concentration less than 500 </a:t>
              </a:r>
              <a:r>
                <a:rPr lang="en" sz="1600" b="1" i="1">
                  <a:latin typeface="Arial" charset="0"/>
                  <a:sym typeface="Symbol"/>
                </a:rPr>
                <a:t>mol/l</a:t>
              </a:r>
              <a:r>
                <a:rPr lang="en" sz="1600" b="1" i="1">
                  <a:latin typeface="Arial" charset="0"/>
                </a:rPr>
                <a:t> </a:t>
              </a:r>
              <a:endParaRPr lang="sr-Latn-RS" sz="1600" b="1" i="1">
                <a:latin typeface="Arial" charset="0"/>
              </a:endParaRPr>
            </a:p>
            <a:p>
              <a:pPr lvl="1" algn="just" eaLnBrk="1" hangingPunct="1">
                <a:buClr>
                  <a:srgbClr val="FF7575"/>
                </a:buClr>
                <a:buFont typeface="Wingdings" pitchFamily="2" charset="2"/>
                <a:buChar char="v"/>
                <a:tabLst>
                  <a:tab pos="0" algn="l"/>
                  <a:tab pos="536575" algn="l"/>
                </a:tabLst>
                <a:defRPr/>
              </a:pPr>
              <a:r>
                <a:rPr lang="en" sz="1600" b="1">
                  <a:latin typeface="Arial" charset="0"/>
                </a:rPr>
                <a:t> every or every other day (7 sessions in 14 days)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itchFamily="2" charset="2"/>
                <a:buChar char="v"/>
                <a:tabLst>
                  <a:tab pos="0" algn="l"/>
                  <a:tab pos="536575" algn="l"/>
                </a:tabLst>
                <a:defRPr/>
              </a:pPr>
              <a:r>
                <a:rPr lang="en" sz="1600" b="1" smtClean="0">
                  <a:latin typeface="Arial" charset="0"/>
                </a:rPr>
                <a:t> 1.0-1.5 </a:t>
              </a:r>
              <a:r>
                <a:rPr lang="en" sz="1600" b="1">
                  <a:latin typeface="Arial" charset="0"/>
                </a:rPr>
                <a:t>plasma volume changes </a:t>
              </a:r>
              <a:r>
                <a:rPr lang="en" sz="1600" b="1" smtClean="0">
                  <a:latin typeface="Arial" charset="0"/>
                </a:rPr>
                <a:t>(</a:t>
              </a:r>
              <a:r>
                <a:rPr lang="en" sz="1600" b="1" smtClean="0">
                  <a:latin typeface="Arial" charset="0"/>
                  <a:sym typeface="Symbol"/>
                </a:rPr>
                <a:t>3000-4000 </a:t>
              </a:r>
              <a:r>
                <a:rPr lang="en" sz="1600" b="1" i="1">
                  <a:latin typeface="Arial" charset="0"/>
                  <a:sym typeface="Symbol"/>
                </a:rPr>
                <a:t>ml</a:t>
              </a:r>
              <a:r>
                <a:rPr lang="en" sz="1600" b="1">
                  <a:latin typeface="Arial" charset="0"/>
                  <a:sym typeface="Symbol"/>
                </a:rPr>
                <a:t> plasma)</a:t>
              </a:r>
              <a:endParaRPr lang="sr-Cyrl-RS" sz="1600" b="1">
                <a:latin typeface="Arial" charset="0"/>
              </a:endParaRPr>
            </a:p>
            <a:p>
              <a:pPr lvl="1" algn="just" eaLnBrk="1" hangingPunct="1">
                <a:buClr>
                  <a:srgbClr val="FF7575"/>
                </a:buClr>
                <a:buFont typeface="Wingdings" pitchFamily="2" charset="2"/>
                <a:buChar char="v"/>
                <a:tabLst>
                  <a:tab pos="0" algn="l"/>
                  <a:tab pos="536575" algn="l"/>
                </a:tabLst>
                <a:defRPr/>
              </a:pPr>
              <a:r>
                <a:rPr lang="en" sz="1600" b="1" smtClean="0">
                  <a:latin typeface="Arial" charset="0"/>
                </a:rPr>
                <a:t> fresh </a:t>
              </a:r>
              <a:r>
                <a:rPr lang="en" sz="1600" b="1">
                  <a:latin typeface="Arial" charset="0"/>
                </a:rPr>
                <a:t>frozen plasma is used for plasma substitution</a:t>
              </a:r>
            </a:p>
            <a:p>
              <a:pPr lvl="1" algn="just" eaLnBrk="1" hangingPunct="1">
                <a:buClr>
                  <a:srgbClr val="FF7575"/>
                </a:buClr>
                <a:tabLst>
                  <a:tab pos="0" algn="l"/>
                  <a:tab pos="536575" algn="l"/>
                </a:tabLst>
                <a:defRPr/>
              </a:pPr>
              <a:endParaRPr lang="sr-Cyrl-RS" sz="800" b="1">
                <a:latin typeface="Arial" charset="0"/>
              </a:endParaRPr>
            </a:p>
            <a:p>
              <a:pPr marL="266700" lvl="1" indent="-266700" algn="just" eaLnBrk="1" hangingPunct="1">
                <a:buClr>
                  <a:srgbClr val="FF7575"/>
                </a:buClr>
                <a:buFont typeface="Wingdings 2" pitchFamily="18" charset="2"/>
                <a:buChar char=""/>
                <a:tabLst>
                  <a:tab pos="0" algn="l"/>
                  <a:tab pos="536575" algn="l"/>
                </a:tabLst>
                <a:defRPr/>
              </a:pPr>
              <a:r>
                <a:rPr lang="en" sz="1600" b="1">
                  <a:latin typeface="Arial" charset="0"/>
                </a:rPr>
                <a:t>Hemodialysis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itchFamily="2" charset="2"/>
                <a:buChar char="v"/>
                <a:tabLst>
                  <a:tab pos="0" algn="l"/>
                  <a:tab pos="536575" algn="l"/>
                </a:tabLst>
                <a:defRPr/>
              </a:pPr>
              <a:endParaRPr lang="sr-Cyrl-RS" sz="1600" b="1">
                <a:latin typeface="Arial" charset="0"/>
              </a:endParaRPr>
            </a:p>
            <a:p>
              <a:pPr lvl="1" algn="just" eaLnBrk="1" hangingPunct="1">
                <a:buClr>
                  <a:srgbClr val="FF7575"/>
                </a:buClr>
                <a:buFont typeface="Wingdings" pitchFamily="2" charset="2"/>
                <a:buChar char="v"/>
                <a:tabLst>
                  <a:tab pos="0" algn="l"/>
                  <a:tab pos="536575" algn="l"/>
                </a:tabLst>
                <a:defRPr/>
              </a:pPr>
              <a:endParaRPr lang="sr-Cyrl-RS" sz="1600" b="1">
                <a:latin typeface="Arial" charset="0"/>
              </a:endParaRPr>
            </a:p>
            <a:p>
              <a:pPr lvl="1" algn="just" eaLnBrk="1" hangingPunct="1">
                <a:buClr>
                  <a:srgbClr val="FF7575"/>
                </a:buClr>
                <a:buFont typeface="Wingdings" pitchFamily="2" charset="2"/>
                <a:buChar char="v"/>
                <a:tabLst>
                  <a:tab pos="0" algn="l"/>
                  <a:tab pos="536575" algn="l"/>
                </a:tabLst>
                <a:defRPr/>
              </a:pPr>
              <a:endParaRPr lang="sr-Cyrl-RS" sz="1600" b="1">
                <a:latin typeface="Arial" charset="0"/>
              </a:endParaRPr>
            </a:p>
            <a:p>
              <a:pPr lvl="1" algn="just" eaLnBrk="1" hangingPunct="1">
                <a:buClr>
                  <a:srgbClr val="FF7575"/>
                </a:buClr>
                <a:buFont typeface="Wingdings" pitchFamily="2" charset="2"/>
                <a:buChar char="v"/>
                <a:tabLst>
                  <a:tab pos="261938" algn="l"/>
                </a:tabLst>
                <a:defRPr/>
              </a:pPr>
              <a:endParaRPr lang="sr-Cyrl-CS" sz="800" b="1" i="1"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8"/>
          <p:cNvGrpSpPr>
            <a:grpSpLocks/>
          </p:cNvGrpSpPr>
          <p:nvPr/>
        </p:nvGrpSpPr>
        <p:grpSpPr bwMode="auto">
          <a:xfrm>
            <a:off x="277813" y="1111251"/>
            <a:ext cx="8570912" cy="995681"/>
            <a:chOff x="277813" y="1110792"/>
            <a:chExt cx="8570913" cy="995846"/>
          </a:xfrm>
        </p:grpSpPr>
        <p:sp>
          <p:nvSpPr>
            <p:cNvPr id="6147" name="Rectangle 3"/>
            <p:cNvSpPr>
              <a:spLocks noChangeArrowheads="1"/>
            </p:cNvSpPr>
            <p:nvPr/>
          </p:nvSpPr>
          <p:spPr bwMode="auto">
            <a:xfrm>
              <a:off x="322944" y="1110792"/>
              <a:ext cx="8497888" cy="936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3600" b="1"/>
                <a:t>ACUTE NEPHRITIC </a:t>
              </a:r>
              <a:r>
                <a:rPr lang="en" altLang="en-US" sz="3600" b="1" smtClean="0"/>
                <a:t>SINDROMA</a:t>
              </a:r>
              <a:endParaRPr lang="sr-Latn-CS" altLang="en-US" sz="3600" b="1"/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2400" b="1"/>
                <a:t>GLOMERULAR KIDNEY DISEASES</a:t>
              </a:r>
              <a:endParaRPr lang="sr-Cyrl-CS" altLang="en-US" sz="2400" b="1"/>
            </a:p>
          </p:txBody>
        </p:sp>
        <p:sp>
          <p:nvSpPr>
            <p:cNvPr id="6148" name="Line 4"/>
            <p:cNvSpPr>
              <a:spLocks noChangeShapeType="1"/>
            </p:cNvSpPr>
            <p:nvPr/>
          </p:nvSpPr>
          <p:spPr bwMode="auto">
            <a:xfrm>
              <a:off x="277813" y="2106638"/>
              <a:ext cx="8570913" cy="0"/>
            </a:xfrm>
            <a:prstGeom prst="line">
              <a:avLst/>
            </a:prstGeom>
            <a:noFill/>
            <a:ln w="38100">
              <a:solidFill>
                <a:srgbClr val="FF797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5"/>
          <p:cNvGrpSpPr>
            <a:grpSpLocks/>
          </p:cNvGrpSpPr>
          <p:nvPr/>
        </p:nvGrpSpPr>
        <p:grpSpPr bwMode="auto">
          <a:xfrm>
            <a:off x="247650" y="869950"/>
            <a:ext cx="8621713" cy="5734050"/>
            <a:chOff x="247650" y="869950"/>
            <a:chExt cx="8621713" cy="5734050"/>
          </a:xfrm>
        </p:grpSpPr>
        <p:grpSp>
          <p:nvGrpSpPr>
            <p:cNvPr id="49155" name="Group 5"/>
            <p:cNvGrpSpPr>
              <a:grpSpLocks/>
            </p:cNvGrpSpPr>
            <p:nvPr/>
          </p:nvGrpSpPr>
          <p:grpSpPr bwMode="auto">
            <a:xfrm>
              <a:off x="247650" y="869950"/>
              <a:ext cx="8621713" cy="871538"/>
              <a:chOff x="247197" y="869955"/>
              <a:chExt cx="8621713" cy="870898"/>
            </a:xfrm>
          </p:grpSpPr>
          <p:sp>
            <p:nvSpPr>
              <p:cNvPr id="49157" name="Rectangle 3"/>
              <p:cNvSpPr>
                <a:spLocks noChangeArrowheads="1"/>
              </p:cNvSpPr>
              <p:nvPr/>
            </p:nvSpPr>
            <p:spPr bwMode="auto">
              <a:xfrm>
                <a:off x="247197" y="869955"/>
                <a:ext cx="8621713" cy="8708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" altLang="en-US" sz="2800" b="1"/>
                  <a:t>RAPIDLY PROGRESSIVE GLOMERULONEPHRITIS</a:t>
                </a:r>
                <a:endParaRPr lang="en-US" altLang="en-US" sz="2800" b="1" i="1"/>
              </a:p>
            </p:txBody>
          </p:sp>
          <p:sp>
            <p:nvSpPr>
              <p:cNvPr id="49158" name="Line 5"/>
              <p:cNvSpPr>
                <a:spLocks noChangeShapeType="1"/>
              </p:cNvSpPr>
              <p:nvPr/>
            </p:nvSpPr>
            <p:spPr bwMode="auto">
              <a:xfrm flipV="1">
                <a:off x="320449" y="1495710"/>
                <a:ext cx="8433026" cy="1768"/>
              </a:xfrm>
              <a:prstGeom prst="line">
                <a:avLst/>
              </a:prstGeom>
              <a:noFill/>
              <a:ln w="38100">
                <a:solidFill>
                  <a:srgbClr val="FF757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7347" name="Rectangle 7"/>
            <p:cNvSpPr>
              <a:spLocks noChangeArrowheads="1"/>
            </p:cNvSpPr>
            <p:nvPr/>
          </p:nvSpPr>
          <p:spPr bwMode="auto">
            <a:xfrm>
              <a:off x="339725" y="1411288"/>
              <a:ext cx="8413750" cy="5192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just" eaLnBrk="1" hangingPunct="1">
                <a:buClr>
                  <a:srgbClr val="FF7575"/>
                </a:buClr>
                <a:buFont typeface="Wingdings" pitchFamily="2" charset="2"/>
                <a:buNone/>
                <a:tabLst>
                  <a:tab pos="261938" algn="l"/>
                </a:tabLst>
                <a:defRPr/>
              </a:pPr>
              <a:r>
                <a:rPr lang="en" sz="2000" b="1">
                  <a:latin typeface="Arial" charset="0"/>
                </a:rPr>
                <a:t>TREATMENT</a:t>
              </a:r>
            </a:p>
            <a:p>
              <a:pPr algn="just" eaLnBrk="1" hangingPunct="1">
                <a:buClr>
                  <a:srgbClr val="FF7575"/>
                </a:buClr>
                <a:tabLst>
                  <a:tab pos="261938" algn="l"/>
                </a:tabLst>
                <a:defRPr/>
              </a:pPr>
              <a:r>
                <a:rPr lang="en" sz="1600" b="1">
                  <a:latin typeface="Arial" charset="0"/>
                </a:rPr>
                <a:t>RAPIDLY PROGRESSIVE GLOMERULONEPHRITIS TYPE 3</a:t>
              </a:r>
            </a:p>
            <a:p>
              <a:pPr algn="just" eaLnBrk="1" hangingPunct="1">
                <a:buClr>
                  <a:srgbClr val="FF7575"/>
                </a:buClr>
                <a:tabLst>
                  <a:tab pos="261938" algn="l"/>
                </a:tabLst>
                <a:defRPr/>
              </a:pPr>
              <a:endParaRPr lang="sr-Cyrl-CS" sz="400" b="1">
                <a:latin typeface="Arial" charset="0"/>
              </a:endParaRPr>
            </a:p>
            <a:p>
              <a:pPr algn="just" eaLnBrk="1" hangingPunct="1">
                <a:buClr>
                  <a:srgbClr val="FF7575"/>
                </a:buClr>
                <a:buFont typeface="Wingdings 2" pitchFamily="18" charset="2"/>
                <a:buChar char=""/>
                <a:tabLst>
                  <a:tab pos="261938" algn="l"/>
                </a:tabLst>
                <a:defRPr/>
              </a:pPr>
              <a:r>
                <a:rPr lang="en" sz="1600" b="1">
                  <a:latin typeface="Arial" charset="0"/>
                </a:rPr>
                <a:t> </a:t>
              </a:r>
              <a:r>
                <a:rPr lang="en" sz="1600" b="1" smtClean="0">
                  <a:latin typeface="Arial" charset="0"/>
                </a:rPr>
                <a:t>Methylprednisolone </a:t>
              </a:r>
              <a:r>
                <a:rPr lang="en" sz="1600" b="1">
                  <a:latin typeface="Arial" charset="0"/>
                </a:rPr>
                <a:t>500-1000 </a:t>
              </a:r>
              <a:r>
                <a:rPr lang="en" sz="1600" b="1" i="1">
                  <a:latin typeface="Arial" charset="0"/>
                </a:rPr>
                <a:t>mg iv </a:t>
              </a:r>
              <a:r>
                <a:rPr lang="en" sz="1600" b="1">
                  <a:latin typeface="Arial" charset="0"/>
                </a:rPr>
                <a:t>infusion/day for three days and then</a:t>
              </a:r>
            </a:p>
            <a:p>
              <a:pPr algn="just" eaLnBrk="1" hangingPunct="1">
                <a:buClr>
                  <a:srgbClr val="FF7575"/>
                </a:buClr>
                <a:tabLst>
                  <a:tab pos="261938" algn="l"/>
                </a:tabLst>
                <a:defRPr/>
              </a:pPr>
              <a:endParaRPr lang="sr-Cyrl-RS" sz="800" b="1">
                <a:latin typeface="Arial" charset="0"/>
              </a:endParaRPr>
            </a:p>
            <a:p>
              <a:pPr algn="just" eaLnBrk="1" hangingPunct="1">
                <a:buClr>
                  <a:srgbClr val="FF7575"/>
                </a:buClr>
                <a:buFont typeface="Wingdings 2" pitchFamily="18" charset="2"/>
                <a:buChar char=""/>
                <a:tabLst>
                  <a:tab pos="261938" algn="l"/>
                </a:tabLst>
                <a:defRPr/>
              </a:pPr>
              <a:r>
                <a:rPr lang="en" sz="1600" b="1" smtClean="0">
                  <a:latin typeface="Arial" charset="0"/>
                </a:rPr>
                <a:t> Prednisone </a:t>
              </a:r>
              <a:r>
                <a:rPr lang="en" sz="1600" b="1">
                  <a:latin typeface="Arial" charset="0"/>
                </a:rPr>
                <a:t>1.0 </a:t>
              </a:r>
              <a:r>
                <a:rPr lang="en" sz="1600" b="1" i="1">
                  <a:latin typeface="Arial" charset="0"/>
                </a:rPr>
                <a:t>mg/kg </a:t>
              </a:r>
              <a:r>
                <a:rPr lang="en" sz="1600" b="1">
                  <a:latin typeface="Arial" charset="0"/>
                </a:rPr>
                <a:t>/ day (maximum dose 80 </a:t>
              </a:r>
              <a:r>
                <a:rPr lang="en" sz="1600" b="1" i="1" smtClean="0">
                  <a:latin typeface="Arial" charset="0"/>
                </a:rPr>
                <a:t>mg</a:t>
              </a:r>
              <a:r>
                <a:rPr lang="en" sz="1600" b="1" smtClean="0">
                  <a:latin typeface="Arial" charset="0"/>
                </a:rPr>
                <a:t>/day</a:t>
              </a:r>
              <a:r>
                <a:rPr lang="en" sz="1600" b="1">
                  <a:latin typeface="Arial" charset="0"/>
                </a:rPr>
                <a:t>), during 2-4 weeks</a:t>
              </a:r>
            </a:p>
            <a:p>
              <a:pPr algn="just" eaLnBrk="1" hangingPunct="1">
                <a:buClr>
                  <a:srgbClr val="FF7575"/>
                </a:buClr>
                <a:tabLst>
                  <a:tab pos="261938" algn="l"/>
                </a:tabLst>
                <a:defRPr/>
              </a:pPr>
              <a:r>
                <a:rPr lang="en" sz="800" b="1">
                  <a:latin typeface="Arial" charset="0"/>
                </a:rPr>
                <a:t> </a:t>
              </a:r>
            </a:p>
            <a:p>
              <a:pPr algn="just" eaLnBrk="1" hangingPunct="1">
                <a:buClr>
                  <a:srgbClr val="FF7575"/>
                </a:buClr>
                <a:buFont typeface="Wingdings 2" pitchFamily="18" charset="2"/>
                <a:buChar char=""/>
                <a:tabLst>
                  <a:tab pos="261938" algn="l"/>
                </a:tabLst>
                <a:defRPr/>
              </a:pPr>
              <a:r>
                <a:rPr lang="en" sz="1600" b="1" smtClean="0">
                  <a:latin typeface="Arial" charset="0"/>
                </a:rPr>
                <a:t> Cyclophosphamide </a:t>
              </a:r>
              <a:r>
                <a:rPr lang="en" sz="1600" b="1">
                  <a:latin typeface="Arial" charset="0"/>
                </a:rPr>
                <a:t>500-1000 </a:t>
              </a:r>
              <a:r>
                <a:rPr lang="en" sz="1600" b="1" i="1">
                  <a:latin typeface="Arial" charset="0"/>
                </a:rPr>
                <a:t>mg/m </a:t>
              </a:r>
              <a:r>
                <a:rPr lang="en" sz="1600" b="1" i="1" baseline="30000">
                  <a:latin typeface="Arial" charset="0"/>
                </a:rPr>
                <a:t>2</a:t>
              </a:r>
              <a:r>
                <a:rPr lang="en" sz="1600" b="1">
                  <a:latin typeface="Arial" charset="0"/>
                </a:rPr>
                <a:t> </a:t>
              </a:r>
              <a:r>
                <a:rPr lang="en" sz="1600" b="1" i="1">
                  <a:latin typeface="Arial" charset="0"/>
                </a:rPr>
                <a:t>iv</a:t>
              </a:r>
              <a:r>
                <a:rPr lang="en" sz="1600" b="1">
                  <a:latin typeface="Arial" charset="0"/>
                </a:rPr>
                <a:t> inf., 1 per month during 6 months, a</a:t>
              </a:r>
            </a:p>
            <a:p>
              <a:pPr algn="just" eaLnBrk="1" hangingPunct="1">
                <a:buClr>
                  <a:srgbClr val="FF7575"/>
                </a:buClr>
                <a:tabLst>
                  <a:tab pos="261938" algn="l"/>
                </a:tabLst>
                <a:defRPr/>
              </a:pPr>
              <a:r>
                <a:rPr lang="en" sz="1600" b="1">
                  <a:latin typeface="Arial" charset="0"/>
                </a:rPr>
                <a:t>then:</a:t>
              </a:r>
            </a:p>
            <a:p>
              <a:pPr marL="261938" algn="just" eaLnBrk="1" hangingPunct="1">
                <a:buClr>
                  <a:srgbClr val="FF7575"/>
                </a:buClr>
                <a:buFont typeface="Wingdings" pitchFamily="2" charset="2"/>
                <a:buChar char="v"/>
                <a:tabLst>
                  <a:tab pos="261938" algn="l"/>
                  <a:tab pos="536575" algn="l"/>
                </a:tabLst>
                <a:defRPr/>
              </a:pPr>
              <a:r>
                <a:rPr lang="en" sz="1600" b="1" smtClean="0">
                  <a:latin typeface="Arial" charset="0"/>
                </a:rPr>
                <a:t> 500-1000 </a:t>
              </a:r>
              <a:r>
                <a:rPr lang="en" sz="1600" b="1" i="1">
                  <a:latin typeface="Arial" charset="0"/>
                </a:rPr>
                <a:t>mg/m </a:t>
              </a:r>
              <a:r>
                <a:rPr lang="en" sz="1600" b="1" i="1" baseline="30000">
                  <a:latin typeface="Arial" charset="0"/>
                </a:rPr>
                <a:t>2 </a:t>
              </a:r>
              <a:r>
                <a:rPr lang="en" sz="1600" b="1" i="1">
                  <a:latin typeface="Arial" charset="0"/>
                </a:rPr>
                <a:t>iv </a:t>
              </a:r>
              <a:r>
                <a:rPr lang="en" sz="1600" b="1">
                  <a:latin typeface="Arial" charset="0"/>
                </a:rPr>
                <a:t>inf., once every three months for two years or</a:t>
              </a:r>
            </a:p>
            <a:p>
              <a:pPr marL="261938" algn="just" eaLnBrk="1" hangingPunct="1">
                <a:buClr>
                  <a:srgbClr val="FF7575"/>
                </a:buClr>
                <a:buFont typeface="Wingdings" pitchFamily="2" charset="2"/>
                <a:buChar char="v"/>
                <a:tabLst>
                  <a:tab pos="261938" algn="l"/>
                  <a:tab pos="536575" algn="l"/>
                </a:tabLst>
                <a:defRPr/>
              </a:pPr>
              <a:r>
                <a:rPr lang="en" sz="1600" b="1" smtClean="0">
                  <a:latin typeface="Arial" charset="0"/>
                </a:rPr>
                <a:t> 1.5-2.0 </a:t>
              </a:r>
              <a:r>
                <a:rPr lang="en" sz="1600" b="1" i="1" smtClean="0">
                  <a:latin typeface="Arial" charset="0"/>
                </a:rPr>
                <a:t>mg/kg</a:t>
              </a:r>
              <a:r>
                <a:rPr lang="en" sz="1600" b="1" smtClean="0">
                  <a:latin typeface="Arial" charset="0"/>
                </a:rPr>
                <a:t>/ </a:t>
              </a:r>
              <a:r>
                <a:rPr lang="en" sz="1600" b="1">
                  <a:latin typeface="Arial" charset="0"/>
                </a:rPr>
                <a:t>day </a:t>
              </a:r>
              <a:r>
                <a:rPr lang="en" sz="1600" b="1" i="1">
                  <a:latin typeface="Arial" charset="0"/>
                </a:rPr>
                <a:t>per person </a:t>
              </a:r>
              <a:r>
                <a:rPr lang="en" sz="1600" b="1">
                  <a:latin typeface="Arial" charset="0"/>
                </a:rPr>
                <a:t>within three months (12 weeks)</a:t>
              </a:r>
            </a:p>
            <a:p>
              <a:pPr marL="261938" algn="just" eaLnBrk="1" hangingPunct="1">
                <a:buClr>
                  <a:srgbClr val="FF7575"/>
                </a:buClr>
                <a:tabLst>
                  <a:tab pos="261938" algn="l"/>
                  <a:tab pos="536575" algn="l"/>
                </a:tabLst>
                <a:defRPr/>
              </a:pPr>
              <a:endParaRPr lang="sr-Latn-RS" sz="800" b="1" i="1">
                <a:latin typeface="Arial" charset="0"/>
              </a:endParaRPr>
            </a:p>
            <a:p>
              <a:pPr algn="just" eaLnBrk="1" hangingPunct="1">
                <a:buClr>
                  <a:srgbClr val="FF7575"/>
                </a:buClr>
                <a:buFont typeface="Wingdings 2" pitchFamily="18" charset="2"/>
                <a:buChar char=""/>
                <a:tabLst>
                  <a:tab pos="0" algn="l"/>
                  <a:tab pos="266700" algn="l"/>
                </a:tabLst>
                <a:defRPr/>
              </a:pPr>
              <a:r>
                <a:rPr lang="en" sz="1600" b="1" i="1">
                  <a:latin typeface="Arial" charset="0"/>
                </a:rPr>
                <a:t>  </a:t>
              </a:r>
              <a:r>
                <a:rPr lang="en" sz="1600" b="1">
                  <a:latin typeface="Arial" charset="0"/>
                </a:rPr>
                <a:t>Plasmapheresis: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itchFamily="2" charset="2"/>
                <a:buChar char="v"/>
                <a:tabLst>
                  <a:tab pos="0" algn="l"/>
                  <a:tab pos="536575" algn="l"/>
                </a:tabLst>
                <a:defRPr/>
              </a:pPr>
              <a:r>
                <a:rPr lang="en" sz="1600" b="1" smtClean="0">
                  <a:latin typeface="Arial" charset="0"/>
                </a:rPr>
                <a:t> serum </a:t>
              </a:r>
              <a:r>
                <a:rPr lang="en" sz="1600" b="1">
                  <a:latin typeface="Arial" charset="0"/>
                </a:rPr>
                <a:t>creatinine concentration less than 500 </a:t>
              </a:r>
              <a:r>
                <a:rPr lang="en" sz="1600" b="1" i="1">
                  <a:latin typeface="Arial" charset="0"/>
                  <a:sym typeface="Symbol"/>
                </a:rPr>
                <a:t>mol/l</a:t>
              </a:r>
              <a:r>
                <a:rPr lang="en" sz="1600" b="1" i="1">
                  <a:latin typeface="Arial" charset="0"/>
                </a:rPr>
                <a:t> </a:t>
              </a:r>
              <a:endParaRPr lang="sr-Latn-RS" sz="1600" b="1" i="1">
                <a:latin typeface="Arial" charset="0"/>
              </a:endParaRPr>
            </a:p>
            <a:p>
              <a:pPr lvl="1" algn="just" eaLnBrk="1" hangingPunct="1">
                <a:buClr>
                  <a:srgbClr val="FF7575"/>
                </a:buClr>
                <a:buFont typeface="Wingdings" pitchFamily="2" charset="2"/>
                <a:buChar char="v"/>
                <a:tabLst>
                  <a:tab pos="0" algn="l"/>
                  <a:tab pos="536575" algn="l"/>
                </a:tabLst>
                <a:defRPr/>
              </a:pPr>
              <a:r>
                <a:rPr lang="en" sz="1600" b="1">
                  <a:latin typeface="Arial" charset="0"/>
                </a:rPr>
                <a:t> every or every other day (7 sessions in 14 days)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itchFamily="2" charset="2"/>
                <a:buChar char="v"/>
                <a:tabLst>
                  <a:tab pos="0" algn="l"/>
                  <a:tab pos="536575" algn="l"/>
                </a:tabLst>
                <a:defRPr/>
              </a:pPr>
              <a:r>
                <a:rPr lang="en" sz="1600" b="1" smtClean="0">
                  <a:latin typeface="Arial" charset="0"/>
                </a:rPr>
                <a:t> 1.0-1.5 </a:t>
              </a:r>
              <a:r>
                <a:rPr lang="en" sz="1600" b="1">
                  <a:latin typeface="Arial" charset="0"/>
                </a:rPr>
                <a:t>plasma volume changes </a:t>
              </a:r>
              <a:r>
                <a:rPr lang="en" sz="1600" b="1" smtClean="0">
                  <a:latin typeface="Arial" charset="0"/>
                </a:rPr>
                <a:t>(</a:t>
              </a:r>
              <a:r>
                <a:rPr lang="en" sz="1600" b="1" smtClean="0">
                  <a:latin typeface="Arial" charset="0"/>
                  <a:sym typeface="Symbol"/>
                </a:rPr>
                <a:t>3000-4000 </a:t>
              </a:r>
              <a:r>
                <a:rPr lang="en" sz="1600" b="1" i="1">
                  <a:latin typeface="Arial" charset="0"/>
                  <a:sym typeface="Symbol"/>
                </a:rPr>
                <a:t>ml</a:t>
              </a:r>
              <a:r>
                <a:rPr lang="en" sz="1600" b="1">
                  <a:latin typeface="Arial" charset="0"/>
                  <a:sym typeface="Symbol"/>
                </a:rPr>
                <a:t> plasma)</a:t>
              </a:r>
              <a:endParaRPr lang="sr-Cyrl-RS" sz="1600" b="1">
                <a:latin typeface="Arial" charset="0"/>
              </a:endParaRPr>
            </a:p>
            <a:p>
              <a:pPr lvl="1" algn="just" eaLnBrk="1" hangingPunct="1">
                <a:buClr>
                  <a:srgbClr val="FF7575"/>
                </a:buClr>
                <a:buFont typeface="Wingdings" pitchFamily="2" charset="2"/>
                <a:buChar char="v"/>
                <a:tabLst>
                  <a:tab pos="0" algn="l"/>
                  <a:tab pos="536575" algn="l"/>
                </a:tabLst>
                <a:defRPr/>
              </a:pPr>
              <a:r>
                <a:rPr lang="en" sz="1600" b="1" smtClean="0">
                  <a:latin typeface="Arial" charset="0"/>
                </a:rPr>
                <a:t> 5</a:t>
              </a:r>
              <a:r>
                <a:rPr lang="en" sz="1600" b="1">
                  <a:latin typeface="Arial" charset="0"/>
                </a:rPr>
                <a:t>% albumin solution is used for plasma substitution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itchFamily="2" charset="2"/>
                <a:buChar char="v"/>
                <a:tabLst>
                  <a:tab pos="0" algn="l"/>
                  <a:tab pos="536575" algn="l"/>
                </a:tabLst>
                <a:defRPr/>
              </a:pPr>
              <a:r>
                <a:rPr lang="en" sz="1600" b="1" smtClean="0">
                  <a:latin typeface="Arial" charset="0"/>
                </a:rPr>
                <a:t> diffuse </a:t>
              </a:r>
              <a:r>
                <a:rPr lang="en" sz="1600" b="1">
                  <a:latin typeface="Arial" charset="0"/>
                </a:rPr>
                <a:t>alveolar hemorrhage: </a:t>
              </a:r>
              <a:r>
                <a:rPr lang="en" sz="1600" b="1" i="1">
                  <a:latin typeface="Arial" charset="0"/>
                </a:rPr>
                <a:t>SSP is used for substitution</a:t>
              </a:r>
              <a:endParaRPr lang="sr-Cyrl-RS" sz="1600" b="1" i="1">
                <a:latin typeface="Arial" charset="0"/>
              </a:endParaRPr>
            </a:p>
            <a:p>
              <a:pPr lvl="1" algn="just" eaLnBrk="1" hangingPunct="1">
                <a:buClr>
                  <a:srgbClr val="FF7575"/>
                </a:buClr>
                <a:tabLst>
                  <a:tab pos="0" algn="l"/>
                  <a:tab pos="536575" algn="l"/>
                </a:tabLst>
                <a:defRPr/>
              </a:pPr>
              <a:endParaRPr lang="sr-Latn-RS" sz="800" b="1" i="1">
                <a:latin typeface="Arial" charset="0"/>
              </a:endParaRPr>
            </a:p>
            <a:p>
              <a:pPr marL="266700" lvl="1" indent="-266700" algn="just" eaLnBrk="1" hangingPunct="1">
                <a:buClr>
                  <a:srgbClr val="FF7575"/>
                </a:buClr>
                <a:buFont typeface="Wingdings 2" pitchFamily="18" charset="2"/>
                <a:buChar char=""/>
                <a:tabLst>
                  <a:tab pos="0" algn="l"/>
                  <a:tab pos="536575" algn="l"/>
                </a:tabLst>
                <a:defRPr/>
              </a:pPr>
              <a:r>
                <a:rPr lang="en" sz="1600" b="1" i="1">
                  <a:latin typeface="Arial" charset="0"/>
                </a:rPr>
                <a:t> </a:t>
              </a:r>
              <a:r>
                <a:rPr lang="en" sz="1600" b="1">
                  <a:latin typeface="Arial" charset="0"/>
                </a:rPr>
                <a:t>Hemodialysis</a:t>
              </a:r>
              <a:endParaRPr lang="sr-Latn-RS" sz="1600" b="1">
                <a:latin typeface="Arial" charset="0"/>
              </a:endParaRPr>
            </a:p>
            <a:p>
              <a:pPr lvl="1" algn="just" eaLnBrk="1" hangingPunct="1">
                <a:buClr>
                  <a:srgbClr val="FF7575"/>
                </a:buClr>
                <a:buFont typeface="Wingdings" pitchFamily="2" charset="2"/>
                <a:buChar char="v"/>
                <a:tabLst>
                  <a:tab pos="0" algn="l"/>
                  <a:tab pos="536575" algn="l"/>
                </a:tabLst>
                <a:defRPr/>
              </a:pPr>
              <a:endParaRPr lang="sr-Latn-RS" sz="1600" b="1" i="1">
                <a:latin typeface="Arial" charset="0"/>
              </a:endParaRPr>
            </a:p>
            <a:p>
              <a:pPr lvl="1" algn="just" eaLnBrk="1" hangingPunct="1">
                <a:buClr>
                  <a:srgbClr val="FF7575"/>
                </a:buClr>
                <a:tabLst>
                  <a:tab pos="0" algn="l"/>
                  <a:tab pos="536575" algn="l"/>
                </a:tabLst>
                <a:defRPr/>
              </a:pPr>
              <a:endParaRPr lang="sr-Cyrl-RS" sz="1600" b="1" i="1">
                <a:latin typeface="Arial" charset="0"/>
              </a:endParaRPr>
            </a:p>
            <a:p>
              <a:pPr lvl="1" algn="just" eaLnBrk="1" hangingPunct="1">
                <a:buClr>
                  <a:srgbClr val="FF7575"/>
                </a:buClr>
                <a:tabLst>
                  <a:tab pos="261938" algn="l"/>
                </a:tabLst>
                <a:defRPr/>
              </a:pPr>
              <a:endParaRPr lang="sr-Cyrl-CS" sz="800" b="1" i="1"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6"/>
          <p:cNvGrpSpPr>
            <a:grpSpLocks/>
          </p:cNvGrpSpPr>
          <p:nvPr/>
        </p:nvGrpSpPr>
        <p:grpSpPr bwMode="auto">
          <a:xfrm>
            <a:off x="257175" y="935038"/>
            <a:ext cx="8621713" cy="4322762"/>
            <a:chOff x="257175" y="1035694"/>
            <a:chExt cx="8621713" cy="4324810"/>
          </a:xfrm>
        </p:grpSpPr>
        <p:sp>
          <p:nvSpPr>
            <p:cNvPr id="7171" name="Rectangle 3"/>
            <p:cNvSpPr>
              <a:spLocks noChangeArrowheads="1"/>
            </p:cNvSpPr>
            <p:nvPr/>
          </p:nvSpPr>
          <p:spPr bwMode="auto">
            <a:xfrm>
              <a:off x="257175" y="1035694"/>
              <a:ext cx="8621713" cy="914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2800" b="1"/>
                <a:t>ACUTE NEPHRITIC SYNDROME</a:t>
              </a:r>
              <a:endParaRPr lang="sr-Latn-CS" altLang="en-US" sz="2800" b="1" i="1"/>
            </a:p>
          </p:txBody>
        </p:sp>
        <p:sp>
          <p:nvSpPr>
            <p:cNvPr id="7172" name="Line 5"/>
            <p:cNvSpPr>
              <a:spLocks noChangeShapeType="1"/>
            </p:cNvSpPr>
            <p:nvPr/>
          </p:nvSpPr>
          <p:spPr bwMode="auto">
            <a:xfrm flipV="1">
              <a:off x="320675" y="1737812"/>
              <a:ext cx="8432800" cy="1587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3" name="Rectangle 6"/>
            <p:cNvSpPr>
              <a:spLocks noChangeArrowheads="1"/>
            </p:cNvSpPr>
            <p:nvPr/>
          </p:nvSpPr>
          <p:spPr bwMode="auto">
            <a:xfrm>
              <a:off x="320675" y="1772754"/>
              <a:ext cx="8432800" cy="3587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en" altLang="en-US" sz="2000" b="1"/>
                <a:t>DEFINITION :</a:t>
              </a: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endParaRPr lang="sr-Latn-CS" altLang="en-US" sz="400" b="1"/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en" altLang="en-US" sz="1800" b="1"/>
                <a:t>Acute nephritic syndrome is a clinical syndrome characterized by:</a:t>
              </a: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endParaRPr lang="sr-Latn-CS" altLang="en-US" sz="800" b="1"/>
            </a:p>
            <a:p>
              <a:pPr lvl="1" algn="just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800" b="1"/>
                <a:t> hematuria (microhematuria/macrohematuria)</a:t>
              </a:r>
            </a:p>
            <a:p>
              <a:pPr lvl="1" algn="just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800" b="1"/>
                <a:t>proteinuria (non-nephrotic grade proteinuria)</a:t>
              </a:r>
            </a:p>
            <a:p>
              <a:pPr lvl="1" algn="just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800" b="1"/>
                <a:t>decreased strength of glomerular filtration </a:t>
              </a:r>
              <a:r>
                <a:rPr lang="en" altLang="en-US" sz="1800" b="1" smtClean="0"/>
                <a:t>(</a:t>
              </a:r>
              <a:r>
                <a:rPr lang="en" altLang="en-US" sz="1800" b="1" i="1" smtClean="0"/>
                <a:t>JGF</a:t>
              </a:r>
              <a:r>
                <a:rPr lang="en" altLang="en-US" sz="1800" b="1" smtClean="0"/>
                <a:t>)</a:t>
              </a:r>
              <a:endParaRPr lang="en" altLang="en-US" sz="1800" b="1"/>
            </a:p>
            <a:p>
              <a:pPr lvl="1" algn="just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800" b="1"/>
                <a:t>oliguria/anuria</a:t>
              </a:r>
              <a:endParaRPr lang="sr-Latn-CS" altLang="en-US" sz="1800" b="1"/>
            </a:p>
            <a:p>
              <a:pPr lvl="1" algn="just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800" b="1" smtClean="0"/>
                <a:t>swelling (</a:t>
              </a:r>
              <a:r>
                <a:rPr lang="en" altLang="en-US" sz="1800" b="1" smtClean="0">
                  <a:sym typeface="Symbol" panose="05050102010706020507" pitchFamily="18" charset="2"/>
                </a:rPr>
                <a:t> </a:t>
              </a:r>
              <a:r>
                <a:rPr lang="en" altLang="en-US" sz="1800" b="1">
                  <a:sym typeface="Symbol" panose="05050102010706020507" pitchFamily="18" charset="2"/>
                </a:rPr>
                <a:t>hydrostatic pressure in capillaries)</a:t>
              </a:r>
            </a:p>
            <a:p>
              <a:pPr lvl="1" algn="just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800" b="1">
                  <a:sym typeface="Symbol" panose="05050102010706020507" pitchFamily="18" charset="2"/>
                </a:rPr>
                <a:t>hypertension (hypervolemia)</a:t>
              </a:r>
              <a:endParaRPr lang="en-US" altLang="en-US" sz="1600" b="1">
                <a:sym typeface="Symbol" panose="05050102010706020507" pitchFamily="18" charset="2"/>
              </a:endParaRPr>
            </a:p>
            <a:p>
              <a:pPr lvl="1" algn="just" eaLnBrk="1" hangingPunct="1">
                <a:spcBef>
                  <a:spcPct val="0"/>
                </a:spcBef>
                <a:buClr>
                  <a:srgbClr val="FF7575"/>
                </a:buClr>
                <a:buFontTx/>
                <a:buNone/>
              </a:pPr>
              <a:endParaRPr lang="sr-Latn-CS" altLang="en-US" sz="1600" b="1"/>
            </a:p>
            <a:p>
              <a:pPr algn="just" eaLnBrk="1" hangingPunct="1">
                <a:spcBef>
                  <a:spcPct val="0"/>
                </a:spcBef>
                <a:buClr>
                  <a:srgbClr val="FF7575"/>
                </a:buClr>
                <a:buFontTx/>
                <a:buNone/>
              </a:pPr>
              <a:endParaRPr lang="sr-Latn-CS" altLang="en-US" sz="1600" b="1"/>
            </a:p>
            <a:p>
              <a:pPr algn="just" eaLnBrk="1" hangingPunct="1">
                <a:spcBef>
                  <a:spcPct val="0"/>
                </a:spcBef>
                <a:buClr>
                  <a:srgbClr val="FF7575"/>
                </a:buClr>
                <a:buFontTx/>
                <a:buNone/>
              </a:pPr>
              <a:endParaRPr lang="sr-Latn-CS" altLang="en-US" sz="1600" b="1"/>
            </a:p>
            <a:p>
              <a:pPr algn="just" eaLnBrk="1" hangingPunct="1">
                <a:spcBef>
                  <a:spcPct val="0"/>
                </a:spcBef>
                <a:buClr>
                  <a:srgbClr val="FF7575"/>
                </a:buClr>
                <a:buFont typeface="Wingdings" panose="05000000000000000000" pitchFamily="2" charset="2"/>
                <a:buNone/>
              </a:pPr>
              <a:endParaRPr lang="sr-Latn-CS" altLang="en-US" sz="1600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4"/>
          <p:cNvGrpSpPr>
            <a:grpSpLocks/>
          </p:cNvGrpSpPr>
          <p:nvPr/>
        </p:nvGrpSpPr>
        <p:grpSpPr bwMode="auto">
          <a:xfrm>
            <a:off x="320675" y="892175"/>
            <a:ext cx="8432800" cy="6299200"/>
            <a:chOff x="320675" y="891949"/>
            <a:chExt cx="8432801" cy="6299873"/>
          </a:xfrm>
        </p:grpSpPr>
        <p:sp>
          <p:nvSpPr>
            <p:cNvPr id="8195" name="Rectangle 3"/>
            <p:cNvSpPr>
              <a:spLocks noChangeArrowheads="1"/>
            </p:cNvSpPr>
            <p:nvPr/>
          </p:nvSpPr>
          <p:spPr bwMode="auto">
            <a:xfrm>
              <a:off x="320676" y="891949"/>
              <a:ext cx="8432800" cy="701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2800" b="1"/>
                <a:t>ACUTE NEPHRITIC SYNDROME</a:t>
              </a:r>
              <a:endParaRPr lang="sr-Latn-CS" altLang="en-US" sz="2800" b="1" i="1"/>
            </a:p>
          </p:txBody>
        </p:sp>
        <p:sp>
          <p:nvSpPr>
            <p:cNvPr id="8196" name="Line 5"/>
            <p:cNvSpPr>
              <a:spLocks noChangeShapeType="1"/>
            </p:cNvSpPr>
            <p:nvPr/>
          </p:nvSpPr>
          <p:spPr bwMode="auto">
            <a:xfrm flipV="1">
              <a:off x="320675" y="1447574"/>
              <a:ext cx="8432800" cy="1587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1" name="Rectangle 6"/>
            <p:cNvSpPr>
              <a:spLocks noChangeArrowheads="1"/>
            </p:cNvSpPr>
            <p:nvPr/>
          </p:nvSpPr>
          <p:spPr bwMode="auto">
            <a:xfrm>
              <a:off x="320675" y="1477245"/>
              <a:ext cx="8432800" cy="5714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just" eaLnBrk="1" hangingPunct="1">
                <a:defRPr/>
              </a:pPr>
              <a:r>
                <a:rPr lang="en" sz="2000" b="1">
                  <a:latin typeface="Arial" charset="0"/>
                </a:rPr>
                <a:t>ETIOLOGY :</a:t>
              </a:r>
            </a:p>
            <a:p>
              <a:pPr algn="just" eaLnBrk="1" hangingPunct="1">
                <a:defRPr/>
              </a:pPr>
              <a:endParaRPr lang="sr-Latn-CS" sz="400" b="1">
                <a:latin typeface="Arial" charset="0"/>
              </a:endParaRPr>
            </a:p>
            <a:p>
              <a:pPr algn="just" eaLnBrk="1" hangingPunct="1">
                <a:defRPr/>
              </a:pPr>
              <a:r>
                <a:rPr lang="en" sz="1600" b="1">
                  <a:latin typeface="Arial" charset="0"/>
                </a:rPr>
                <a:t>ACUTE NEPHRITIC SYNDROME :</a:t>
              </a:r>
              <a:endParaRPr lang="sr-Latn-CS" sz="1200" b="1">
                <a:latin typeface="Arial" charset="0"/>
              </a:endParaRPr>
            </a:p>
            <a:p>
              <a:pPr lvl="1" algn="just" eaLnBrk="1" hangingPunct="1">
                <a:buClr>
                  <a:srgbClr val="FF7575"/>
                </a:buClr>
                <a:buFont typeface="Wingdings 2" pitchFamily="18" charset="2"/>
                <a:buChar char=""/>
                <a:defRPr/>
              </a:pPr>
              <a:r>
                <a:rPr lang="en" sz="1600" b="1">
                  <a:latin typeface="Arial" charset="0"/>
                </a:rPr>
                <a:t> DISEASES OF INFECTIOUS ETIOLOGY</a:t>
              </a:r>
              <a:endParaRPr lang="en-US" sz="1600" b="1">
                <a:latin typeface="Arial" charset="0"/>
              </a:endParaRPr>
            </a:p>
            <a:p>
              <a:pPr lvl="2" algn="just" eaLnBrk="1" hangingPunct="1">
                <a:buClr>
                  <a:srgbClr val="FF7575"/>
                </a:buClr>
                <a:buFont typeface="Wingdings" pitchFamily="2" charset="2"/>
                <a:buChar char="è"/>
                <a:defRPr/>
              </a:pPr>
              <a:r>
                <a:rPr lang="en" sz="1600" b="1">
                  <a:latin typeface="Arial" charset="0"/>
                </a:rPr>
                <a:t> streptococcal infections </a:t>
              </a:r>
              <a:r>
                <a:rPr lang="en" sz="1600" b="1" smtClean="0">
                  <a:latin typeface="Arial" charset="0"/>
                </a:rPr>
                <a:t>(acute </a:t>
              </a:r>
              <a:r>
                <a:rPr lang="en" sz="1600" b="1">
                  <a:latin typeface="Arial" charset="0"/>
                </a:rPr>
                <a:t>poststreptococcal glomerulonephritis)</a:t>
              </a:r>
            </a:p>
            <a:p>
              <a:pPr lvl="3" algn="just" eaLnBrk="1" hangingPunct="1">
                <a:buClr>
                  <a:srgbClr val="FF7575"/>
                </a:buClr>
                <a:buFont typeface="Wingdings" pitchFamily="2" charset="2"/>
                <a:buChar char="§"/>
                <a:defRPr/>
              </a:pPr>
              <a:r>
                <a:rPr lang="sr-Latn-RS" sz="1600" b="1" smtClean="0">
                  <a:latin typeface="Arial" charset="0"/>
                </a:rPr>
                <a:t> </a:t>
              </a:r>
              <a:r>
                <a:rPr lang="en" sz="1600" b="1" smtClean="0">
                  <a:latin typeface="Arial" charset="0"/>
                </a:rPr>
                <a:t>upper </a:t>
              </a:r>
              <a:r>
                <a:rPr lang="en" sz="1600" b="1">
                  <a:latin typeface="Arial" charset="0"/>
                </a:rPr>
                <a:t>respiratory tract/skin</a:t>
              </a:r>
              <a:endParaRPr lang="en-US" sz="1600" b="1">
                <a:latin typeface="Arial" charset="0"/>
              </a:endParaRPr>
            </a:p>
            <a:p>
              <a:pPr lvl="1" algn="just" eaLnBrk="1" hangingPunct="1">
                <a:buClr>
                  <a:srgbClr val="FF7575"/>
                </a:buClr>
                <a:buFont typeface="Wingdings 2" pitchFamily="18" charset="2"/>
                <a:buChar char=""/>
                <a:defRPr/>
              </a:pPr>
              <a:r>
                <a:rPr lang="en" sz="1600" b="1">
                  <a:latin typeface="Arial" charset="0"/>
                </a:rPr>
                <a:t> DISEASES OF NON-INFECTIOUS ETIOLOGY</a:t>
              </a:r>
              <a:endParaRPr lang="sr-Latn-CS" sz="1500" b="1">
                <a:latin typeface="Arial" charset="0"/>
              </a:endParaRPr>
            </a:p>
            <a:p>
              <a:pPr lvl="2" algn="just" eaLnBrk="1" hangingPunct="1">
                <a:buClr>
                  <a:srgbClr val="FF7575"/>
                </a:buClr>
                <a:buFont typeface="Wingdings" pitchFamily="2" charset="2"/>
                <a:buChar char="è"/>
                <a:defRPr/>
              </a:pPr>
              <a:r>
                <a:rPr lang="en" sz="1600" b="1">
                  <a:latin typeface="Arial" charset="0"/>
                </a:rPr>
                <a:t> PRIMARY GLOMERULAR DISEASES</a:t>
              </a:r>
            </a:p>
            <a:p>
              <a:pPr lvl="3" algn="just" eaLnBrk="1" hangingPunct="1">
                <a:buClr>
                  <a:srgbClr val="FF7575"/>
                </a:buClr>
                <a:buFont typeface="Wingdings" pitchFamily="2" charset="2"/>
                <a:buChar char="§"/>
                <a:defRPr/>
              </a:pPr>
              <a:r>
                <a:rPr lang="en" sz="1600" b="1">
                  <a:latin typeface="Arial" charset="0"/>
                  <a:sym typeface="Symbol" pitchFamily="18" charset="2"/>
                </a:rPr>
                <a:t> IgA nephritis/mesangioproliferative glomerulonephritis</a:t>
              </a:r>
            </a:p>
            <a:p>
              <a:pPr lvl="3" algn="just" eaLnBrk="1" hangingPunct="1">
                <a:buClr>
                  <a:srgbClr val="FF7575"/>
                </a:buClr>
                <a:buFont typeface="Wingdings" pitchFamily="2" charset="2"/>
                <a:buChar char="§"/>
                <a:defRPr/>
              </a:pPr>
              <a:r>
                <a:rPr lang="sr-Latn-RS" sz="1600" b="1" smtClean="0">
                  <a:latin typeface="Arial" charset="0"/>
                  <a:sym typeface="Symbol" pitchFamily="18" charset="2"/>
                </a:rPr>
                <a:t> </a:t>
              </a:r>
              <a:r>
                <a:rPr lang="en" sz="1600" b="1" smtClean="0">
                  <a:latin typeface="Arial" charset="0"/>
                  <a:sym typeface="Symbol" pitchFamily="18" charset="2"/>
                </a:rPr>
                <a:t>membranoproliferative </a:t>
              </a:r>
              <a:r>
                <a:rPr lang="en" sz="1600" b="1">
                  <a:latin typeface="Arial" charset="0"/>
                  <a:sym typeface="Symbol" pitchFamily="18" charset="2"/>
                </a:rPr>
                <a:t>glomerulonephritis</a:t>
              </a:r>
            </a:p>
            <a:p>
              <a:pPr lvl="3" algn="just" eaLnBrk="1" hangingPunct="1">
                <a:buClr>
                  <a:srgbClr val="FF7575"/>
                </a:buClr>
                <a:buFont typeface="Wingdings" pitchFamily="2" charset="2"/>
                <a:buChar char="§"/>
                <a:defRPr/>
              </a:pPr>
              <a:r>
                <a:rPr lang="sr-Latn-RS" sz="1600" b="1" smtClean="0">
                  <a:latin typeface="Arial" charset="0"/>
                  <a:sym typeface="Symbol" pitchFamily="18" charset="2"/>
                </a:rPr>
                <a:t> </a:t>
              </a:r>
              <a:r>
                <a:rPr lang="en" sz="1600" b="1" smtClean="0">
                  <a:latin typeface="Arial" charset="0"/>
                  <a:sym typeface="Symbol" pitchFamily="18" charset="2"/>
                </a:rPr>
                <a:t>rapidly </a:t>
              </a:r>
              <a:r>
                <a:rPr lang="en" sz="1600" b="1">
                  <a:latin typeface="Arial" charset="0"/>
                  <a:sym typeface="Symbol" pitchFamily="18" charset="2"/>
                </a:rPr>
                <a:t>progressive glomerulonephritis </a:t>
              </a:r>
              <a:r>
                <a:rPr lang="en" sz="1600" b="1" smtClean="0">
                  <a:latin typeface="Arial" charset="0"/>
                  <a:sym typeface="Symbol" pitchFamily="18" charset="2"/>
                </a:rPr>
                <a:t>(</a:t>
              </a:r>
              <a:r>
                <a:rPr lang="en" sz="1600" b="1" i="1" smtClean="0">
                  <a:latin typeface="Arial" charset="0"/>
                  <a:sym typeface="Symbol" pitchFamily="18" charset="2"/>
                </a:rPr>
                <a:t>Goodpasture </a:t>
              </a:r>
              <a:r>
                <a:rPr lang="en" sz="1600" b="1">
                  <a:latin typeface="Arial" charset="0"/>
                  <a:sym typeface="Symbol" pitchFamily="18" charset="2"/>
                </a:rPr>
                <a:t>'s syndrome)</a:t>
              </a:r>
              <a:endParaRPr lang="en-US" sz="1600" b="1">
                <a:latin typeface="Arial" charset="0"/>
                <a:sym typeface="Symbol" pitchFamily="18" charset="2"/>
              </a:endParaRPr>
            </a:p>
            <a:p>
              <a:pPr lvl="2" algn="just" eaLnBrk="1" hangingPunct="1">
                <a:buClr>
                  <a:srgbClr val="FF7575"/>
                </a:buClr>
                <a:buFont typeface="Wingdings" pitchFamily="2" charset="2"/>
                <a:buChar char="è"/>
                <a:defRPr/>
              </a:pPr>
              <a:r>
                <a:rPr lang="en" sz="1600" b="1">
                  <a:latin typeface="Arial" charset="0"/>
                  <a:sym typeface="Symbol" pitchFamily="18" charset="2"/>
                </a:rPr>
                <a:t> SYSTEMIC DISEASES</a:t>
              </a:r>
            </a:p>
            <a:p>
              <a:pPr lvl="3" algn="just" eaLnBrk="1" hangingPunct="1">
                <a:buClr>
                  <a:srgbClr val="FF7575"/>
                </a:buClr>
                <a:buFont typeface="Wingdings" pitchFamily="2" charset="2"/>
                <a:buChar char="§"/>
                <a:defRPr/>
              </a:pPr>
              <a:r>
                <a:rPr lang="sr-Latn-RS" sz="1600" b="1" smtClean="0">
                  <a:latin typeface="Arial" charset="0"/>
                  <a:sym typeface="Symbol" pitchFamily="18" charset="2"/>
                </a:rPr>
                <a:t> </a:t>
              </a:r>
              <a:r>
                <a:rPr lang="en" sz="1600" b="1" smtClean="0">
                  <a:latin typeface="Arial" charset="0"/>
                  <a:sym typeface="Symbol" pitchFamily="18" charset="2"/>
                </a:rPr>
                <a:t>systemic </a:t>
              </a:r>
              <a:r>
                <a:rPr lang="en" sz="1600" b="1">
                  <a:latin typeface="Arial" charset="0"/>
                  <a:sym typeface="Symbol" pitchFamily="18" charset="2"/>
                </a:rPr>
                <a:t>lupus erythematosus (lupus nephritis)</a:t>
              </a:r>
            </a:p>
            <a:p>
              <a:pPr lvl="3" algn="just" eaLnBrk="1" hangingPunct="1">
                <a:buClr>
                  <a:srgbClr val="FF7575"/>
                </a:buClr>
                <a:buFont typeface="Wingdings" pitchFamily="2" charset="2"/>
                <a:buChar char="§"/>
                <a:defRPr/>
              </a:pPr>
              <a:r>
                <a:rPr lang="sr-Latn-RS" sz="1600" b="1" smtClean="0">
                  <a:latin typeface="Arial" charset="0"/>
                  <a:sym typeface="Symbol" pitchFamily="18" charset="2"/>
                </a:rPr>
                <a:t> </a:t>
              </a:r>
              <a:r>
                <a:rPr lang="en" sz="1600" b="1" smtClean="0">
                  <a:latin typeface="Arial" charset="0"/>
                  <a:sym typeface="Symbol" pitchFamily="18" charset="2"/>
                </a:rPr>
                <a:t>vasculitis </a:t>
              </a:r>
              <a:r>
                <a:rPr lang="en" sz="1600" b="1">
                  <a:latin typeface="Arial" charset="0"/>
                  <a:sym typeface="Symbol" pitchFamily="18" charset="2"/>
                </a:rPr>
                <a:t>of the small blood vessels of the kidney</a:t>
              </a:r>
            </a:p>
            <a:p>
              <a:pPr lvl="4" algn="just" eaLnBrk="1" hangingPunct="1">
                <a:buClr>
                  <a:srgbClr val="FF7575"/>
                </a:buClr>
                <a:buFont typeface="Wingdings" pitchFamily="2" charset="2"/>
                <a:buChar char="v"/>
                <a:defRPr/>
              </a:pPr>
              <a:r>
                <a:rPr lang="en" sz="1600" b="1">
                  <a:latin typeface="Arial" charset="0"/>
                  <a:sym typeface="Symbol" pitchFamily="18" charset="2"/>
                </a:rPr>
                <a:t> </a:t>
              </a:r>
              <a:r>
                <a:rPr lang="en" sz="1600" b="1" i="1">
                  <a:latin typeface="Arial" charset="0"/>
                  <a:sym typeface="Symbol" pitchFamily="18" charset="2"/>
                </a:rPr>
                <a:t>ANCA</a:t>
              </a:r>
              <a:r>
                <a:rPr lang="en" sz="1600" b="1">
                  <a:latin typeface="Arial" charset="0"/>
                  <a:sym typeface="Symbol" pitchFamily="18" charset="2"/>
                </a:rPr>
                <a:t> positive</a:t>
              </a:r>
            </a:p>
            <a:p>
              <a:pPr lvl="5" algn="just">
                <a:buClr>
                  <a:srgbClr val="FF7575"/>
                </a:buClr>
                <a:buFont typeface="Wingdings" pitchFamily="2" charset="2"/>
                <a:buChar char="Ø"/>
                <a:defRPr/>
              </a:pPr>
              <a:r>
                <a:rPr lang="en" sz="1600" b="1">
                  <a:latin typeface="Arial" charset="0"/>
                  <a:sym typeface="Symbol" pitchFamily="18" charset="2"/>
                </a:rPr>
                <a:t> </a:t>
              </a:r>
              <a:r>
                <a:rPr lang="en" sz="1600" b="1" i="1">
                  <a:latin typeface="Arial" charset="0"/>
                  <a:sym typeface="Symbol" pitchFamily="18" charset="2"/>
                </a:rPr>
                <a:t>Wegener </a:t>
              </a:r>
              <a:r>
                <a:rPr lang="en" sz="1600" b="1">
                  <a:latin typeface="Arial" charset="0"/>
                  <a:sym typeface="Symbol" pitchFamily="18" charset="2"/>
                </a:rPr>
                <a:t>'s granulomatosis</a:t>
              </a:r>
            </a:p>
            <a:p>
              <a:pPr lvl="5" algn="just">
                <a:buClr>
                  <a:srgbClr val="FF7575"/>
                </a:buClr>
                <a:buFont typeface="Wingdings" pitchFamily="2" charset="2"/>
                <a:buChar char="Ø"/>
                <a:defRPr/>
              </a:pPr>
              <a:r>
                <a:rPr lang="en" sz="1600" b="1" smtClean="0">
                  <a:latin typeface="Arial" charset="0"/>
                  <a:sym typeface="Symbol" pitchFamily="18" charset="2"/>
                </a:rPr>
                <a:t> microscopic </a:t>
              </a:r>
              <a:r>
                <a:rPr lang="en" sz="1600" b="1">
                  <a:latin typeface="Arial" charset="0"/>
                  <a:sym typeface="Symbol" pitchFamily="18" charset="2"/>
                </a:rPr>
                <a:t>polyangiitis</a:t>
              </a:r>
            </a:p>
            <a:p>
              <a:pPr lvl="5" algn="just">
                <a:buClr>
                  <a:srgbClr val="FF7575"/>
                </a:buClr>
                <a:buFont typeface="Wingdings" pitchFamily="2" charset="2"/>
                <a:buChar char="Ø"/>
                <a:defRPr/>
              </a:pPr>
              <a:r>
                <a:rPr lang="en" sz="1600" b="1">
                  <a:latin typeface="Arial" charset="0"/>
                  <a:sym typeface="Symbol" pitchFamily="18" charset="2"/>
                </a:rPr>
                <a:t> </a:t>
              </a:r>
              <a:r>
                <a:rPr lang="en" sz="1600" b="1" i="1">
                  <a:latin typeface="Arial" charset="0"/>
                  <a:sym typeface="Symbol" pitchFamily="18" charset="2"/>
                </a:rPr>
                <a:t>Churg- </a:t>
              </a:r>
              <a:r>
                <a:rPr lang="en" sz="1600" b="1">
                  <a:latin typeface="Arial" charset="0"/>
                  <a:sym typeface="Symbol" pitchFamily="18" charset="2"/>
                </a:rPr>
                <a:t>Strauss syndrome</a:t>
              </a:r>
            </a:p>
            <a:p>
              <a:pPr lvl="4" algn="just" eaLnBrk="1" hangingPunct="1">
                <a:buClr>
                  <a:srgbClr val="FF7575"/>
                </a:buClr>
                <a:buFont typeface="Wingdings" pitchFamily="2" charset="2"/>
                <a:buChar char="v"/>
                <a:defRPr/>
              </a:pPr>
              <a:r>
                <a:rPr lang="en" sz="1600" b="1">
                  <a:latin typeface="Arial" charset="0"/>
                  <a:sym typeface="Symbol" pitchFamily="18" charset="2"/>
                </a:rPr>
                <a:t> </a:t>
              </a:r>
              <a:r>
                <a:rPr lang="en" sz="1600" b="1" i="1">
                  <a:latin typeface="Arial" charset="0"/>
                  <a:sym typeface="Symbol" pitchFamily="18" charset="2"/>
                </a:rPr>
                <a:t>ANCA</a:t>
              </a:r>
              <a:r>
                <a:rPr lang="en" sz="1600" b="1">
                  <a:latin typeface="Arial" charset="0"/>
                  <a:sym typeface="Symbol" pitchFamily="18" charset="2"/>
                </a:rPr>
                <a:t> negative (immune complexes)</a:t>
              </a:r>
            </a:p>
            <a:p>
              <a:pPr lvl="5" algn="just">
                <a:buClr>
                  <a:srgbClr val="FF7575"/>
                </a:buClr>
                <a:buFont typeface="Wingdings" pitchFamily="2" charset="2"/>
                <a:buChar char="Ø"/>
                <a:defRPr/>
              </a:pPr>
              <a:r>
                <a:rPr lang="en" sz="1600" b="1">
                  <a:latin typeface="Arial" charset="0"/>
                  <a:sym typeface="Symbol" pitchFamily="18" charset="2"/>
                </a:rPr>
                <a:t> </a:t>
              </a:r>
              <a:r>
                <a:rPr lang="en" sz="1600" b="1" i="1">
                  <a:latin typeface="Arial" charset="0"/>
                  <a:sym typeface="Symbol" pitchFamily="18" charset="2"/>
                </a:rPr>
                <a:t>Henoch </a:t>
              </a:r>
              <a:r>
                <a:rPr lang="en" sz="1600" b="1">
                  <a:latin typeface="Arial" charset="0"/>
                  <a:sym typeface="Symbol" pitchFamily="18" charset="2"/>
                </a:rPr>
                <a:t>- </a:t>
              </a:r>
              <a:r>
                <a:rPr lang="en" sz="1600" b="1" i="1">
                  <a:latin typeface="Arial" charset="0"/>
                  <a:sym typeface="Symbol" pitchFamily="18" charset="2"/>
                </a:rPr>
                <a:t>Schönlein purpura</a:t>
              </a:r>
            </a:p>
            <a:p>
              <a:pPr lvl="2" algn="just" eaLnBrk="1" hangingPunct="1">
                <a:buClr>
                  <a:srgbClr val="FF7575"/>
                </a:buClr>
                <a:buFont typeface="Wingdings" pitchFamily="2" charset="2"/>
                <a:buChar char="è"/>
                <a:defRPr/>
              </a:pPr>
              <a:r>
                <a:rPr lang="en" sz="1600" b="1">
                  <a:latin typeface="Arial" charset="0"/>
                  <a:sym typeface="Symbol" pitchFamily="18" charset="2"/>
                </a:rPr>
                <a:t>HEREDITARY GLOMERULONEPHRITIS</a:t>
              </a:r>
            </a:p>
            <a:p>
              <a:pPr lvl="3" algn="just" eaLnBrk="1" hangingPunct="1">
                <a:buClr>
                  <a:srgbClr val="FF7575"/>
                </a:buClr>
                <a:buFont typeface="Wingdings" pitchFamily="2" charset="2"/>
                <a:buChar char="§"/>
                <a:defRPr/>
              </a:pPr>
              <a:r>
                <a:rPr lang="en" sz="1600" b="1">
                  <a:latin typeface="Arial" charset="0"/>
                  <a:sym typeface="Symbol" pitchFamily="18" charset="2"/>
                </a:rPr>
                <a:t> </a:t>
              </a:r>
              <a:r>
                <a:rPr lang="en" sz="1600" b="1" i="1">
                  <a:latin typeface="Arial" charset="0"/>
                  <a:sym typeface="Symbol" pitchFamily="18" charset="2"/>
                </a:rPr>
                <a:t>Alport </a:t>
              </a:r>
              <a:r>
                <a:rPr lang="en" sz="1600" b="1">
                  <a:latin typeface="Arial" charset="0"/>
                  <a:sym typeface="Symbol" pitchFamily="18" charset="2"/>
                </a:rPr>
                <a:t>'s syndrome</a:t>
              </a:r>
              <a:endParaRPr lang="sr-Latn-CS" sz="1600" b="1">
                <a:latin typeface="Arial" charset="0"/>
              </a:endParaRPr>
            </a:p>
            <a:p>
              <a:pPr algn="just" eaLnBrk="1" hangingPunct="1">
                <a:buClr>
                  <a:srgbClr val="FF7575"/>
                </a:buClr>
                <a:defRPr/>
              </a:pPr>
              <a:endParaRPr lang="sr-Latn-CS" sz="1600" b="1">
                <a:latin typeface="Arial" charset="0"/>
              </a:endParaRPr>
            </a:p>
            <a:p>
              <a:pPr algn="just" eaLnBrk="1" hangingPunct="1">
                <a:buClr>
                  <a:srgbClr val="FF7575"/>
                </a:buClr>
                <a:buFont typeface="Wingdings" pitchFamily="2" charset="2"/>
                <a:buNone/>
                <a:defRPr/>
              </a:pPr>
              <a:endParaRPr lang="sr-Latn-CS" sz="1600" b="1"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41"/>
          <p:cNvGrpSpPr>
            <a:grpSpLocks/>
          </p:cNvGrpSpPr>
          <p:nvPr/>
        </p:nvGrpSpPr>
        <p:grpSpPr bwMode="auto">
          <a:xfrm>
            <a:off x="247650" y="966788"/>
            <a:ext cx="8621713" cy="5680075"/>
            <a:chOff x="276225" y="966317"/>
            <a:chExt cx="8621713" cy="5680989"/>
          </a:xfrm>
        </p:grpSpPr>
        <p:sp>
          <p:nvSpPr>
            <p:cNvPr id="9220" name="Rectangle 3"/>
            <p:cNvSpPr>
              <a:spLocks noChangeArrowheads="1"/>
            </p:cNvSpPr>
            <p:nvPr/>
          </p:nvSpPr>
          <p:spPr bwMode="auto">
            <a:xfrm>
              <a:off x="276225" y="966317"/>
              <a:ext cx="8621713" cy="536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2000" b="1"/>
                <a:t>ALGORITHM FOR DETERMINING THE CAUSE OF MICROHEMATURIA</a:t>
              </a:r>
            </a:p>
          </p:txBody>
        </p:sp>
        <p:sp>
          <p:nvSpPr>
            <p:cNvPr id="9221" name="Rectangle 8"/>
            <p:cNvSpPr>
              <a:spLocks noChangeArrowheads="1"/>
            </p:cNvSpPr>
            <p:nvPr/>
          </p:nvSpPr>
          <p:spPr bwMode="auto">
            <a:xfrm>
              <a:off x="3332729" y="1497787"/>
              <a:ext cx="2509838" cy="508000"/>
            </a:xfrm>
            <a:prstGeom prst="rect">
              <a:avLst/>
            </a:prstGeom>
            <a:noFill/>
            <a:ln w="3175">
              <a:solidFill>
                <a:srgbClr val="C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1400" b="1"/>
                <a:t>microscopic hematuria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1200" b="1">
                  <a:sym typeface="Symbol" panose="05050102010706020507" pitchFamily="18" charset="2"/>
                </a:rPr>
                <a:t> 5 erythrocytes (400 x )</a:t>
              </a:r>
              <a:endParaRPr lang="en-US" altLang="en-US" sz="1200" b="1">
                <a:sym typeface="Symbol" panose="05050102010706020507" pitchFamily="18" charset="2"/>
              </a:endParaRPr>
            </a:p>
          </p:txBody>
        </p:sp>
        <p:sp>
          <p:nvSpPr>
            <p:cNvPr id="9222" name="Line 9"/>
            <p:cNvSpPr>
              <a:spLocks noChangeShapeType="1"/>
            </p:cNvSpPr>
            <p:nvPr/>
          </p:nvSpPr>
          <p:spPr bwMode="auto">
            <a:xfrm flipH="1">
              <a:off x="4586060" y="2008755"/>
              <a:ext cx="0" cy="153406"/>
            </a:xfrm>
            <a:prstGeom prst="line">
              <a:avLst/>
            </a:prstGeom>
            <a:noFill/>
            <a:ln w="3175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23" name="Rectangle 10"/>
            <p:cNvSpPr>
              <a:spLocks noChangeArrowheads="1"/>
            </p:cNvSpPr>
            <p:nvPr/>
          </p:nvSpPr>
          <p:spPr bwMode="auto">
            <a:xfrm>
              <a:off x="3330576" y="2172023"/>
              <a:ext cx="2583447" cy="801007"/>
            </a:xfrm>
            <a:prstGeom prst="rect">
              <a:avLst/>
            </a:prstGeom>
            <a:noFill/>
            <a:ln w="3175">
              <a:solidFill>
                <a:srgbClr val="C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1200" b="1"/>
                <a:t>history, physical examination,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1200" b="1"/>
                <a:t>laboratory tests,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1200" b="1"/>
                <a:t>ultrasonography of the urinary tract,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1200" b="1"/>
                <a:t>native recording of the urinary tract</a:t>
              </a:r>
              <a:endParaRPr lang="en-US" altLang="en-US" sz="1100" b="1"/>
            </a:p>
          </p:txBody>
        </p:sp>
        <p:sp>
          <p:nvSpPr>
            <p:cNvPr id="9224" name="Rectangle 11"/>
            <p:cNvSpPr>
              <a:spLocks noChangeArrowheads="1"/>
            </p:cNvSpPr>
            <p:nvPr/>
          </p:nvSpPr>
          <p:spPr bwMode="auto">
            <a:xfrm>
              <a:off x="3332957" y="3101961"/>
              <a:ext cx="2509838" cy="508000"/>
            </a:xfrm>
            <a:prstGeom prst="rect">
              <a:avLst/>
            </a:prstGeom>
            <a:noFill/>
            <a:ln w="3175">
              <a:solidFill>
                <a:srgbClr val="C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1400" b="1">
                  <a:sym typeface="Symbol" panose="05050102010706020507" pitchFamily="18" charset="2"/>
                </a:rPr>
                <a:t>phase-contrast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1400" b="1">
                  <a:sym typeface="Symbol" panose="05050102010706020507" pitchFamily="18" charset="2"/>
                </a:rPr>
                <a:t>microscopy</a:t>
              </a:r>
              <a:endParaRPr lang="en-US" altLang="en-US" sz="1400" b="1">
                <a:sym typeface="Symbol" panose="05050102010706020507" pitchFamily="18" charset="2"/>
              </a:endParaRPr>
            </a:p>
          </p:txBody>
        </p:sp>
        <p:sp>
          <p:nvSpPr>
            <p:cNvPr id="9225" name="Line 12"/>
            <p:cNvSpPr>
              <a:spLocks noChangeShapeType="1"/>
            </p:cNvSpPr>
            <p:nvPr/>
          </p:nvSpPr>
          <p:spPr bwMode="auto">
            <a:xfrm>
              <a:off x="4586287" y="2967025"/>
              <a:ext cx="0" cy="131762"/>
            </a:xfrm>
            <a:prstGeom prst="line">
              <a:avLst/>
            </a:prstGeom>
            <a:noFill/>
            <a:ln w="3175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26" name="Rectangle 13"/>
            <p:cNvSpPr>
              <a:spLocks noChangeArrowheads="1"/>
            </p:cNvSpPr>
            <p:nvPr/>
          </p:nvSpPr>
          <p:spPr bwMode="auto">
            <a:xfrm>
              <a:off x="6153151" y="2309799"/>
              <a:ext cx="2509838" cy="508000"/>
            </a:xfrm>
            <a:prstGeom prst="rect">
              <a:avLst/>
            </a:prstGeom>
            <a:noFill/>
            <a:ln w="3175">
              <a:solidFill>
                <a:srgbClr val="C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1400" b="1">
                  <a:sym typeface="Symbol" panose="05050102010706020507" pitchFamily="18" charset="2"/>
                </a:rPr>
                <a:t>urological disorders</a:t>
              </a:r>
              <a:endParaRPr lang="en-US" altLang="en-US" sz="1400" b="1">
                <a:sym typeface="Symbol" panose="05050102010706020507" pitchFamily="18" charset="2"/>
              </a:endParaRPr>
            </a:p>
          </p:txBody>
        </p:sp>
        <p:sp>
          <p:nvSpPr>
            <p:cNvPr id="9227" name="Rectangle 15"/>
            <p:cNvSpPr>
              <a:spLocks noChangeArrowheads="1"/>
            </p:cNvSpPr>
            <p:nvPr/>
          </p:nvSpPr>
          <p:spPr bwMode="auto">
            <a:xfrm>
              <a:off x="601663" y="2004999"/>
              <a:ext cx="2509838" cy="1123950"/>
            </a:xfrm>
            <a:prstGeom prst="rect">
              <a:avLst/>
            </a:prstGeom>
            <a:noFill/>
            <a:ln w="3175">
              <a:solidFill>
                <a:srgbClr val="C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1600" b="1">
                  <a:sym typeface="Symbol" panose="05050102010706020507" pitchFamily="18" charset="2"/>
                </a:rPr>
                <a:t>coagulation disorder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1200" b="1">
                  <a:sym typeface="Symbol" panose="05050102010706020507" pitchFamily="18" charset="2"/>
                </a:rPr>
                <a:t>platelets, bleeding time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1200" b="1">
                  <a:sym typeface="Symbol" panose="05050102010706020507" pitchFamily="18" charset="2"/>
                </a:rPr>
                <a:t>PT, PTT, TT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1400" b="1">
                  <a:sym typeface="Symbol" panose="05050102010706020507" pitchFamily="18" charset="2"/>
                </a:rPr>
                <a:t>sickle cell anemia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1200" b="1" smtClean="0">
                  <a:sym typeface="Symbol" panose="05050102010706020507" pitchFamily="18" charset="2"/>
                </a:rPr>
                <a:t>(</a:t>
              </a:r>
              <a:r>
                <a:rPr lang="en" altLang="en-US" sz="1200" b="1" i="1" smtClean="0">
                  <a:sym typeface="Symbol" panose="05050102010706020507" pitchFamily="18" charset="2"/>
                </a:rPr>
                <a:t>HbS</a:t>
              </a:r>
              <a:r>
                <a:rPr lang="en" altLang="en-US" sz="1200" b="1" smtClean="0">
                  <a:sym typeface="Symbol" panose="05050102010706020507" pitchFamily="18" charset="2"/>
                </a:rPr>
                <a:t>)</a:t>
              </a:r>
              <a:endParaRPr lang="en-US" altLang="en-US" sz="1200" b="1">
                <a:sym typeface="Symbol" panose="05050102010706020507" pitchFamily="18" charset="2"/>
              </a:endParaRPr>
            </a:p>
          </p:txBody>
        </p:sp>
        <p:sp>
          <p:nvSpPr>
            <p:cNvPr id="9228" name="Line 17"/>
            <p:cNvSpPr>
              <a:spLocks noChangeShapeType="1"/>
            </p:cNvSpPr>
            <p:nvPr/>
          </p:nvSpPr>
          <p:spPr bwMode="auto">
            <a:xfrm>
              <a:off x="4584701" y="3611334"/>
              <a:ext cx="0" cy="211354"/>
            </a:xfrm>
            <a:prstGeom prst="line">
              <a:avLst/>
            </a:prstGeom>
            <a:noFill/>
            <a:ln w="31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29" name="Line 18"/>
            <p:cNvSpPr>
              <a:spLocks noChangeShapeType="1"/>
            </p:cNvSpPr>
            <p:nvPr/>
          </p:nvSpPr>
          <p:spPr bwMode="auto">
            <a:xfrm flipH="1">
              <a:off x="2495551" y="3695689"/>
              <a:ext cx="2089150" cy="0"/>
            </a:xfrm>
            <a:prstGeom prst="line">
              <a:avLst/>
            </a:prstGeom>
            <a:noFill/>
            <a:ln w="3175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30" name="Rectangle 19"/>
            <p:cNvSpPr>
              <a:spLocks noChangeArrowheads="1"/>
            </p:cNvSpPr>
            <p:nvPr/>
          </p:nvSpPr>
          <p:spPr bwMode="auto">
            <a:xfrm>
              <a:off x="1238251" y="3530589"/>
              <a:ext cx="1244600" cy="330200"/>
            </a:xfrm>
            <a:prstGeom prst="rect">
              <a:avLst/>
            </a:prstGeom>
            <a:noFill/>
            <a:ln w="3175">
              <a:solidFill>
                <a:srgbClr val="C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1200" b="1"/>
                <a:t>sickle cells</a:t>
              </a:r>
            </a:p>
          </p:txBody>
        </p:sp>
        <p:sp>
          <p:nvSpPr>
            <p:cNvPr id="9231" name="Line 20"/>
            <p:cNvSpPr>
              <a:spLocks noChangeShapeType="1"/>
            </p:cNvSpPr>
            <p:nvPr/>
          </p:nvSpPr>
          <p:spPr bwMode="auto">
            <a:xfrm flipV="1">
              <a:off x="1860551" y="3101960"/>
              <a:ext cx="0" cy="422278"/>
            </a:xfrm>
            <a:prstGeom prst="line">
              <a:avLst/>
            </a:prstGeom>
            <a:noFill/>
            <a:ln w="3175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32" name="Line 21"/>
            <p:cNvSpPr>
              <a:spLocks noChangeShapeType="1"/>
            </p:cNvSpPr>
            <p:nvPr/>
          </p:nvSpPr>
          <p:spPr bwMode="auto">
            <a:xfrm>
              <a:off x="3092451" y="3822689"/>
              <a:ext cx="2959100" cy="0"/>
            </a:xfrm>
            <a:prstGeom prst="line">
              <a:avLst/>
            </a:prstGeom>
            <a:noFill/>
            <a:ln w="31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33" name="Line 22"/>
            <p:cNvSpPr>
              <a:spLocks noChangeShapeType="1"/>
            </p:cNvSpPr>
            <p:nvPr/>
          </p:nvSpPr>
          <p:spPr bwMode="auto">
            <a:xfrm>
              <a:off x="3092451" y="3822689"/>
              <a:ext cx="0" cy="172026"/>
            </a:xfrm>
            <a:prstGeom prst="line">
              <a:avLst/>
            </a:prstGeom>
            <a:noFill/>
            <a:ln w="3175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34" name="Line 23"/>
            <p:cNvSpPr>
              <a:spLocks noChangeShapeType="1"/>
            </p:cNvSpPr>
            <p:nvPr/>
          </p:nvSpPr>
          <p:spPr bwMode="auto">
            <a:xfrm>
              <a:off x="6051551" y="3822689"/>
              <a:ext cx="0" cy="169645"/>
            </a:xfrm>
            <a:prstGeom prst="line">
              <a:avLst/>
            </a:prstGeom>
            <a:noFill/>
            <a:ln w="3175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35" name="Rectangle 24"/>
            <p:cNvSpPr>
              <a:spLocks noChangeArrowheads="1"/>
            </p:cNvSpPr>
            <p:nvPr/>
          </p:nvSpPr>
          <p:spPr bwMode="auto">
            <a:xfrm>
              <a:off x="1838326" y="3999809"/>
              <a:ext cx="2509838" cy="1111250"/>
            </a:xfrm>
            <a:prstGeom prst="rect">
              <a:avLst/>
            </a:prstGeom>
            <a:solidFill>
              <a:srgbClr val="C00000"/>
            </a:solidFill>
            <a:ln w="3175">
              <a:solidFill>
                <a:srgbClr val="C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1400" b="1">
                  <a:solidFill>
                    <a:schemeClr val="bg1"/>
                  </a:solidFill>
                  <a:sym typeface="Symbol" panose="05050102010706020507" pitchFamily="18" charset="2"/>
                </a:rPr>
                <a:t>glomerular hematuria</a:t>
              </a:r>
              <a:endParaRPr lang="sr-Latn-CS" altLang="en-US" sz="1400" b="1">
                <a:solidFill>
                  <a:schemeClr val="bg1"/>
                </a:solidFill>
                <a:sym typeface="Symbol" panose="05050102010706020507" pitchFamily="18" charset="2"/>
              </a:endParaRPr>
            </a:p>
            <a:p>
              <a:pPr algn="ctr" eaLnBrk="1" hangingPunct="1">
                <a:spcBef>
                  <a:spcPct val="0"/>
                </a:spcBef>
                <a:buFont typeface="Symbol" panose="05050102010706020507" pitchFamily="18" charset="2"/>
                <a:buChar char="&gt;"/>
              </a:pPr>
              <a:r>
                <a:rPr lang="en" altLang="en-US" sz="1200" b="1">
                  <a:solidFill>
                    <a:schemeClr val="bg1"/>
                  </a:solidFill>
                  <a:sym typeface="Symbol" panose="05050102010706020507" pitchFamily="18" charset="2"/>
                </a:rPr>
                <a:t> 80% Er. modified form</a:t>
              </a:r>
            </a:p>
            <a:p>
              <a:pPr algn="ctr" eaLnBrk="1" hangingPunct="1">
                <a:spcBef>
                  <a:spcPct val="0"/>
                </a:spcBef>
                <a:buFont typeface="Symbol" panose="05050102010706020507" pitchFamily="18" charset="2"/>
                <a:buChar char="&gt;"/>
              </a:pPr>
              <a:r>
                <a:rPr lang="en" altLang="en-US" sz="1200" b="1" smtClean="0">
                  <a:solidFill>
                    <a:schemeClr val="bg1"/>
                  </a:solidFill>
                  <a:sym typeface="Symbol" panose="05050102010706020507" pitchFamily="18" charset="2"/>
                </a:rPr>
                <a:t> 5</a:t>
              </a:r>
              <a:r>
                <a:rPr lang="en" altLang="en-US" sz="1200" b="1">
                  <a:solidFill>
                    <a:schemeClr val="bg1"/>
                  </a:solidFill>
                  <a:sym typeface="Symbol" panose="05050102010706020507" pitchFamily="18" charset="2"/>
                </a:rPr>
                <a:t>% of acanthocytes in urine</a:t>
              </a:r>
            </a:p>
            <a:p>
              <a:pPr algn="ctr" eaLnBrk="1" hangingPunct="1">
                <a:spcBef>
                  <a:spcPct val="0"/>
                </a:spcBef>
                <a:buFont typeface="Symbol" panose="05050102010706020507" pitchFamily="18" charset="2"/>
                <a:buNone/>
              </a:pPr>
              <a:r>
                <a:rPr lang="en" altLang="en-US" sz="1200" b="1">
                  <a:solidFill>
                    <a:schemeClr val="bg1"/>
                  </a:solidFill>
                  <a:sym typeface="Symbol" panose="05050102010706020507" pitchFamily="18" charset="2"/>
                </a:rPr>
                <a:t>+</a:t>
              </a:r>
            </a:p>
            <a:p>
              <a:pPr algn="ctr" eaLnBrk="1" hangingPunct="1">
                <a:spcBef>
                  <a:spcPct val="0"/>
                </a:spcBef>
                <a:buFont typeface="Symbol" panose="05050102010706020507" pitchFamily="18" charset="2"/>
                <a:buNone/>
              </a:pPr>
              <a:r>
                <a:rPr lang="en" altLang="en-US" sz="1200" b="1">
                  <a:solidFill>
                    <a:schemeClr val="bg1"/>
                  </a:solidFill>
                  <a:sym typeface="Symbol" panose="05050102010706020507" pitchFamily="18" charset="2"/>
                </a:rPr>
                <a:t>  </a:t>
              </a:r>
              <a:r>
                <a:rPr lang="en" altLang="en-US" sz="1400" b="1">
                  <a:solidFill>
                    <a:schemeClr val="bg1"/>
                  </a:solidFill>
                  <a:sym typeface="Symbol" panose="05050102010706020507" pitchFamily="18" charset="2"/>
                </a:rPr>
                <a:t>erythrocyte cylinders</a:t>
              </a:r>
              <a:r>
                <a:rPr lang="en" altLang="en-US" sz="1200" b="1">
                  <a:solidFill>
                    <a:schemeClr val="bg1"/>
                  </a:solidFill>
                  <a:sym typeface="Symbol" panose="05050102010706020507" pitchFamily="18" charset="2"/>
                </a:rPr>
                <a:t> </a:t>
              </a:r>
              <a:endParaRPr lang="en-US" altLang="en-US" sz="1200" b="1">
                <a:solidFill>
                  <a:schemeClr val="bg1"/>
                </a:solidFill>
                <a:sym typeface="Symbol" panose="05050102010706020507" pitchFamily="18" charset="2"/>
              </a:endParaRPr>
            </a:p>
          </p:txBody>
        </p:sp>
        <p:sp>
          <p:nvSpPr>
            <p:cNvPr id="9236" name="Rectangle 25"/>
            <p:cNvSpPr>
              <a:spLocks noChangeArrowheads="1"/>
            </p:cNvSpPr>
            <p:nvPr/>
          </p:nvSpPr>
          <p:spPr bwMode="auto">
            <a:xfrm>
              <a:off x="4797426" y="3999809"/>
              <a:ext cx="2509838" cy="457200"/>
            </a:xfrm>
            <a:prstGeom prst="rect">
              <a:avLst/>
            </a:prstGeom>
            <a:noFill/>
            <a:ln w="3175">
              <a:solidFill>
                <a:srgbClr val="C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1400" b="1">
                  <a:sym typeface="Symbol" panose="05050102010706020507" pitchFamily="18" charset="2"/>
                </a:rPr>
                <a:t>non-glomerular hematuria</a:t>
              </a:r>
              <a:endParaRPr lang="en-US" altLang="en-US" sz="1200" b="1">
                <a:sym typeface="Symbol" panose="05050102010706020507" pitchFamily="18" charset="2"/>
              </a:endParaRPr>
            </a:p>
          </p:txBody>
        </p:sp>
        <p:sp>
          <p:nvSpPr>
            <p:cNvPr id="9237" name="Line 26"/>
            <p:cNvSpPr>
              <a:spLocks noChangeShapeType="1"/>
            </p:cNvSpPr>
            <p:nvPr/>
          </p:nvSpPr>
          <p:spPr bwMode="auto">
            <a:xfrm>
              <a:off x="6051551" y="4458597"/>
              <a:ext cx="0" cy="169531"/>
            </a:xfrm>
            <a:prstGeom prst="line">
              <a:avLst/>
            </a:prstGeom>
            <a:noFill/>
            <a:ln w="3175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38" name="Rectangle 27"/>
            <p:cNvSpPr>
              <a:spLocks noChangeArrowheads="1"/>
            </p:cNvSpPr>
            <p:nvPr/>
          </p:nvSpPr>
          <p:spPr bwMode="auto">
            <a:xfrm>
              <a:off x="4797426" y="4631181"/>
              <a:ext cx="2509838" cy="457200"/>
            </a:xfrm>
            <a:prstGeom prst="rect">
              <a:avLst/>
            </a:prstGeom>
            <a:noFill/>
            <a:ln w="3175">
              <a:solidFill>
                <a:srgbClr val="C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1200" b="1">
                  <a:sym typeface="Symbol" panose="05050102010706020507" pitchFamily="18" charset="2"/>
                </a:rPr>
                <a:t>urological examinations</a:t>
              </a:r>
              <a:endParaRPr lang="en-US" altLang="en-US" sz="1200" b="1">
                <a:sym typeface="Symbol" panose="05050102010706020507" pitchFamily="18" charset="2"/>
              </a:endParaRPr>
            </a:p>
          </p:txBody>
        </p:sp>
        <p:sp>
          <p:nvSpPr>
            <p:cNvPr id="9239" name="Line 28"/>
            <p:cNvSpPr>
              <a:spLocks noChangeShapeType="1"/>
            </p:cNvSpPr>
            <p:nvPr/>
          </p:nvSpPr>
          <p:spPr bwMode="auto">
            <a:xfrm>
              <a:off x="3092451" y="5112647"/>
              <a:ext cx="0" cy="184150"/>
            </a:xfrm>
            <a:prstGeom prst="line">
              <a:avLst/>
            </a:prstGeom>
            <a:noFill/>
            <a:ln w="3175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40" name="Rectangle 29"/>
            <p:cNvSpPr>
              <a:spLocks noChangeArrowheads="1"/>
            </p:cNvSpPr>
            <p:nvPr/>
          </p:nvSpPr>
          <p:spPr bwMode="auto">
            <a:xfrm>
              <a:off x="1838326" y="5307909"/>
              <a:ext cx="2509838" cy="457200"/>
            </a:xfrm>
            <a:prstGeom prst="rect">
              <a:avLst/>
            </a:prstGeom>
            <a:solidFill>
              <a:srgbClr val="FFFFCC"/>
            </a:solidFill>
            <a:ln w="3175">
              <a:solidFill>
                <a:srgbClr val="C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1400" b="1">
                  <a:sym typeface="Symbol" panose="05050102010706020507" pitchFamily="18" charset="2"/>
                </a:rPr>
                <a:t>KIDNEY BIOPSY</a:t>
              </a:r>
              <a:endParaRPr lang="en-US" altLang="en-US" sz="1400" b="1">
                <a:sym typeface="Symbol" panose="05050102010706020507" pitchFamily="18" charset="2"/>
              </a:endParaRPr>
            </a:p>
          </p:txBody>
        </p:sp>
        <p:sp>
          <p:nvSpPr>
            <p:cNvPr id="9241" name="Line 30"/>
            <p:cNvSpPr>
              <a:spLocks noChangeShapeType="1"/>
            </p:cNvSpPr>
            <p:nvPr/>
          </p:nvSpPr>
          <p:spPr bwMode="auto">
            <a:xfrm>
              <a:off x="6051551" y="5093144"/>
              <a:ext cx="0" cy="61912"/>
            </a:xfrm>
            <a:prstGeom prst="line">
              <a:avLst/>
            </a:prstGeom>
            <a:noFill/>
            <a:ln w="31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42" name="Line 31"/>
            <p:cNvSpPr>
              <a:spLocks noChangeShapeType="1"/>
            </p:cNvSpPr>
            <p:nvPr/>
          </p:nvSpPr>
          <p:spPr bwMode="auto">
            <a:xfrm>
              <a:off x="5340351" y="5155056"/>
              <a:ext cx="1428750" cy="0"/>
            </a:xfrm>
            <a:prstGeom prst="line">
              <a:avLst/>
            </a:prstGeom>
            <a:noFill/>
            <a:ln w="31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43" name="Line 32"/>
            <p:cNvSpPr>
              <a:spLocks noChangeShapeType="1"/>
            </p:cNvSpPr>
            <p:nvPr/>
          </p:nvSpPr>
          <p:spPr bwMode="auto">
            <a:xfrm>
              <a:off x="5340351" y="5155056"/>
              <a:ext cx="0" cy="115887"/>
            </a:xfrm>
            <a:prstGeom prst="line">
              <a:avLst/>
            </a:prstGeom>
            <a:noFill/>
            <a:ln w="3175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44" name="Line 33"/>
            <p:cNvSpPr>
              <a:spLocks noChangeShapeType="1"/>
            </p:cNvSpPr>
            <p:nvPr/>
          </p:nvSpPr>
          <p:spPr bwMode="auto">
            <a:xfrm>
              <a:off x="6769101" y="5155056"/>
              <a:ext cx="0" cy="111125"/>
            </a:xfrm>
            <a:prstGeom prst="line">
              <a:avLst/>
            </a:prstGeom>
            <a:noFill/>
            <a:ln w="3175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45" name="Rectangle 34"/>
            <p:cNvSpPr>
              <a:spLocks noChangeArrowheads="1"/>
            </p:cNvSpPr>
            <p:nvPr/>
          </p:nvSpPr>
          <p:spPr bwMode="auto">
            <a:xfrm>
              <a:off x="4724401" y="5270944"/>
              <a:ext cx="1231900" cy="368300"/>
            </a:xfrm>
            <a:prstGeom prst="rect">
              <a:avLst/>
            </a:prstGeom>
            <a:noFill/>
            <a:ln w="3175">
              <a:solidFill>
                <a:srgbClr val="C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1000" b="1"/>
                <a:t>adult age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1000" b="1">
                  <a:sym typeface="Symbol" panose="05050102010706020507" pitchFamily="18" charset="2"/>
                </a:rPr>
                <a:t> 45 years</a:t>
              </a:r>
              <a:endParaRPr lang="en-US" altLang="en-US" sz="1000" b="1">
                <a:sym typeface="Symbol" panose="05050102010706020507" pitchFamily="18" charset="2"/>
              </a:endParaRPr>
            </a:p>
          </p:txBody>
        </p:sp>
        <p:sp>
          <p:nvSpPr>
            <p:cNvPr id="9246" name="Rectangle 35"/>
            <p:cNvSpPr>
              <a:spLocks noChangeArrowheads="1"/>
            </p:cNvSpPr>
            <p:nvPr/>
          </p:nvSpPr>
          <p:spPr bwMode="auto">
            <a:xfrm>
              <a:off x="6153151" y="5270944"/>
              <a:ext cx="1231900" cy="368300"/>
            </a:xfrm>
            <a:prstGeom prst="rect">
              <a:avLst/>
            </a:prstGeom>
            <a:noFill/>
            <a:ln w="3175">
              <a:solidFill>
                <a:srgbClr val="C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1000" b="1"/>
                <a:t>adult age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1000" b="1">
                  <a:sym typeface="Symbol" panose="05050102010706020507" pitchFamily="18" charset="2"/>
                </a:rPr>
                <a:t> 45 years</a:t>
              </a:r>
              <a:endParaRPr lang="en-US" altLang="en-US" sz="1000" b="1">
                <a:sym typeface="Symbol" panose="05050102010706020507" pitchFamily="18" charset="2"/>
              </a:endParaRPr>
            </a:p>
          </p:txBody>
        </p:sp>
        <p:sp>
          <p:nvSpPr>
            <p:cNvPr id="9247" name="Line 36"/>
            <p:cNvSpPr>
              <a:spLocks noChangeShapeType="1"/>
            </p:cNvSpPr>
            <p:nvPr/>
          </p:nvSpPr>
          <p:spPr bwMode="auto">
            <a:xfrm>
              <a:off x="5340351" y="5639244"/>
              <a:ext cx="0" cy="120650"/>
            </a:xfrm>
            <a:prstGeom prst="line">
              <a:avLst/>
            </a:prstGeom>
            <a:noFill/>
            <a:ln w="3175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48" name="Rectangle 37"/>
            <p:cNvSpPr>
              <a:spLocks noChangeArrowheads="1"/>
            </p:cNvSpPr>
            <p:nvPr/>
          </p:nvSpPr>
          <p:spPr bwMode="auto">
            <a:xfrm>
              <a:off x="4724401" y="5774181"/>
              <a:ext cx="1231900" cy="577850"/>
            </a:xfrm>
            <a:prstGeom prst="rect">
              <a:avLst/>
            </a:prstGeom>
            <a:noFill/>
            <a:ln w="3175">
              <a:solidFill>
                <a:srgbClr val="C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1000" b="1"/>
                <a:t>calciuria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1000" b="1">
                  <a:sym typeface="Symbol" panose="05050102010706020507" pitchFamily="18" charset="2"/>
                </a:rPr>
                <a:t>uricosuria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1000" b="1">
                  <a:sym typeface="Symbol" panose="05050102010706020507" pitchFamily="18" charset="2"/>
                </a:rPr>
                <a:t>kidney biopsy</a:t>
              </a:r>
              <a:endParaRPr lang="en-US" altLang="en-US" sz="1000" b="1">
                <a:sym typeface="Symbol" panose="05050102010706020507" pitchFamily="18" charset="2"/>
              </a:endParaRPr>
            </a:p>
          </p:txBody>
        </p:sp>
        <p:sp>
          <p:nvSpPr>
            <p:cNvPr id="9249" name="Line 38"/>
            <p:cNvSpPr>
              <a:spLocks noChangeShapeType="1"/>
            </p:cNvSpPr>
            <p:nvPr/>
          </p:nvSpPr>
          <p:spPr bwMode="auto">
            <a:xfrm>
              <a:off x="6769101" y="5639244"/>
              <a:ext cx="0" cy="130175"/>
            </a:xfrm>
            <a:prstGeom prst="line">
              <a:avLst/>
            </a:prstGeom>
            <a:noFill/>
            <a:ln w="3175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50" name="Rectangle 39"/>
            <p:cNvSpPr>
              <a:spLocks noChangeArrowheads="1"/>
            </p:cNvSpPr>
            <p:nvPr/>
          </p:nvSpPr>
          <p:spPr bwMode="auto">
            <a:xfrm>
              <a:off x="6153151" y="5774181"/>
              <a:ext cx="2657475" cy="873125"/>
            </a:xfrm>
            <a:prstGeom prst="rect">
              <a:avLst/>
            </a:prstGeom>
            <a:noFill/>
            <a:ln w="3175">
              <a:solidFill>
                <a:srgbClr val="C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1000" b="1"/>
                <a:t>Calciuria , </a:t>
              </a:r>
              <a:r>
                <a:rPr lang="en" altLang="en-US" sz="1000" b="1">
                  <a:sym typeface="Symbol" panose="05050102010706020507" pitchFamily="18" charset="2"/>
                </a:rPr>
                <a:t>uricosuria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1000" b="1">
                  <a:sym typeface="Symbol" panose="05050102010706020507" pitchFamily="18" charset="2"/>
                </a:rPr>
                <a:t>echo urotract , cystoscopy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1000" b="1" i="1">
                  <a:sym typeface="Symbol" panose="05050102010706020507" pitchFamily="18" charset="2"/>
                </a:rPr>
                <a:t>IV </a:t>
              </a:r>
              <a:r>
                <a:rPr lang="en" altLang="en-US" sz="1000" b="1">
                  <a:sym typeface="Symbol" panose="05050102010706020507" pitchFamily="18" charset="2"/>
                </a:rPr>
                <a:t>- </a:t>
              </a:r>
              <a:r>
                <a:rPr lang="en" altLang="en-US" sz="1000" b="1" smtClean="0">
                  <a:sym typeface="Symbol" panose="05050102010706020507" pitchFamily="18" charset="2"/>
                </a:rPr>
                <a:t>pyelography, </a:t>
              </a:r>
              <a:r>
                <a:rPr lang="en" altLang="en-US" sz="1000" b="1" i="1">
                  <a:sym typeface="Symbol" panose="05050102010706020507" pitchFamily="18" charset="2"/>
                </a:rPr>
                <a:t>RPG-Schewassu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1000" b="1" i="1">
                  <a:sym typeface="Symbol" panose="05050102010706020507" pitchFamily="18" charset="2"/>
                </a:rPr>
                <a:t>CT </a:t>
              </a:r>
              <a:r>
                <a:rPr lang="en" altLang="en-US" sz="1000" b="1" smtClean="0">
                  <a:sym typeface="Symbol" panose="05050102010706020507" pitchFamily="18" charset="2"/>
                </a:rPr>
                <a:t>kidney, </a:t>
              </a:r>
              <a:r>
                <a:rPr lang="en" altLang="en-US" sz="1000" b="1">
                  <a:sym typeface="Symbol" panose="05050102010706020507" pitchFamily="18" charset="2"/>
                </a:rPr>
                <a:t>angiography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1000" b="1">
                  <a:sym typeface="Symbol" panose="05050102010706020507" pitchFamily="18" charset="2"/>
                </a:rPr>
                <a:t>kidney biopsy</a:t>
              </a:r>
              <a:endParaRPr lang="en-US" altLang="en-US" sz="1000" b="1">
                <a:sym typeface="Symbol" panose="05050102010706020507" pitchFamily="18" charset="2"/>
              </a:endParaRPr>
            </a:p>
          </p:txBody>
        </p:sp>
        <p:sp>
          <p:nvSpPr>
            <p:cNvPr id="9251" name="Line 40"/>
            <p:cNvSpPr>
              <a:spLocks noChangeShapeType="1"/>
            </p:cNvSpPr>
            <p:nvPr/>
          </p:nvSpPr>
          <p:spPr bwMode="auto">
            <a:xfrm flipH="1">
              <a:off x="7310438" y="4868512"/>
              <a:ext cx="219075" cy="0"/>
            </a:xfrm>
            <a:prstGeom prst="line">
              <a:avLst/>
            </a:prstGeom>
            <a:noFill/>
            <a:ln w="3175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52" name="Line 41"/>
            <p:cNvSpPr>
              <a:spLocks noChangeShapeType="1"/>
            </p:cNvSpPr>
            <p:nvPr/>
          </p:nvSpPr>
          <p:spPr bwMode="auto">
            <a:xfrm>
              <a:off x="7529513" y="2816213"/>
              <a:ext cx="0" cy="2052422"/>
            </a:xfrm>
            <a:prstGeom prst="line">
              <a:avLst/>
            </a:prstGeom>
            <a:noFill/>
            <a:ln w="31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53" name="Line 40"/>
            <p:cNvSpPr>
              <a:spLocks noChangeShapeType="1"/>
            </p:cNvSpPr>
            <p:nvPr/>
          </p:nvSpPr>
          <p:spPr bwMode="auto">
            <a:xfrm flipH="1">
              <a:off x="3113314" y="2565618"/>
              <a:ext cx="219075" cy="0"/>
            </a:xfrm>
            <a:prstGeom prst="line">
              <a:avLst/>
            </a:prstGeom>
            <a:noFill/>
            <a:ln w="3175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54" name="Line 40"/>
            <p:cNvSpPr>
              <a:spLocks noChangeShapeType="1"/>
            </p:cNvSpPr>
            <p:nvPr/>
          </p:nvSpPr>
          <p:spPr bwMode="auto">
            <a:xfrm flipH="1">
              <a:off x="5953400" y="2572878"/>
              <a:ext cx="208694" cy="0"/>
            </a:xfrm>
            <a:prstGeom prst="line">
              <a:avLst/>
            </a:prstGeom>
            <a:noFill/>
            <a:ln w="3175">
              <a:solidFill>
                <a:srgbClr val="C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219" name="Line 4"/>
          <p:cNvSpPr>
            <a:spLocks noChangeShapeType="1"/>
          </p:cNvSpPr>
          <p:nvPr/>
        </p:nvSpPr>
        <p:spPr bwMode="auto">
          <a:xfrm>
            <a:off x="249238" y="1395413"/>
            <a:ext cx="8570912" cy="0"/>
          </a:xfrm>
          <a:prstGeom prst="line">
            <a:avLst/>
          </a:prstGeom>
          <a:noFill/>
          <a:ln w="38100">
            <a:solidFill>
              <a:srgbClr val="FF797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6"/>
          <p:cNvGrpSpPr>
            <a:grpSpLocks/>
          </p:cNvGrpSpPr>
          <p:nvPr/>
        </p:nvGrpSpPr>
        <p:grpSpPr bwMode="auto">
          <a:xfrm>
            <a:off x="277813" y="996950"/>
            <a:ext cx="8578850" cy="4879975"/>
            <a:chOff x="277813" y="996950"/>
            <a:chExt cx="8578850" cy="4880661"/>
          </a:xfrm>
        </p:grpSpPr>
        <p:sp>
          <p:nvSpPr>
            <p:cNvPr id="10243" name="Rectangle 2"/>
            <p:cNvSpPr>
              <a:spLocks noChangeArrowheads="1"/>
            </p:cNvSpPr>
            <p:nvPr/>
          </p:nvSpPr>
          <p:spPr bwMode="auto">
            <a:xfrm>
              <a:off x="285750" y="996950"/>
              <a:ext cx="8570913" cy="598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" altLang="en-US" sz="2400" b="1"/>
                <a:t>CRITERIA FOR GLOMERULAR MICROHEMATURIA</a:t>
              </a:r>
              <a:endParaRPr lang="en-US" altLang="en-US" sz="2400" b="1"/>
            </a:p>
          </p:txBody>
        </p:sp>
        <p:pic>
          <p:nvPicPr>
            <p:cNvPr id="10244" name="Picture 4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7950" y="4388536"/>
              <a:ext cx="1993900" cy="135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45" name="Picture 4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48313" y="4390123"/>
              <a:ext cx="2219325" cy="135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46" name="Picture 4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0635"/>
            <a:stretch>
              <a:fillRect/>
            </a:stretch>
          </p:blipFill>
          <p:spPr bwMode="auto">
            <a:xfrm>
              <a:off x="3371850" y="4306233"/>
              <a:ext cx="2178844" cy="1476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7" name="Rectangle 46"/>
            <p:cNvSpPr>
              <a:spLocks noChangeArrowheads="1"/>
            </p:cNvSpPr>
            <p:nvPr/>
          </p:nvSpPr>
          <p:spPr bwMode="auto">
            <a:xfrm>
              <a:off x="1231900" y="4252011"/>
              <a:ext cx="6677025" cy="1625600"/>
            </a:xfrm>
            <a:prstGeom prst="rect">
              <a:avLst/>
            </a:prstGeom>
            <a:noFill/>
            <a:ln w="317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grpSp>
          <p:nvGrpSpPr>
            <p:cNvPr id="10248" name="Group 30"/>
            <p:cNvGrpSpPr>
              <a:grpSpLocks/>
            </p:cNvGrpSpPr>
            <p:nvPr/>
          </p:nvGrpSpPr>
          <p:grpSpPr bwMode="auto">
            <a:xfrm>
              <a:off x="541451" y="1597258"/>
              <a:ext cx="8060529" cy="2541360"/>
              <a:chOff x="483395" y="798741"/>
              <a:chExt cx="8060529" cy="2541360"/>
            </a:xfrm>
          </p:grpSpPr>
          <p:sp>
            <p:nvSpPr>
              <p:cNvPr id="10250" name="Rectangle 8"/>
              <p:cNvSpPr>
                <a:spLocks noChangeArrowheads="1"/>
              </p:cNvSpPr>
              <p:nvPr/>
            </p:nvSpPr>
            <p:spPr bwMode="auto">
              <a:xfrm>
                <a:off x="483395" y="798741"/>
                <a:ext cx="4075680" cy="520700"/>
              </a:xfrm>
              <a:prstGeom prst="rect">
                <a:avLst/>
              </a:prstGeom>
              <a:solidFill>
                <a:srgbClr val="C00000"/>
              </a:solidFill>
              <a:ln w="3175">
                <a:solidFill>
                  <a:srgbClr val="C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" altLang="en-US" sz="1600" b="1">
                    <a:solidFill>
                      <a:schemeClr val="bg1"/>
                    </a:solidFill>
                  </a:rPr>
                  <a:t>GLOMERULAR MICROHEMATURIA</a:t>
                </a:r>
                <a:endParaRPr lang="en-US" altLang="en-US" sz="16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10251" name="Rectangle 9"/>
              <p:cNvSpPr>
                <a:spLocks noChangeArrowheads="1"/>
              </p:cNvSpPr>
              <p:nvPr/>
            </p:nvSpPr>
            <p:spPr bwMode="auto">
              <a:xfrm>
                <a:off x="4559867" y="798741"/>
                <a:ext cx="3984057" cy="520700"/>
              </a:xfrm>
              <a:prstGeom prst="rect">
                <a:avLst/>
              </a:prstGeom>
              <a:solidFill>
                <a:srgbClr val="C00000"/>
              </a:solidFill>
              <a:ln w="3175">
                <a:solidFill>
                  <a:srgbClr val="C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" altLang="en-US" sz="1600" b="1">
                    <a:solidFill>
                      <a:schemeClr val="bg1"/>
                    </a:solidFill>
                  </a:rPr>
                  <a:t>NON-GLOMERULAR MICROHEMATURIA</a:t>
                </a:r>
                <a:endParaRPr lang="en-US" altLang="en-US" sz="1600" b="1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0252" name="Group 10"/>
              <p:cNvGrpSpPr>
                <a:grpSpLocks/>
              </p:cNvGrpSpPr>
              <p:nvPr/>
            </p:nvGrpSpPr>
            <p:grpSpPr bwMode="auto">
              <a:xfrm>
                <a:off x="488725" y="1319222"/>
                <a:ext cx="8053389" cy="333375"/>
                <a:chOff x="308" y="1772"/>
                <a:chExt cx="5073" cy="210"/>
              </a:xfrm>
            </p:grpSpPr>
            <p:sp>
              <p:nvSpPr>
                <p:cNvPr id="10264" name="Rectangle 11"/>
                <p:cNvSpPr>
                  <a:spLocks noChangeArrowheads="1"/>
                </p:cNvSpPr>
                <p:nvPr/>
              </p:nvSpPr>
              <p:spPr bwMode="auto">
                <a:xfrm>
                  <a:off x="308" y="1772"/>
                  <a:ext cx="2564" cy="210"/>
                </a:xfrm>
                <a:prstGeom prst="rect">
                  <a:avLst/>
                </a:prstGeom>
                <a:noFill/>
                <a:ln w="3175">
                  <a:solidFill>
                    <a:schemeClr val="bg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" altLang="en-US" sz="1600" b="1">
                      <a:cs typeface="Arial" panose="020B0604020202020204" pitchFamily="34" charset="0"/>
                      <a:sym typeface="Symbol" panose="05050102010706020507" pitchFamily="18" charset="2"/>
                    </a:rPr>
                    <a:t>Erythrocyte cylinders present</a:t>
                  </a:r>
                </a:p>
              </p:txBody>
            </p:sp>
            <p:sp>
              <p:nvSpPr>
                <p:cNvPr id="10265" name="Rectangle 12"/>
                <p:cNvSpPr>
                  <a:spLocks noChangeArrowheads="1"/>
                </p:cNvSpPr>
                <p:nvPr/>
              </p:nvSpPr>
              <p:spPr bwMode="auto">
                <a:xfrm>
                  <a:off x="2872" y="1772"/>
                  <a:ext cx="2509" cy="210"/>
                </a:xfrm>
                <a:prstGeom prst="rect">
                  <a:avLst/>
                </a:prstGeom>
                <a:noFill/>
                <a:ln w="3175">
                  <a:solidFill>
                    <a:schemeClr val="bg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" altLang="en-US" sz="1600" b="1"/>
                    <a:t>Erythrocyte cylinders absent</a:t>
                  </a:r>
                  <a:endParaRPr lang="en-US" altLang="en-US" sz="1600" b="1"/>
                </a:p>
              </p:txBody>
            </p:sp>
          </p:grpSp>
          <p:sp>
            <p:nvSpPr>
              <p:cNvPr id="10253" name="Rectangle 20"/>
              <p:cNvSpPr>
                <a:spLocks noChangeArrowheads="1"/>
              </p:cNvSpPr>
              <p:nvPr/>
            </p:nvSpPr>
            <p:spPr bwMode="auto">
              <a:xfrm>
                <a:off x="490049" y="1651803"/>
                <a:ext cx="4069026" cy="333375"/>
              </a:xfrm>
              <a:prstGeom prst="rect">
                <a:avLst/>
              </a:prstGeom>
              <a:noFill/>
              <a:ln w="317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" altLang="en-US" sz="1600" b="1">
                    <a:cs typeface="Arial" panose="020B0604020202020204" pitchFamily="34" charset="0"/>
                    <a:sym typeface="Symbol" panose="05050102010706020507" pitchFamily="18" charset="2"/>
                  </a:rPr>
                  <a:t>Erythrocytes with altered shape ( 80%)</a:t>
                </a:r>
              </a:p>
            </p:txBody>
          </p:sp>
          <p:sp>
            <p:nvSpPr>
              <p:cNvPr id="10254" name="Rectangle 21"/>
              <p:cNvSpPr>
                <a:spLocks noChangeArrowheads="1"/>
              </p:cNvSpPr>
              <p:nvPr/>
            </p:nvSpPr>
            <p:spPr bwMode="auto">
              <a:xfrm>
                <a:off x="4559866" y="1651803"/>
                <a:ext cx="3984057" cy="333375"/>
              </a:xfrm>
              <a:prstGeom prst="rect">
                <a:avLst/>
              </a:prstGeom>
              <a:noFill/>
              <a:ln w="317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" altLang="en-US" sz="1600" b="1"/>
                  <a:t>Erythrocytes of normal shape</a:t>
                </a:r>
                <a:endParaRPr lang="en-US" altLang="en-US" sz="1600" b="1"/>
              </a:p>
            </p:txBody>
          </p:sp>
          <p:sp>
            <p:nvSpPr>
              <p:cNvPr id="10255" name="Rectangle 32"/>
              <p:cNvSpPr>
                <a:spLocks noChangeArrowheads="1"/>
              </p:cNvSpPr>
              <p:nvPr/>
            </p:nvSpPr>
            <p:spPr bwMode="auto">
              <a:xfrm>
                <a:off x="489973" y="1985972"/>
                <a:ext cx="4070690" cy="333375"/>
              </a:xfrm>
              <a:prstGeom prst="rect">
                <a:avLst/>
              </a:prstGeom>
              <a:noFill/>
              <a:ln w="317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" altLang="en-US" sz="1600" b="1">
                    <a:cs typeface="Arial" panose="020B0604020202020204" pitchFamily="34" charset="0"/>
                    <a:sym typeface="Symbol" panose="05050102010706020507" pitchFamily="18" charset="2"/>
                  </a:rPr>
                  <a:t>Acanthocyturia  5%</a:t>
                </a:r>
              </a:p>
            </p:txBody>
          </p:sp>
          <p:sp>
            <p:nvSpPr>
              <p:cNvPr id="10256" name="Rectangle 33"/>
              <p:cNvSpPr>
                <a:spLocks noChangeArrowheads="1"/>
              </p:cNvSpPr>
              <p:nvPr/>
            </p:nvSpPr>
            <p:spPr bwMode="auto">
              <a:xfrm>
                <a:off x="4559867" y="1985972"/>
                <a:ext cx="3984057" cy="333375"/>
              </a:xfrm>
              <a:prstGeom prst="rect">
                <a:avLst/>
              </a:prstGeom>
              <a:noFill/>
              <a:ln w="317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" altLang="en-US" sz="1600" b="1"/>
                  <a:t>Acanthocyturia </a:t>
                </a:r>
                <a:r>
                  <a:rPr lang="en" altLang="en-US" sz="1600" b="1">
                    <a:sym typeface="Symbol" panose="05050102010706020507" pitchFamily="18" charset="2"/>
                  </a:rPr>
                  <a:t> 5%</a:t>
                </a:r>
              </a:p>
            </p:txBody>
          </p:sp>
          <p:grpSp>
            <p:nvGrpSpPr>
              <p:cNvPr id="10257" name="Group 34"/>
              <p:cNvGrpSpPr>
                <a:grpSpLocks/>
              </p:cNvGrpSpPr>
              <p:nvPr/>
            </p:nvGrpSpPr>
            <p:grpSpPr bwMode="auto">
              <a:xfrm>
                <a:off x="488725" y="2318553"/>
                <a:ext cx="8053389" cy="333375"/>
                <a:chOff x="309" y="1233"/>
                <a:chExt cx="5073" cy="210"/>
              </a:xfrm>
            </p:grpSpPr>
            <p:sp>
              <p:nvSpPr>
                <p:cNvPr id="10262" name="Rectangle 35"/>
                <p:cNvSpPr>
                  <a:spLocks noChangeArrowheads="1"/>
                </p:cNvSpPr>
                <p:nvPr/>
              </p:nvSpPr>
              <p:spPr bwMode="auto">
                <a:xfrm>
                  <a:off x="309" y="1233"/>
                  <a:ext cx="2565" cy="210"/>
                </a:xfrm>
                <a:prstGeom prst="rect">
                  <a:avLst/>
                </a:prstGeom>
                <a:noFill/>
                <a:ln w="3175">
                  <a:solidFill>
                    <a:schemeClr val="bg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" altLang="en-US" sz="1600" b="1" i="1">
                      <a:cs typeface="Arial" panose="020B0604020202020204" pitchFamily="34" charset="0"/>
                      <a:sym typeface="Symbol" panose="05050102010706020507" pitchFamily="18" charset="2"/>
                    </a:rPr>
                    <a:t>UMCV </a:t>
                  </a:r>
                  <a:r>
                    <a:rPr lang="en" altLang="en-US" sz="1600" b="1">
                      <a:cs typeface="Arial" panose="020B0604020202020204" pitchFamily="34" charset="0"/>
                      <a:sym typeface="Symbol" panose="05050102010706020507" pitchFamily="18" charset="2"/>
                    </a:rPr>
                    <a:t> 72 </a:t>
                  </a:r>
                  <a:r>
                    <a:rPr lang="en" altLang="en-US" sz="1600" b="1" i="1">
                      <a:cs typeface="Arial" panose="020B0604020202020204" pitchFamily="34" charset="0"/>
                      <a:sym typeface="Symbol" panose="05050102010706020507" pitchFamily="18" charset="2"/>
                    </a:rPr>
                    <a:t>fL</a:t>
                  </a:r>
                </a:p>
              </p:txBody>
            </p:sp>
            <p:sp>
              <p:nvSpPr>
                <p:cNvPr id="10263" name="Rectangle 36"/>
                <p:cNvSpPr>
                  <a:spLocks noChangeArrowheads="1"/>
                </p:cNvSpPr>
                <p:nvPr/>
              </p:nvSpPr>
              <p:spPr bwMode="auto">
                <a:xfrm>
                  <a:off x="2873" y="1233"/>
                  <a:ext cx="2509" cy="210"/>
                </a:xfrm>
                <a:prstGeom prst="rect">
                  <a:avLst/>
                </a:prstGeom>
                <a:noFill/>
                <a:ln w="3175">
                  <a:solidFill>
                    <a:schemeClr val="bg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" altLang="en-US" sz="1600" b="1" i="1"/>
                    <a:t>UMCV</a:t>
                  </a:r>
                  <a:r>
                    <a:rPr lang="en" altLang="en-US" sz="1600" b="1"/>
                    <a:t> </a:t>
                  </a:r>
                  <a:r>
                    <a:rPr lang="en" altLang="en-US" sz="1600" b="1">
                      <a:sym typeface="Symbol" panose="05050102010706020507" pitchFamily="18" charset="2"/>
                    </a:rPr>
                    <a:t> 72 </a:t>
                  </a:r>
                  <a:r>
                    <a:rPr lang="en" altLang="en-US" sz="1600" b="1" i="1">
                      <a:sym typeface="Symbol" panose="05050102010706020507" pitchFamily="18" charset="2"/>
                    </a:rPr>
                    <a:t>fL</a:t>
                  </a:r>
                </a:p>
              </p:txBody>
            </p:sp>
          </p:grpSp>
          <p:grpSp>
            <p:nvGrpSpPr>
              <p:cNvPr id="10258" name="Group 37"/>
              <p:cNvGrpSpPr>
                <a:grpSpLocks/>
              </p:cNvGrpSpPr>
              <p:nvPr/>
            </p:nvGrpSpPr>
            <p:grpSpPr bwMode="auto">
              <a:xfrm>
                <a:off x="488725" y="2651928"/>
                <a:ext cx="8053389" cy="333375"/>
                <a:chOff x="309" y="1233"/>
                <a:chExt cx="5073" cy="210"/>
              </a:xfrm>
            </p:grpSpPr>
            <p:sp>
              <p:nvSpPr>
                <p:cNvPr id="10260" name="Rectangle 38"/>
                <p:cNvSpPr>
                  <a:spLocks noChangeArrowheads="1"/>
                </p:cNvSpPr>
                <p:nvPr/>
              </p:nvSpPr>
              <p:spPr bwMode="auto">
                <a:xfrm>
                  <a:off x="309" y="1233"/>
                  <a:ext cx="2565" cy="210"/>
                </a:xfrm>
                <a:prstGeom prst="rect">
                  <a:avLst/>
                </a:prstGeom>
                <a:noFill/>
                <a:ln w="3175">
                  <a:solidFill>
                    <a:schemeClr val="bg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" altLang="en-US" sz="1600" b="1" i="1">
                      <a:cs typeface="Arial" panose="020B0604020202020204" pitchFamily="34" charset="0"/>
                      <a:sym typeface="Symbol" panose="05050102010706020507" pitchFamily="18" charset="2"/>
                    </a:rPr>
                    <a:t>UMCV/BMCV </a:t>
                  </a:r>
                  <a:r>
                    <a:rPr lang="en" altLang="en-US" sz="1600" b="1">
                      <a:cs typeface="Arial" panose="020B0604020202020204" pitchFamily="34" charset="0"/>
                      <a:sym typeface="Symbol" panose="05050102010706020507" pitchFamily="18" charset="2"/>
                    </a:rPr>
                    <a:t> 1.0</a:t>
                  </a:r>
                </a:p>
              </p:txBody>
            </p:sp>
            <p:sp>
              <p:nvSpPr>
                <p:cNvPr id="10261" name="Rectangle 39"/>
                <p:cNvSpPr>
                  <a:spLocks noChangeArrowheads="1"/>
                </p:cNvSpPr>
                <p:nvPr/>
              </p:nvSpPr>
              <p:spPr bwMode="auto">
                <a:xfrm>
                  <a:off x="2873" y="1233"/>
                  <a:ext cx="2509" cy="210"/>
                </a:xfrm>
                <a:prstGeom prst="rect">
                  <a:avLst/>
                </a:prstGeom>
                <a:noFill/>
                <a:ln w="3175">
                  <a:solidFill>
                    <a:schemeClr val="bg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" altLang="en-US" sz="1600" b="1" i="1"/>
                    <a:t>UMCV/BMCV</a:t>
                  </a:r>
                  <a:r>
                    <a:rPr lang="en" altLang="en-US" sz="1600" b="1"/>
                    <a:t> </a:t>
                  </a:r>
                  <a:r>
                    <a:rPr lang="en" altLang="en-US" sz="1600" b="1">
                      <a:sym typeface="Symbol" panose="05050102010706020507" pitchFamily="18" charset="2"/>
                    </a:rPr>
                    <a:t> 1.0</a:t>
                  </a:r>
                </a:p>
              </p:txBody>
            </p:sp>
          </p:grpSp>
          <p:sp>
            <p:nvSpPr>
              <p:cNvPr id="10259" name="Rectangle 47"/>
              <p:cNvSpPr>
                <a:spLocks noChangeArrowheads="1"/>
              </p:cNvSpPr>
              <p:nvPr/>
            </p:nvSpPr>
            <p:spPr bwMode="auto">
              <a:xfrm>
                <a:off x="567646" y="3033713"/>
                <a:ext cx="7778750" cy="306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" altLang="en-US" sz="1000" b="1"/>
                  <a:t>ERYTHROCYTE INDICES: </a:t>
                </a:r>
                <a:r>
                  <a:rPr lang="en" altLang="en-US" sz="1000" b="1" i="1"/>
                  <a:t>UMCV </a:t>
                </a:r>
                <a:r>
                  <a:rPr lang="en" altLang="en-US" sz="1000" b="1"/>
                  <a:t>- average volume of erythrocytes from urine, </a:t>
                </a:r>
                <a:r>
                  <a:rPr lang="en" altLang="en-US" sz="1000" b="1" i="1"/>
                  <a:t>BMCV </a:t>
                </a:r>
                <a:r>
                  <a:rPr lang="en" altLang="en-US" sz="1000" b="1"/>
                  <a:t>- average volume of erythrocytes from blood</a:t>
                </a:r>
                <a:endParaRPr lang="en-US" altLang="en-US" sz="1000" b="1"/>
              </a:p>
            </p:txBody>
          </p:sp>
        </p:grpSp>
        <p:sp>
          <p:nvSpPr>
            <p:cNvPr id="10249" name="Line 4"/>
            <p:cNvSpPr>
              <a:spLocks noChangeShapeType="1"/>
            </p:cNvSpPr>
            <p:nvPr/>
          </p:nvSpPr>
          <p:spPr bwMode="auto">
            <a:xfrm>
              <a:off x="277813" y="1497343"/>
              <a:ext cx="8570912" cy="0"/>
            </a:xfrm>
            <a:prstGeom prst="line">
              <a:avLst/>
            </a:prstGeom>
            <a:noFill/>
            <a:ln w="38100">
              <a:solidFill>
                <a:srgbClr val="FF797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4444</TotalTime>
  <Words>3848</Words>
  <Application>Microsoft Office PowerPoint</Application>
  <PresentationFormat>On-screen Show (4:3)</PresentationFormat>
  <Paragraphs>898</Paragraphs>
  <Slides>50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6" baseType="lpstr">
      <vt:lpstr>Arial</vt:lpstr>
      <vt:lpstr>Calibri</vt:lpstr>
      <vt:lpstr>Symbol</vt:lpstr>
      <vt:lpstr>Wingdings</vt:lpstr>
      <vt:lpstr>Wingdings 2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PATHOHISTOLOGY of IgA NEPHROPATHY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Tomislav NIkolic</cp:lastModifiedBy>
  <cp:revision>335</cp:revision>
  <dcterms:created xsi:type="dcterms:W3CDTF">2007-04-23T19:01:08Z</dcterms:created>
  <dcterms:modified xsi:type="dcterms:W3CDTF">2024-02-18T23:10:55Z</dcterms:modified>
</cp:coreProperties>
</file>